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Default Extension="jpg" ContentType="image/jpg"/>
  <Override PartName="/ppt/slides/slide2.xml" ContentType="application/vnd.openxmlformats-officedocument.presentationml.slide+xml"/>
  <Default Extension="png" ContentType="image/png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</p:sldIdLst>
  <p:sldSz cx="7772400" cy="10058400"/>
  <p:notesSz cx="7772400" cy="1005840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Relationship Id="rId57" Type="http://schemas.openxmlformats.org/officeDocument/2006/relationships/slide" Target="slides/slide52.xml"/><Relationship Id="rId58" Type="http://schemas.openxmlformats.org/officeDocument/2006/relationships/slide" Target="slides/slide53.xml"/><Relationship Id="rId59" Type="http://schemas.openxmlformats.org/officeDocument/2006/relationships/slide" Target="slides/slide54.xml"/><Relationship Id="rId60" Type="http://schemas.openxmlformats.org/officeDocument/2006/relationships/slide" Target="slides/slide55.xml"/><Relationship Id="rId61" Type="http://schemas.openxmlformats.org/officeDocument/2006/relationships/slide" Target="slides/slide56.xml"/><Relationship Id="rId62" Type="http://schemas.openxmlformats.org/officeDocument/2006/relationships/slide" Target="slides/slide57.xml"/><Relationship Id="rId63" Type="http://schemas.openxmlformats.org/officeDocument/2006/relationships/slide" Target="slides/slide58.xml"/><Relationship Id="rId64" Type="http://schemas.openxmlformats.org/officeDocument/2006/relationships/slide" Target="slides/slide59.xml"/><Relationship Id="rId65" Type="http://schemas.openxmlformats.org/officeDocument/2006/relationships/slide" Target="slides/slide60.xml"/><Relationship Id="rId66" Type="http://schemas.openxmlformats.org/officeDocument/2006/relationships/slide" Target="slides/slide61.xml"/><Relationship Id="rId67" Type="http://schemas.openxmlformats.org/officeDocument/2006/relationships/slide" Target="slides/slide62.xml"/><Relationship Id="rId68" Type="http://schemas.openxmlformats.org/officeDocument/2006/relationships/slide" Target="slides/slide63.xml"/><Relationship Id="rId69" Type="http://schemas.openxmlformats.org/officeDocument/2006/relationships/slide" Target="slides/slide64.xml"/><Relationship Id="rId70" Type="http://schemas.openxmlformats.org/officeDocument/2006/relationships/slide" Target="slides/slide65.xml"/><Relationship Id="rId71" Type="http://schemas.openxmlformats.org/officeDocument/2006/relationships/slide" Target="slides/slide66.xml"/><Relationship Id="rId72" Type="http://schemas.openxmlformats.org/officeDocument/2006/relationships/slide" Target="slides/slide67.xml"/><Relationship Id="rId73" Type="http://schemas.openxmlformats.org/officeDocument/2006/relationships/slide" Target="slides/slide68.xml"/><Relationship Id="rId74" Type="http://schemas.openxmlformats.org/officeDocument/2006/relationships/slide" Target="slides/slide69.xml"/><Relationship Id="rId75" Type="http://schemas.openxmlformats.org/officeDocument/2006/relationships/slide" Target="slides/slide70.xml"/><Relationship Id="rId76" Type="http://schemas.openxmlformats.org/officeDocument/2006/relationships/slide" Target="slides/slide71.xml"/><Relationship Id="rId77" Type="http://schemas.openxmlformats.org/officeDocument/2006/relationships/slide" Target="slides/slide72.xml"/><Relationship Id="rId78" Type="http://schemas.openxmlformats.org/officeDocument/2006/relationships/slide" Target="slides/slide73.xml"/><Relationship Id="rId79" Type="http://schemas.openxmlformats.org/officeDocument/2006/relationships/slide" Target="slides/slide74.xml"/><Relationship Id="rId80" Type="http://schemas.openxmlformats.org/officeDocument/2006/relationships/slide" Target="slides/slide75.xml"/><Relationship Id="rId81" Type="http://schemas.openxmlformats.org/officeDocument/2006/relationships/slide" Target="slides/slide76.xml"/><Relationship Id="rId82" Type="http://schemas.openxmlformats.org/officeDocument/2006/relationships/slide" Target="slides/slide77.xml"/><Relationship Id="rId83" Type="http://schemas.openxmlformats.org/officeDocument/2006/relationships/slide" Target="slides/slide78.xml"/><Relationship Id="rId84" Type="http://schemas.openxmlformats.org/officeDocument/2006/relationships/slide" Target="slides/slide79.xml"/><Relationship Id="rId85" Type="http://schemas.openxmlformats.org/officeDocument/2006/relationships/slide" Target="slides/slide80.xml"/><Relationship Id="rId86" Type="http://schemas.openxmlformats.org/officeDocument/2006/relationships/slide" Target="slides/slide81.xml"/><Relationship Id="rId87" Type="http://schemas.openxmlformats.org/officeDocument/2006/relationships/slide" Target="slides/slide82.xml"/><Relationship Id="rId88" Type="http://schemas.openxmlformats.org/officeDocument/2006/relationships/slide" Target="slides/slide83.xml"/><Relationship Id="rId89" Type="http://schemas.openxmlformats.org/officeDocument/2006/relationships/slide" Target="slides/slide84.xml"/><Relationship Id="rId90" Type="http://schemas.openxmlformats.org/officeDocument/2006/relationships/slide" Target="slides/slide85.xml"/><Relationship Id="rId91" Type="http://schemas.openxmlformats.org/officeDocument/2006/relationships/slide" Target="slides/slide86.xml"/><Relationship Id="rId92" Type="http://schemas.openxmlformats.org/officeDocument/2006/relationships/slide" Target="slides/slide87.xml"/><Relationship Id="rId93" Type="http://schemas.openxmlformats.org/officeDocument/2006/relationships/slide" Target="slides/slide88.xml"/><Relationship Id="rId94" Type="http://schemas.openxmlformats.org/officeDocument/2006/relationships/slide" Target="slides/slide89.xml"/><Relationship Id="rId95" Type="http://schemas.openxmlformats.org/officeDocument/2006/relationships/slide" Target="slides/slide90.xml"/><Relationship Id="rId96" Type="http://schemas.openxmlformats.org/officeDocument/2006/relationships/slide" Target="slides/slide91.xml"/><Relationship Id="rId97" Type="http://schemas.openxmlformats.org/officeDocument/2006/relationships/slide" Target="slides/slide92.xml"/><Relationship Id="rId98" Type="http://schemas.openxmlformats.org/officeDocument/2006/relationships/slide" Target="slides/slide93.xml"/><Relationship Id="rId99" Type="http://schemas.openxmlformats.org/officeDocument/2006/relationships/slide" Target="slides/slide94.xml"/><Relationship Id="rId100" Type="http://schemas.openxmlformats.org/officeDocument/2006/relationships/slide" Target="slides/slide95.xml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582930" y="3118104"/>
            <a:ext cx="6606540" cy="21122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165860" y="5632704"/>
            <a:ext cx="5440680" cy="2514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800" b="0" i="1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 spc="-25"/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800" b="0" i="1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 spc="-25"/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388620" y="2313432"/>
            <a:ext cx="3380994" cy="66385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4002786" y="2313432"/>
            <a:ext cx="3380994" cy="66385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800" b="0" i="1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 spc="-25"/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800" b="0" i="1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 spc="-25"/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800" b="0" i="1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 spc="-25"/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1143000" y="685800"/>
            <a:ext cx="5715000" cy="9525"/>
          </a:xfrm>
          <a:custGeom>
            <a:avLst/>
            <a:gdLst/>
            <a:ahLst/>
            <a:cxnLst/>
            <a:rect l="l" t="t" r="r" b="b"/>
            <a:pathLst>
              <a:path w="5715000" h="9525">
                <a:moveTo>
                  <a:pt x="5715000" y="9525"/>
                </a:moveTo>
                <a:lnTo>
                  <a:pt x="0" y="9525"/>
                </a:lnTo>
                <a:lnTo>
                  <a:pt x="0" y="0"/>
                </a:lnTo>
                <a:lnTo>
                  <a:pt x="5715000" y="0"/>
                </a:lnTo>
                <a:lnTo>
                  <a:pt x="5715000" y="9525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88620" y="402336"/>
            <a:ext cx="6995160" cy="16093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88620" y="2313432"/>
            <a:ext cx="6995160" cy="66385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2642616" y="9354312"/>
            <a:ext cx="2487168" cy="5029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388620" y="9354312"/>
            <a:ext cx="1787652" cy="5029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6705600" y="9220356"/>
            <a:ext cx="201929" cy="1390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00" b="0" i="1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 spc="-25"/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jpg"/></Relationships>
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jpg"/></Relationships>
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.jpg"/><Relationship Id="rId3" Type="http://schemas.openxmlformats.org/officeDocument/2006/relationships/image" Target="../media/image9.jpg"/></Relationships>
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.jpg"/><Relationship Id="rId3" Type="http://schemas.openxmlformats.org/officeDocument/2006/relationships/image" Target="../media/image11.jpg"/></Relationships>
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jpg"/><Relationship Id="rId3" Type="http://schemas.openxmlformats.org/officeDocument/2006/relationships/image" Target="../media/image13.jpg"/></Relationships>
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.jpg"/></Relationships>
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.jpg"/></Relationships>
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.jpg"/></Relationships>
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.jpg"/><Relationship Id="rId3" Type="http://schemas.openxmlformats.org/officeDocument/2006/relationships/image" Target="../media/image18.jpg"/></Relationships>
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.jpg"/><Relationship Id="rId3" Type="http://schemas.openxmlformats.org/officeDocument/2006/relationships/image" Target="../media/image20.jpg"/></Relationships>
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Relationship Id="rId3" Type="http://schemas.openxmlformats.org/officeDocument/2006/relationships/hyperlink" Target="http://creativecommons.org/licenses/by-sa/3.0/us/" TargetMode="External"/></Relationships>
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1.jpg"/></Relationships>
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2.jpg"/></Relationships>
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3.jpg"/><Relationship Id="rId3" Type="http://schemas.openxmlformats.org/officeDocument/2006/relationships/image" Target="../media/image24.jpg"/></Relationships>
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5.jpg"/><Relationship Id="rId3" Type="http://schemas.openxmlformats.org/officeDocument/2006/relationships/image" Target="../media/image26.jpg"/><Relationship Id="rId4" Type="http://schemas.openxmlformats.org/officeDocument/2006/relationships/image" Target="../media/image27.jpg"/></Relationships>
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8.jpg"/><Relationship Id="rId3" Type="http://schemas.openxmlformats.org/officeDocument/2006/relationships/image" Target="../media/image29.jpg"/><Relationship Id="rId4" Type="http://schemas.openxmlformats.org/officeDocument/2006/relationships/image" Target="../media/image30.jpg"/></Relationships>
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1.jpg"/><Relationship Id="rId3" Type="http://schemas.openxmlformats.org/officeDocument/2006/relationships/image" Target="../media/image32.jpg"/></Relationships>
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://2.bp.blogspot.com/-SME77EUwbnU/UfcsvkaKKWI/AAAAAAAAAEA/h5AUy_yBKbc/s1600/exploded_box_1.jpg" TargetMode="External"/><Relationship Id="rId3" Type="http://schemas.openxmlformats.org/officeDocument/2006/relationships/image" Target="../media/image33.jpg"/><Relationship Id="rId4" Type="http://schemas.openxmlformats.org/officeDocument/2006/relationships/hyperlink" Target="http://2.bp.blogspot.com/-cRVdG3TFyKE/UfcxOOL6D8I/AAAAAAAAAEk/jFNr5embNSQ/s1600/exploded_box_3.jpg" TargetMode="External"/><Relationship Id="rId5" Type="http://schemas.openxmlformats.org/officeDocument/2006/relationships/image" Target="../media/image34.jpg"/><Relationship Id="rId6" Type="http://schemas.openxmlformats.org/officeDocument/2006/relationships/hyperlink" Target="http://2.bp.blogspot.com/-pG_PbVPK4EU/UfczSj4_jPI/AAAAAAAAAFA/n0W2w_2p4Z4/s1600/exploded_box_2.jpg" TargetMode="External"/><Relationship Id="rId7" Type="http://schemas.openxmlformats.org/officeDocument/2006/relationships/image" Target="../media/image35.jpg"/></Relationships>
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6.jpg"/><Relationship Id="rId3" Type="http://schemas.openxmlformats.org/officeDocument/2006/relationships/image" Target="../media/image37.jpg"/><Relationship Id="rId4" Type="http://schemas.openxmlformats.org/officeDocument/2006/relationships/image" Target="../media/image38.jpg"/></Relationships>
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9.jpg"/><Relationship Id="rId3" Type="http://schemas.openxmlformats.org/officeDocument/2006/relationships/image" Target="../media/image40.jpg"/></Relationships>
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1.jpg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://www.rhino3d.com/" TargetMode="External"/></Relationships>
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2.jpg"/><Relationship Id="rId3" Type="http://schemas.openxmlformats.org/officeDocument/2006/relationships/image" Target="../media/image43.jpg"/></Relationships>
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4.jpg"/></Relationships>
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://2.bp.blogspot.com/-ipM9gzyu68o/UfgkCh19RTI/AAAAAAAAAIM/wPDeDfHaZzo/s1600/tangent_spheres_tutorial_3.png" TargetMode="External"/><Relationship Id="rId3" Type="http://schemas.openxmlformats.org/officeDocument/2006/relationships/image" Target="../media/image45.jpg"/><Relationship Id="rId4" Type="http://schemas.openxmlformats.org/officeDocument/2006/relationships/image" Target="../media/image46.jpg"/><Relationship Id="rId5" Type="http://schemas.openxmlformats.org/officeDocument/2006/relationships/hyperlink" Target="http://2.bp.blogspot.com/-xbk-IA5DcJo/Ufdb3FsuFjI/AAAAAAAAAGg/ko5ZMxgkrig/s1600/tangent_spheres_tutorial_1.png" TargetMode="External"/><Relationship Id="rId6" Type="http://schemas.openxmlformats.org/officeDocument/2006/relationships/image" Target="../media/image47.jpg"/></Relationships>
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8.jpg"/><Relationship Id="rId3" Type="http://schemas.openxmlformats.org/officeDocument/2006/relationships/image" Target="../media/image49.jpg"/><Relationship Id="rId4" Type="http://schemas.openxmlformats.org/officeDocument/2006/relationships/image" Target="../media/image50.jpg"/></Relationships>
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1.jpg"/><Relationship Id="rId3" Type="http://schemas.openxmlformats.org/officeDocument/2006/relationships/image" Target="../media/image52.jpg"/><Relationship Id="rId4" Type="http://schemas.openxmlformats.org/officeDocument/2006/relationships/image" Target="../media/image53.jpg"/><Relationship Id="rId5" Type="http://schemas.openxmlformats.org/officeDocument/2006/relationships/image" Target="../media/image54.jpg"/></Relationships>
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5.jpg"/><Relationship Id="rId3" Type="http://schemas.openxmlformats.org/officeDocument/2006/relationships/image" Target="../media/image56.jpg"/></Relationships>
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7.jpg"/><Relationship Id="rId3" Type="http://schemas.openxmlformats.org/officeDocument/2006/relationships/image" Target="../media/image58.jpg"/></Relationships>
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9.jpg"/><Relationship Id="rId3" Type="http://schemas.openxmlformats.org/officeDocument/2006/relationships/image" Target="../media/image60.jpg"/><Relationship Id="rId4" Type="http://schemas.openxmlformats.org/officeDocument/2006/relationships/image" Target="../media/image61.jpg"/></Relationships>
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2.jpg"/><Relationship Id="rId3" Type="http://schemas.openxmlformats.org/officeDocument/2006/relationships/image" Target="../media/image63.png"/><Relationship Id="rId4" Type="http://schemas.openxmlformats.org/officeDocument/2006/relationships/image" Target="../media/image64.png"/><Relationship Id="rId5" Type="http://schemas.openxmlformats.org/officeDocument/2006/relationships/image" Target="../media/image65.png"/></Relationships>
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6.jpg"/><Relationship Id="rId3" Type="http://schemas.openxmlformats.org/officeDocument/2006/relationships/image" Target="../media/image67.jpg"/><Relationship Id="rId4" Type="http://schemas.openxmlformats.org/officeDocument/2006/relationships/image" Target="../media/image68.png"/><Relationship Id="rId5" Type="http://schemas.openxmlformats.org/officeDocument/2006/relationships/image" Target="../media/image69.png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0.jpg"/><Relationship Id="rId3" Type="http://schemas.openxmlformats.org/officeDocument/2006/relationships/image" Target="../media/image71.png"/><Relationship Id="rId4" Type="http://schemas.openxmlformats.org/officeDocument/2006/relationships/image" Target="../media/image72.png"/><Relationship Id="rId5" Type="http://schemas.openxmlformats.org/officeDocument/2006/relationships/image" Target="../media/image73.png"/></Relationships>
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4.jpg"/><Relationship Id="rId3" Type="http://schemas.openxmlformats.org/officeDocument/2006/relationships/image" Target="../media/image75.jpg"/><Relationship Id="rId4" Type="http://schemas.openxmlformats.org/officeDocument/2006/relationships/image" Target="../media/image76.jpg"/><Relationship Id="rId5" Type="http://schemas.openxmlformats.org/officeDocument/2006/relationships/image" Target="../media/image77.jpg"/><Relationship Id="rId6" Type="http://schemas.openxmlformats.org/officeDocument/2006/relationships/image" Target="../media/image78.jpg"/><Relationship Id="rId7" Type="http://schemas.openxmlformats.org/officeDocument/2006/relationships/image" Target="../media/image79.png"/></Relationships>
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0.jpg"/><Relationship Id="rId3" Type="http://schemas.openxmlformats.org/officeDocument/2006/relationships/image" Target="../media/image81.jpg"/><Relationship Id="rId4" Type="http://schemas.openxmlformats.org/officeDocument/2006/relationships/image" Target="../media/image82.jpg"/></Relationships>
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3.jpg"/><Relationship Id="rId3" Type="http://schemas.openxmlformats.org/officeDocument/2006/relationships/image" Target="../media/image84.jpg"/><Relationship Id="rId4" Type="http://schemas.openxmlformats.org/officeDocument/2006/relationships/image" Target="../media/image85.jpg"/><Relationship Id="rId5" Type="http://schemas.openxmlformats.org/officeDocument/2006/relationships/hyperlink" Target="http://en.wikipedia.org/wiki/B%25C3%25A9zier_curve" TargetMode="External"/></Relationships>
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6.jpg"/><Relationship Id="rId3" Type="http://schemas.openxmlformats.org/officeDocument/2006/relationships/image" Target="../media/image87.jpg"/></Relationships>
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8.jpg"/></Relationships>
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9.jpg"/><Relationship Id="rId3" Type="http://schemas.openxmlformats.org/officeDocument/2006/relationships/image" Target="../media/image90.jpg"/></Relationships>
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1.jpg"/><Relationship Id="rId3" Type="http://schemas.openxmlformats.org/officeDocument/2006/relationships/image" Target="../media/image92.jpg"/></Relationships>
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3.jpg"/><Relationship Id="rId3" Type="http://schemas.openxmlformats.org/officeDocument/2006/relationships/image" Target="../media/image94.jpg"/></Relationships>
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5.jpg"/><Relationship Id="rId3" Type="http://schemas.openxmlformats.org/officeDocument/2006/relationships/image" Target="../media/image96.jpg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7.jpg"/><Relationship Id="rId3" Type="http://schemas.openxmlformats.org/officeDocument/2006/relationships/image" Target="../media/image98.jpg"/></Relationships>
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9.jpg"/><Relationship Id="rId3" Type="http://schemas.openxmlformats.org/officeDocument/2006/relationships/image" Target="../media/image100.jpg"/></Relationships>
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1.jpg"/></Relationships>
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2.jpg"/><Relationship Id="rId3" Type="http://schemas.openxmlformats.org/officeDocument/2006/relationships/image" Target="../media/image103.jpg"/></Relationships>
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4.jpg"/><Relationship Id="rId3" Type="http://schemas.openxmlformats.org/officeDocument/2006/relationships/image" Target="../media/image105.jpg"/><Relationship Id="rId4" Type="http://schemas.openxmlformats.org/officeDocument/2006/relationships/hyperlink" Target="http://en.wikipedia.org/wiki/Non-uniform_rational_B-spline" TargetMode="External"/><Relationship Id="rId5" Type="http://schemas.openxmlformats.org/officeDocument/2006/relationships/hyperlink" Target="http://en.wikipedia.org/wiki/De_Casteljau%27s_algorithm" TargetMode="External"/></Relationships>
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6.jpg"/><Relationship Id="rId3" Type="http://schemas.openxmlformats.org/officeDocument/2006/relationships/image" Target="../media/image107.jpg"/><Relationship Id="rId4" Type="http://schemas.openxmlformats.org/officeDocument/2006/relationships/image" Target="../media/image108.jpg"/><Relationship Id="rId5" Type="http://schemas.openxmlformats.org/officeDocument/2006/relationships/hyperlink" Target="http://en.wikipedia.org/wiki/NURBS" TargetMode="External"/></Relationships>
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9.jpg"/><Relationship Id="rId3" Type="http://schemas.openxmlformats.org/officeDocument/2006/relationships/image" Target="../media/image110.jpg"/><Relationship Id="rId4" Type="http://schemas.openxmlformats.org/officeDocument/2006/relationships/hyperlink" Target="http://en.wikipedia.org/wiki/De_Boor%27s_algorithm" TargetMode="External"/><Relationship Id="rId5" Type="http://schemas.openxmlformats.org/officeDocument/2006/relationships/hyperlink" Target="http://www.cs.mtu.edu/~shene/COURSES/cs3621/NOTES/spline/de-Boor.html" TargetMode="External"/></Relationships>
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1.jpg"/><Relationship Id="rId3" Type="http://schemas.openxmlformats.org/officeDocument/2006/relationships/image" Target="../media/image112.jpg"/><Relationship Id="rId4" Type="http://schemas.openxmlformats.org/officeDocument/2006/relationships/image" Target="../media/image113.jpg"/><Relationship Id="rId5" Type="http://schemas.openxmlformats.org/officeDocument/2006/relationships/image" Target="../media/image114.jpg"/></Relationships>
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5.jpg"/><Relationship Id="rId3" Type="http://schemas.openxmlformats.org/officeDocument/2006/relationships/image" Target="../media/image116.jpg"/></Relationships>
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7.jpg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8.jpg"/><Relationship Id="rId3" Type="http://schemas.openxmlformats.org/officeDocument/2006/relationships/image" Target="../media/image119.jpg"/></Relationships>
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0.jpg"/><Relationship Id="rId3" Type="http://schemas.openxmlformats.org/officeDocument/2006/relationships/image" Target="../media/image121.jpg"/><Relationship Id="rId4" Type="http://schemas.openxmlformats.org/officeDocument/2006/relationships/image" Target="../media/image122.jpg"/></Relationships>
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3.jpg"/></Relationships>
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4.jpg"/></Relationships>
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5.jpg"/><Relationship Id="rId3" Type="http://schemas.openxmlformats.org/officeDocument/2006/relationships/image" Target="../media/image126.jpg"/><Relationship Id="rId4" Type="http://schemas.openxmlformats.org/officeDocument/2006/relationships/image" Target="../media/image127.jpg"/><Relationship Id="rId5" Type="http://schemas.openxmlformats.org/officeDocument/2006/relationships/image" Target="../media/image128.jpg"/></Relationships>
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9.jpg"/><Relationship Id="rId3" Type="http://schemas.openxmlformats.org/officeDocument/2006/relationships/image" Target="../media/image130.jpg"/><Relationship Id="rId4" Type="http://schemas.openxmlformats.org/officeDocument/2006/relationships/image" Target="../media/image131.jpg"/><Relationship Id="rId5" Type="http://schemas.openxmlformats.org/officeDocument/2006/relationships/image" Target="../media/image132.jpg"/></Relationships>
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3.jpg"/><Relationship Id="rId3" Type="http://schemas.openxmlformats.org/officeDocument/2006/relationships/image" Target="../media/image134.jpg"/><Relationship Id="rId4" Type="http://schemas.openxmlformats.org/officeDocument/2006/relationships/image" Target="../media/image135.jpg"/></Relationships>
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6.jpg"/><Relationship Id="rId3" Type="http://schemas.openxmlformats.org/officeDocument/2006/relationships/image" Target="../media/image137.jpg"/><Relationship Id="rId4" Type="http://schemas.openxmlformats.org/officeDocument/2006/relationships/image" Target="../media/image138.jpg"/></Relationships>
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9.jpg"/><Relationship Id="rId3" Type="http://schemas.openxmlformats.org/officeDocument/2006/relationships/image" Target="../media/image140.jpg"/><Relationship Id="rId4" Type="http://schemas.openxmlformats.org/officeDocument/2006/relationships/image" Target="../media/image141.jpg"/></Relationships>
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2.jpg"/><Relationship Id="rId3" Type="http://schemas.openxmlformats.org/officeDocument/2006/relationships/image" Target="../media/image143.jpg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4.jpg"/></Relationships>
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5.jpg"/><Relationship Id="rId3" Type="http://schemas.openxmlformats.org/officeDocument/2006/relationships/image" Target="../media/image146.png"/><Relationship Id="rId4" Type="http://schemas.openxmlformats.org/officeDocument/2006/relationships/image" Target="../media/image147.png"/><Relationship Id="rId5" Type="http://schemas.openxmlformats.org/officeDocument/2006/relationships/image" Target="../media/image148.png"/><Relationship Id="rId6" Type="http://schemas.openxmlformats.org/officeDocument/2006/relationships/image" Target="../media/image149.png"/></Relationships>
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0.jpg"/><Relationship Id="rId3" Type="http://schemas.openxmlformats.org/officeDocument/2006/relationships/image" Target="../media/image151.jpg"/></Relationships>
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2.jpg"/><Relationship Id="rId3" Type="http://schemas.openxmlformats.org/officeDocument/2006/relationships/image" Target="../media/image153.jpg"/></Relationships>
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4.jpg"/><Relationship Id="rId3" Type="http://schemas.openxmlformats.org/officeDocument/2006/relationships/image" Target="../media/image155.jpg"/></Relationships>
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6.jpg"/><Relationship Id="rId3" Type="http://schemas.openxmlformats.org/officeDocument/2006/relationships/image" Target="../media/image157.jpg"/></Relationships>
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8.jpg"/></Relationships>
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9.jpg"/><Relationship Id="rId3" Type="http://schemas.openxmlformats.org/officeDocument/2006/relationships/image" Target="../media/image160.jpg"/><Relationship Id="rId4" Type="http://schemas.openxmlformats.org/officeDocument/2006/relationships/image" Target="../media/image161.jpg"/></Relationships>
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2.jpg"/><Relationship Id="rId3" Type="http://schemas.openxmlformats.org/officeDocument/2006/relationships/image" Target="../media/image163.jpg"/><Relationship Id="rId4" Type="http://schemas.openxmlformats.org/officeDocument/2006/relationships/image" Target="../media/image164.jpg"/></Relationships>
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5.jpg"/><Relationship Id="rId3" Type="http://schemas.openxmlformats.org/officeDocument/2006/relationships/image" Target="../media/image166.jpg"/><Relationship Id="rId4" Type="http://schemas.openxmlformats.org/officeDocument/2006/relationships/image" Target="../media/image167.jpg"/><Relationship Id="rId5" Type="http://schemas.openxmlformats.org/officeDocument/2006/relationships/image" Target="../media/image168.jpg"/></Relationships>
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jpg"/></Relationships>
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9.jpg"/><Relationship Id="rId3" Type="http://schemas.openxmlformats.org/officeDocument/2006/relationships/image" Target="../media/image170.jpg"/></Relationships>
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1.jpg"/><Relationship Id="rId3" Type="http://schemas.openxmlformats.org/officeDocument/2006/relationships/image" Target="../media/image172.jpg"/></Relationships>
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3.jpg"/><Relationship Id="rId3" Type="http://schemas.openxmlformats.org/officeDocument/2006/relationships/image" Target="../media/image174.jpg"/><Relationship Id="rId4" Type="http://schemas.openxmlformats.org/officeDocument/2006/relationships/image" Target="../media/image175.jpg"/></Relationships>
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6.jpg"/><Relationship Id="rId3" Type="http://schemas.openxmlformats.org/officeDocument/2006/relationships/image" Target="../media/image177.jpg"/><Relationship Id="rId4" Type="http://schemas.openxmlformats.org/officeDocument/2006/relationships/image" Target="../media/image178.jpg"/></Relationships>
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9.jpg"/><Relationship Id="rId3" Type="http://schemas.openxmlformats.org/officeDocument/2006/relationships/image" Target="../media/image180.jpg"/></Relationships>
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1.jpg"/><Relationship Id="rId3" Type="http://schemas.openxmlformats.org/officeDocument/2006/relationships/image" Target="../media/image182.jpg"/><Relationship Id="rId4" Type="http://schemas.openxmlformats.org/officeDocument/2006/relationships/image" Target="../media/image183.jpg"/></Relationships>
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4.jpg"/></Relationships>
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5.jpg"/></Relationships>
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6.jpg"/></Relationships>
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jpg"/><Relationship Id="rId3" Type="http://schemas.openxmlformats.org/officeDocument/2006/relationships/image" Target="../media/image5.jpg"/><Relationship Id="rId4" Type="http://schemas.openxmlformats.org/officeDocument/2006/relationships/image" Target="../media/image6.jpg"/></Relationships>
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7.jpg"/></Relationships>
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8.jpg"/><Relationship Id="rId3" Type="http://schemas.openxmlformats.org/officeDocument/2006/relationships/image" Target="../media/image189.jpg"/></Relationships>
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0.jpg"/><Relationship Id="rId3" Type="http://schemas.openxmlformats.org/officeDocument/2006/relationships/image" Target="../media/image191.jpg"/></Relationships>
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2.jpg"/><Relationship Id="rId3" Type="http://schemas.openxmlformats.org/officeDocument/2006/relationships/image" Target="../media/image193.jpg"/></Relationships>
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57275" y="1352550"/>
            <a:ext cx="5666974" cy="556926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320800" y="508031"/>
            <a:ext cx="5553710" cy="1930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441575">
              <a:lnSpc>
                <a:spcPct val="100000"/>
              </a:lnSpc>
              <a:spcBef>
                <a:spcPts val="100"/>
              </a:spcBef>
            </a:pPr>
            <a:r>
              <a:rPr dirty="0" sz="1000" i="1">
                <a:latin typeface="Verdana"/>
                <a:cs typeface="Verdana"/>
              </a:rPr>
              <a:t>Essential</a:t>
            </a:r>
            <a:r>
              <a:rPr dirty="0" sz="1000" spc="-40" i="1">
                <a:latin typeface="Verdana"/>
                <a:cs typeface="Verdana"/>
              </a:rPr>
              <a:t> </a:t>
            </a:r>
            <a:r>
              <a:rPr dirty="0" sz="1000" i="1">
                <a:latin typeface="Verdana"/>
                <a:cs typeface="Verdana"/>
              </a:rPr>
              <a:t>Mathematics</a:t>
            </a:r>
            <a:r>
              <a:rPr dirty="0" sz="1000" spc="-40" i="1">
                <a:latin typeface="Verdana"/>
                <a:cs typeface="Verdana"/>
              </a:rPr>
              <a:t> </a:t>
            </a:r>
            <a:r>
              <a:rPr dirty="0" sz="1000" i="1">
                <a:latin typeface="Verdana"/>
                <a:cs typeface="Verdana"/>
              </a:rPr>
              <a:t>for</a:t>
            </a:r>
            <a:r>
              <a:rPr dirty="0" sz="1000" spc="-40" i="1">
                <a:latin typeface="Verdana"/>
                <a:cs typeface="Verdana"/>
              </a:rPr>
              <a:t> </a:t>
            </a:r>
            <a:r>
              <a:rPr dirty="0" sz="1000" i="1">
                <a:latin typeface="Verdana"/>
                <a:cs typeface="Verdana"/>
              </a:rPr>
              <a:t>Computational</a:t>
            </a:r>
            <a:r>
              <a:rPr dirty="0" sz="1000" spc="-40" i="1">
                <a:latin typeface="Verdana"/>
                <a:cs typeface="Verdana"/>
              </a:rPr>
              <a:t> </a:t>
            </a:r>
            <a:r>
              <a:rPr dirty="0" sz="1000" spc="-10" i="1">
                <a:latin typeface="Verdana"/>
                <a:cs typeface="Verdana"/>
              </a:rPr>
              <a:t>Design</a:t>
            </a:r>
            <a:endParaRPr sz="10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700">
              <a:latin typeface="Verdana"/>
              <a:cs typeface="Verdana"/>
            </a:endParaRPr>
          </a:p>
          <a:p>
            <a:pPr marL="50800">
              <a:lnSpc>
                <a:spcPct val="100000"/>
              </a:lnSpc>
            </a:pPr>
            <a:r>
              <a:rPr dirty="0" sz="1200" b="1">
                <a:latin typeface="Arial"/>
                <a:cs typeface="Arial"/>
              </a:rPr>
              <a:t>Vector </a:t>
            </a:r>
            <a:r>
              <a:rPr dirty="0" sz="1200" spc="-10" b="1">
                <a:latin typeface="Arial"/>
                <a:cs typeface="Arial"/>
              </a:rPr>
              <a:t>length</a:t>
            </a:r>
            <a:endParaRPr sz="1200">
              <a:latin typeface="Arial"/>
              <a:cs typeface="Arial"/>
            </a:endParaRPr>
          </a:p>
          <a:p>
            <a:pPr marL="50800" marR="153035">
              <a:lnSpc>
                <a:spcPct val="100000"/>
              </a:lnSpc>
              <a:spcBef>
                <a:spcPts val="335"/>
              </a:spcBef>
            </a:pPr>
            <a:r>
              <a:rPr dirty="0" sz="1000">
                <a:latin typeface="Verdana"/>
                <a:cs typeface="Verdana"/>
              </a:rPr>
              <a:t>As</a:t>
            </a:r>
            <a:r>
              <a:rPr dirty="0" sz="1000" spc="-3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mentioned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before,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vectors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have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length.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We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will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use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|</a:t>
            </a:r>
            <a:r>
              <a:rPr dirty="0" sz="1000" b="1">
                <a:latin typeface="Verdana"/>
                <a:cs typeface="Verdana"/>
              </a:rPr>
              <a:t>a</a:t>
            </a:r>
            <a:r>
              <a:rPr dirty="0" sz="1000">
                <a:latin typeface="Verdana"/>
                <a:cs typeface="Verdana"/>
              </a:rPr>
              <a:t>|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to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notate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length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of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 spc="-50">
                <a:latin typeface="Verdana"/>
                <a:cs typeface="Verdana"/>
              </a:rPr>
              <a:t>a </a:t>
            </a:r>
            <a:r>
              <a:rPr dirty="0" sz="1000">
                <a:latin typeface="Verdana"/>
                <a:cs typeface="Verdana"/>
              </a:rPr>
              <a:t>given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vector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 b="1">
                <a:latin typeface="Verdana"/>
                <a:cs typeface="Verdana"/>
              </a:rPr>
              <a:t>a</a:t>
            </a:r>
            <a:r>
              <a:rPr dirty="0" sz="1000">
                <a:latin typeface="Verdana"/>
                <a:cs typeface="Verdana"/>
              </a:rPr>
              <a:t>.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For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example:</a:t>
            </a:r>
            <a:endParaRPr sz="1000">
              <a:latin typeface="Verdana"/>
              <a:cs typeface="Verdana"/>
            </a:endParaRPr>
          </a:p>
          <a:p>
            <a:pPr marL="279400">
              <a:lnSpc>
                <a:spcPct val="100000"/>
              </a:lnSpc>
              <a:spcBef>
                <a:spcPts val="300"/>
              </a:spcBef>
            </a:pPr>
            <a:r>
              <a:rPr dirty="0" sz="1000" b="1">
                <a:latin typeface="Verdana"/>
                <a:cs typeface="Verdana"/>
              </a:rPr>
              <a:t>a</a:t>
            </a:r>
            <a:r>
              <a:rPr dirty="0" sz="1000" spc="-10" b="1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=</a:t>
            </a:r>
            <a:r>
              <a:rPr dirty="0" sz="1000" spc="-1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&lt;4,</a:t>
            </a:r>
            <a:r>
              <a:rPr dirty="0" sz="1000" spc="-1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3,</a:t>
            </a:r>
            <a:r>
              <a:rPr dirty="0" sz="1000" spc="-5">
                <a:latin typeface="Verdana"/>
                <a:cs typeface="Verdana"/>
              </a:rPr>
              <a:t> </a:t>
            </a:r>
            <a:r>
              <a:rPr dirty="0" sz="1000" spc="-25">
                <a:latin typeface="Verdana"/>
                <a:cs typeface="Verdana"/>
              </a:rPr>
              <a:t>0&gt;</a:t>
            </a:r>
            <a:endParaRPr sz="1000">
              <a:latin typeface="Verdana"/>
              <a:cs typeface="Verdana"/>
            </a:endParaRPr>
          </a:p>
          <a:p>
            <a:pPr marL="279400">
              <a:lnSpc>
                <a:spcPct val="100000"/>
              </a:lnSpc>
              <a:spcBef>
                <a:spcPts val="300"/>
              </a:spcBef>
            </a:pPr>
            <a:r>
              <a:rPr dirty="0" sz="1000">
                <a:latin typeface="Verdana"/>
                <a:cs typeface="Verdana"/>
              </a:rPr>
              <a:t>|</a:t>
            </a:r>
            <a:r>
              <a:rPr dirty="0" sz="1000" b="1">
                <a:latin typeface="Verdana"/>
                <a:cs typeface="Verdana"/>
              </a:rPr>
              <a:t>a</a:t>
            </a:r>
            <a:r>
              <a:rPr dirty="0" sz="1000">
                <a:latin typeface="Verdana"/>
                <a:cs typeface="Verdana"/>
              </a:rPr>
              <a:t>|</a:t>
            </a:r>
            <a:r>
              <a:rPr dirty="0" sz="1000" spc="-1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=</a:t>
            </a:r>
            <a:r>
              <a:rPr dirty="0" sz="1000" spc="-1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√(4</a:t>
            </a:r>
            <a:r>
              <a:rPr dirty="0" baseline="32407" sz="900">
                <a:latin typeface="Verdana"/>
                <a:cs typeface="Verdana"/>
              </a:rPr>
              <a:t>2</a:t>
            </a:r>
            <a:r>
              <a:rPr dirty="0" baseline="32407" sz="900" spc="19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+</a:t>
            </a:r>
            <a:r>
              <a:rPr dirty="0" sz="1000" spc="-1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3</a:t>
            </a:r>
            <a:r>
              <a:rPr dirty="0" baseline="32407" sz="900">
                <a:latin typeface="Verdana"/>
                <a:cs typeface="Verdana"/>
              </a:rPr>
              <a:t>2</a:t>
            </a:r>
            <a:r>
              <a:rPr dirty="0" baseline="32407" sz="900" spc="19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+</a:t>
            </a:r>
            <a:r>
              <a:rPr dirty="0" sz="1000" spc="-10">
                <a:latin typeface="Verdana"/>
                <a:cs typeface="Verdana"/>
              </a:rPr>
              <a:t> </a:t>
            </a:r>
            <a:r>
              <a:rPr dirty="0" sz="1000" spc="-25">
                <a:latin typeface="Verdana"/>
                <a:cs typeface="Verdana"/>
              </a:rPr>
              <a:t>0</a:t>
            </a:r>
            <a:r>
              <a:rPr dirty="0" baseline="32407" sz="900" spc="-37">
                <a:latin typeface="Verdana"/>
                <a:cs typeface="Verdana"/>
              </a:rPr>
              <a:t>2</a:t>
            </a:r>
            <a:r>
              <a:rPr dirty="0" sz="1000" spc="-25">
                <a:latin typeface="Verdana"/>
                <a:cs typeface="Verdana"/>
              </a:rPr>
              <a:t>)</a:t>
            </a:r>
            <a:endParaRPr sz="1000">
              <a:latin typeface="Verdana"/>
              <a:cs typeface="Verdana"/>
            </a:endParaRPr>
          </a:p>
          <a:p>
            <a:pPr marL="279400">
              <a:lnSpc>
                <a:spcPct val="100000"/>
              </a:lnSpc>
              <a:spcBef>
                <a:spcPts val="300"/>
              </a:spcBef>
            </a:pPr>
            <a:r>
              <a:rPr dirty="0" sz="1000">
                <a:latin typeface="Verdana"/>
                <a:cs typeface="Verdana"/>
              </a:rPr>
              <a:t>|</a:t>
            </a:r>
            <a:r>
              <a:rPr dirty="0" sz="1000" b="1">
                <a:latin typeface="Verdana"/>
                <a:cs typeface="Verdana"/>
              </a:rPr>
              <a:t>a</a:t>
            </a:r>
            <a:r>
              <a:rPr dirty="0" sz="1000">
                <a:latin typeface="Verdana"/>
                <a:cs typeface="Verdana"/>
              </a:rPr>
              <a:t>|</a:t>
            </a:r>
            <a:r>
              <a:rPr dirty="0" sz="1000" spc="-1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=</a:t>
            </a:r>
            <a:r>
              <a:rPr dirty="0" sz="1000" spc="-10">
                <a:latin typeface="Verdana"/>
                <a:cs typeface="Verdana"/>
              </a:rPr>
              <a:t> </a:t>
            </a:r>
            <a:r>
              <a:rPr dirty="0" sz="1000" spc="-50">
                <a:latin typeface="Verdana"/>
                <a:cs typeface="Verdana"/>
              </a:rPr>
              <a:t>5</a:t>
            </a:r>
            <a:endParaRPr sz="1000">
              <a:latin typeface="Verdana"/>
              <a:cs typeface="Verdana"/>
            </a:endParaRPr>
          </a:p>
          <a:p>
            <a:pPr marL="50800">
              <a:lnSpc>
                <a:spcPct val="100000"/>
              </a:lnSpc>
              <a:spcBef>
                <a:spcPts val="300"/>
              </a:spcBef>
            </a:pPr>
            <a:r>
              <a:rPr dirty="0" sz="1000">
                <a:latin typeface="Verdana"/>
                <a:cs typeface="Verdana"/>
              </a:rPr>
              <a:t>In</a:t>
            </a:r>
            <a:r>
              <a:rPr dirty="0" sz="1000" spc="-3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general,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 b="1">
                <a:latin typeface="Verdana"/>
                <a:cs typeface="Verdana"/>
              </a:rPr>
              <a:t>length</a:t>
            </a:r>
            <a:r>
              <a:rPr dirty="0" sz="1000" spc="-10" b="1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of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vector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 b="1">
                <a:latin typeface="Verdana"/>
                <a:cs typeface="Verdana"/>
              </a:rPr>
              <a:t>a</a:t>
            </a:r>
            <a:r>
              <a:rPr dirty="0" sz="1000">
                <a:latin typeface="Verdana"/>
                <a:cs typeface="Verdana"/>
              </a:rPr>
              <a:t>&lt;a1,a2,a3&gt;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is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calculated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as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follows:</a:t>
            </a:r>
            <a:endParaRPr sz="1000">
              <a:latin typeface="Verdana"/>
              <a:cs typeface="Verdana"/>
            </a:endParaRPr>
          </a:p>
          <a:p>
            <a:pPr marL="279400">
              <a:lnSpc>
                <a:spcPct val="100000"/>
              </a:lnSpc>
              <a:spcBef>
                <a:spcPts val="300"/>
              </a:spcBef>
            </a:pPr>
            <a:r>
              <a:rPr dirty="0" sz="1000">
                <a:latin typeface="Verdana"/>
                <a:cs typeface="Verdana"/>
              </a:rPr>
              <a:t>|</a:t>
            </a:r>
            <a:r>
              <a:rPr dirty="0" sz="1000" b="1">
                <a:latin typeface="Verdana"/>
                <a:cs typeface="Verdana"/>
              </a:rPr>
              <a:t>a</a:t>
            </a:r>
            <a:r>
              <a:rPr dirty="0" sz="1000">
                <a:latin typeface="Verdana"/>
                <a:cs typeface="Verdana"/>
              </a:rPr>
              <a:t>|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=</a:t>
            </a:r>
            <a:r>
              <a:rPr dirty="0" sz="1000" spc="-1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√(a1</a:t>
            </a:r>
            <a:r>
              <a:rPr dirty="0" baseline="32407" sz="900">
                <a:latin typeface="Verdana"/>
                <a:cs typeface="Verdana"/>
              </a:rPr>
              <a:t>2</a:t>
            </a:r>
            <a:r>
              <a:rPr dirty="0" baseline="32407" sz="900" spc="19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+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a2</a:t>
            </a:r>
            <a:r>
              <a:rPr dirty="0" baseline="32407" sz="900">
                <a:latin typeface="Verdana"/>
                <a:cs typeface="Verdana"/>
              </a:rPr>
              <a:t>2</a:t>
            </a:r>
            <a:r>
              <a:rPr dirty="0" baseline="32407" sz="900" spc="19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+</a:t>
            </a:r>
            <a:r>
              <a:rPr dirty="0" sz="1000" spc="-10">
                <a:latin typeface="Verdana"/>
                <a:cs typeface="Verdana"/>
              </a:rPr>
              <a:t> </a:t>
            </a:r>
            <a:r>
              <a:rPr dirty="0" sz="1000" spc="-20">
                <a:latin typeface="Verdana"/>
                <a:cs typeface="Verdana"/>
              </a:rPr>
              <a:t>a3</a:t>
            </a:r>
            <a:r>
              <a:rPr dirty="0" baseline="32407" sz="900" spc="-30">
                <a:latin typeface="Verdana"/>
                <a:cs typeface="Verdana"/>
              </a:rPr>
              <a:t>2</a:t>
            </a:r>
            <a:r>
              <a:rPr dirty="0" sz="1000" spc="-20">
                <a:latin typeface="Verdana"/>
                <a:cs typeface="Verdana"/>
              </a:rPr>
              <a:t>)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3" name="object 3" descr=""/>
          <p:cNvSpPr/>
          <p:nvPr/>
        </p:nvSpPr>
        <p:spPr>
          <a:xfrm>
            <a:off x="1143000" y="9210675"/>
            <a:ext cx="5715000" cy="9525"/>
          </a:xfrm>
          <a:custGeom>
            <a:avLst/>
            <a:gdLst/>
            <a:ahLst/>
            <a:cxnLst/>
            <a:rect l="l" t="t" r="r" b="b"/>
            <a:pathLst>
              <a:path w="5715000" h="9525">
                <a:moveTo>
                  <a:pt x="5715000" y="9525"/>
                </a:moveTo>
                <a:lnTo>
                  <a:pt x="0" y="9525"/>
                </a:lnTo>
                <a:lnTo>
                  <a:pt x="0" y="0"/>
                </a:lnTo>
                <a:lnTo>
                  <a:pt x="5715000" y="0"/>
                </a:lnTo>
                <a:lnTo>
                  <a:pt x="5715000" y="9525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19250" y="2562225"/>
            <a:ext cx="2381250" cy="1400225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1358900" y="4016375"/>
            <a:ext cx="5375275" cy="8318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41300">
              <a:lnSpc>
                <a:spcPct val="100000"/>
              </a:lnSpc>
              <a:spcBef>
                <a:spcPts val="100"/>
              </a:spcBef>
            </a:pPr>
            <a:r>
              <a:rPr dirty="0" sz="900" i="1">
                <a:latin typeface="Verdana"/>
                <a:cs typeface="Verdana"/>
              </a:rPr>
              <a:t>Figure (5): Vector </a:t>
            </a:r>
            <a:r>
              <a:rPr dirty="0" sz="900" spc="-10" i="1">
                <a:latin typeface="Verdana"/>
                <a:cs typeface="Verdana"/>
              </a:rPr>
              <a:t>length.</a:t>
            </a:r>
            <a:endParaRPr sz="900">
              <a:latin typeface="Verdana"/>
              <a:cs typeface="Verdana"/>
            </a:endParaRPr>
          </a:p>
          <a:p>
            <a:pPr>
              <a:lnSpc>
                <a:spcPct val="100000"/>
              </a:lnSpc>
            </a:pPr>
            <a:endParaRPr sz="9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1200" b="1">
                <a:latin typeface="Arial"/>
                <a:cs typeface="Arial"/>
              </a:rPr>
              <a:t>Unit </a:t>
            </a:r>
            <a:r>
              <a:rPr dirty="0" sz="1200" spc="-10" b="1">
                <a:latin typeface="Arial"/>
                <a:cs typeface="Arial"/>
              </a:rPr>
              <a:t>vector</a:t>
            </a:r>
            <a:endParaRPr sz="12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spcBef>
                <a:spcPts val="335"/>
              </a:spcBef>
            </a:pPr>
            <a:r>
              <a:rPr dirty="0" sz="1000">
                <a:latin typeface="Verdana"/>
                <a:cs typeface="Verdana"/>
              </a:rPr>
              <a:t>A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unit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vector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is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vector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with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length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equal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to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one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unit.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Unit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vectors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are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commonly </a:t>
            </a:r>
            <a:r>
              <a:rPr dirty="0" sz="1000">
                <a:latin typeface="Verdana"/>
                <a:cs typeface="Verdana"/>
              </a:rPr>
              <a:t>used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to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compare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directions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of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vectors.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8" name="object 8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54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 spc="-25"/>
              <a:t>10</a:t>
            </a:fld>
          </a:p>
        </p:txBody>
      </p:sp>
      <p:sp>
        <p:nvSpPr>
          <p:cNvPr id="6" name="object 6" descr=""/>
          <p:cNvSpPr txBox="1"/>
          <p:nvPr/>
        </p:nvSpPr>
        <p:spPr>
          <a:xfrm>
            <a:off x="1771650" y="4962525"/>
            <a:ext cx="4686300" cy="190500"/>
          </a:xfrm>
          <a:prstGeom prst="rect">
            <a:avLst/>
          </a:prstGeom>
          <a:ln w="19050">
            <a:solidFill>
              <a:srgbClr val="CB1300"/>
            </a:solidFill>
          </a:ln>
        </p:spPr>
        <p:txBody>
          <a:bodyPr wrap="square" lIns="0" tIns="15875" rIns="0" bIns="0" rtlCol="0" vert="horz">
            <a:spAutoFit/>
          </a:bodyPr>
          <a:lstStyle/>
          <a:p>
            <a:pPr marL="57150">
              <a:lnSpc>
                <a:spcPct val="100000"/>
              </a:lnSpc>
              <a:spcBef>
                <a:spcPts val="125"/>
              </a:spcBef>
            </a:pPr>
            <a:r>
              <a:rPr dirty="0" sz="1000">
                <a:latin typeface="Verdana"/>
                <a:cs typeface="Verdana"/>
              </a:rPr>
              <a:t>A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unit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vector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is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vector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whose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length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is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equal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to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one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unit.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1333500" y="5299106"/>
            <a:ext cx="5374005" cy="2616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 marR="30480">
              <a:lnSpc>
                <a:spcPct val="100000"/>
              </a:lnSpc>
              <a:spcBef>
                <a:spcPts val="100"/>
              </a:spcBef>
            </a:pPr>
            <a:r>
              <a:rPr dirty="0" sz="1000">
                <a:latin typeface="Verdana"/>
                <a:cs typeface="Verdana"/>
              </a:rPr>
              <a:t>To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calculate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unit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vector,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we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need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to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find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length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of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given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vector,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and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 spc="-20">
                <a:latin typeface="Verdana"/>
                <a:cs typeface="Verdana"/>
              </a:rPr>
              <a:t>then </a:t>
            </a:r>
            <a:r>
              <a:rPr dirty="0" sz="1000">
                <a:latin typeface="Verdana"/>
                <a:cs typeface="Verdana"/>
              </a:rPr>
              <a:t>divide</a:t>
            </a:r>
            <a:r>
              <a:rPr dirty="0" sz="1000" spc="-3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vector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components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by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length.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For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example:</a:t>
            </a:r>
            <a:endParaRPr sz="1000">
              <a:latin typeface="Verdana"/>
              <a:cs typeface="Verdana"/>
            </a:endParaRPr>
          </a:p>
          <a:p>
            <a:pPr marL="266700">
              <a:lnSpc>
                <a:spcPct val="100000"/>
              </a:lnSpc>
              <a:spcBef>
                <a:spcPts val="300"/>
              </a:spcBef>
            </a:pPr>
            <a:r>
              <a:rPr dirty="0" sz="1000" b="1">
                <a:latin typeface="Verdana"/>
                <a:cs typeface="Verdana"/>
              </a:rPr>
              <a:t>a</a:t>
            </a:r>
            <a:r>
              <a:rPr dirty="0" sz="1000" spc="-10" b="1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=</a:t>
            </a:r>
            <a:r>
              <a:rPr dirty="0" sz="1000" spc="-1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&lt;4,</a:t>
            </a:r>
            <a:r>
              <a:rPr dirty="0" sz="1000" spc="-1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3,</a:t>
            </a:r>
            <a:r>
              <a:rPr dirty="0" sz="1000" spc="-5">
                <a:latin typeface="Verdana"/>
                <a:cs typeface="Verdana"/>
              </a:rPr>
              <a:t> </a:t>
            </a:r>
            <a:r>
              <a:rPr dirty="0" sz="1000" spc="-25">
                <a:latin typeface="Verdana"/>
                <a:cs typeface="Verdana"/>
              </a:rPr>
              <a:t>0&gt;</a:t>
            </a:r>
            <a:endParaRPr sz="1000">
              <a:latin typeface="Verdana"/>
              <a:cs typeface="Verdana"/>
            </a:endParaRPr>
          </a:p>
          <a:p>
            <a:pPr marL="266700">
              <a:lnSpc>
                <a:spcPct val="100000"/>
              </a:lnSpc>
              <a:spcBef>
                <a:spcPts val="300"/>
              </a:spcBef>
            </a:pPr>
            <a:r>
              <a:rPr dirty="0" sz="1000">
                <a:latin typeface="Verdana"/>
                <a:cs typeface="Verdana"/>
              </a:rPr>
              <a:t>|</a:t>
            </a:r>
            <a:r>
              <a:rPr dirty="0" sz="1000" b="1">
                <a:latin typeface="Verdana"/>
                <a:cs typeface="Verdana"/>
              </a:rPr>
              <a:t>a</a:t>
            </a:r>
            <a:r>
              <a:rPr dirty="0" sz="1000">
                <a:latin typeface="Verdana"/>
                <a:cs typeface="Verdana"/>
              </a:rPr>
              <a:t>|</a:t>
            </a:r>
            <a:r>
              <a:rPr dirty="0" sz="1000" spc="-1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=</a:t>
            </a:r>
            <a:r>
              <a:rPr dirty="0" sz="1000" spc="-1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√(4</a:t>
            </a:r>
            <a:r>
              <a:rPr dirty="0" baseline="32407" sz="900">
                <a:latin typeface="Verdana"/>
                <a:cs typeface="Verdana"/>
              </a:rPr>
              <a:t>2</a:t>
            </a:r>
            <a:r>
              <a:rPr dirty="0" baseline="32407" sz="900" spc="19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+</a:t>
            </a:r>
            <a:r>
              <a:rPr dirty="0" sz="1000" spc="-1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3</a:t>
            </a:r>
            <a:r>
              <a:rPr dirty="0" baseline="32407" sz="900">
                <a:latin typeface="Verdana"/>
                <a:cs typeface="Verdana"/>
              </a:rPr>
              <a:t>2</a:t>
            </a:r>
            <a:r>
              <a:rPr dirty="0" baseline="32407" sz="900" spc="19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+</a:t>
            </a:r>
            <a:r>
              <a:rPr dirty="0" sz="1000" spc="-10">
                <a:latin typeface="Verdana"/>
                <a:cs typeface="Verdana"/>
              </a:rPr>
              <a:t> </a:t>
            </a:r>
            <a:r>
              <a:rPr dirty="0" sz="1000" spc="-25">
                <a:latin typeface="Verdana"/>
                <a:cs typeface="Verdana"/>
              </a:rPr>
              <a:t>0</a:t>
            </a:r>
            <a:r>
              <a:rPr dirty="0" baseline="32407" sz="900" spc="-37">
                <a:latin typeface="Verdana"/>
                <a:cs typeface="Verdana"/>
              </a:rPr>
              <a:t>2</a:t>
            </a:r>
            <a:r>
              <a:rPr dirty="0" sz="1000" spc="-25">
                <a:latin typeface="Verdana"/>
                <a:cs typeface="Verdana"/>
              </a:rPr>
              <a:t>)</a:t>
            </a:r>
            <a:endParaRPr sz="1000">
              <a:latin typeface="Verdana"/>
              <a:cs typeface="Verdana"/>
            </a:endParaRPr>
          </a:p>
          <a:p>
            <a:pPr marL="266700">
              <a:lnSpc>
                <a:spcPct val="100000"/>
              </a:lnSpc>
              <a:spcBef>
                <a:spcPts val="300"/>
              </a:spcBef>
            </a:pPr>
            <a:r>
              <a:rPr dirty="0" sz="1000">
                <a:latin typeface="Verdana"/>
                <a:cs typeface="Verdana"/>
              </a:rPr>
              <a:t>|</a:t>
            </a:r>
            <a:r>
              <a:rPr dirty="0" sz="1000" b="1">
                <a:latin typeface="Verdana"/>
                <a:cs typeface="Verdana"/>
              </a:rPr>
              <a:t>a</a:t>
            </a:r>
            <a:r>
              <a:rPr dirty="0" sz="1000">
                <a:latin typeface="Verdana"/>
                <a:cs typeface="Verdana"/>
              </a:rPr>
              <a:t>|</a:t>
            </a:r>
            <a:r>
              <a:rPr dirty="0" sz="1000" spc="-1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=</a:t>
            </a:r>
            <a:r>
              <a:rPr dirty="0" sz="1000" spc="-1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5</a:t>
            </a:r>
            <a:r>
              <a:rPr dirty="0" sz="1000" spc="-1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unit</a:t>
            </a:r>
            <a:r>
              <a:rPr dirty="0" sz="1000" spc="-10">
                <a:latin typeface="Verdana"/>
                <a:cs typeface="Verdana"/>
              </a:rPr>
              <a:t> length</a:t>
            </a:r>
            <a:endParaRPr sz="1000">
              <a:latin typeface="Verdana"/>
              <a:cs typeface="Verdana"/>
            </a:endParaRPr>
          </a:p>
          <a:p>
            <a:pPr algn="ctr" marR="3446145">
              <a:lnSpc>
                <a:spcPct val="100000"/>
              </a:lnSpc>
              <a:spcBef>
                <a:spcPts val="300"/>
              </a:spcBef>
            </a:pPr>
            <a:r>
              <a:rPr dirty="0" sz="1000">
                <a:latin typeface="Verdana"/>
                <a:cs typeface="Verdana"/>
              </a:rPr>
              <a:t>If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 b="1">
                <a:latin typeface="Verdana"/>
                <a:cs typeface="Verdana"/>
              </a:rPr>
              <a:t>b </a:t>
            </a:r>
            <a:r>
              <a:rPr dirty="0" sz="1000">
                <a:latin typeface="Verdana"/>
                <a:cs typeface="Verdana"/>
              </a:rPr>
              <a:t>=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unit</a:t>
            </a:r>
            <a:r>
              <a:rPr dirty="0" sz="1000" spc="-1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vector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of</a:t>
            </a:r>
            <a:r>
              <a:rPr dirty="0" sz="1000" spc="-10">
                <a:latin typeface="Verdana"/>
                <a:cs typeface="Verdana"/>
              </a:rPr>
              <a:t> </a:t>
            </a:r>
            <a:r>
              <a:rPr dirty="0" sz="1000" b="1">
                <a:latin typeface="Verdana"/>
                <a:cs typeface="Verdana"/>
              </a:rPr>
              <a:t>a</a:t>
            </a:r>
            <a:r>
              <a:rPr dirty="0" sz="1000">
                <a:latin typeface="Verdana"/>
                <a:cs typeface="Verdana"/>
              </a:rPr>
              <a:t>,</a:t>
            </a:r>
            <a:r>
              <a:rPr dirty="0" sz="1000" spc="-10">
                <a:latin typeface="Verdana"/>
                <a:cs typeface="Verdana"/>
              </a:rPr>
              <a:t> </a:t>
            </a:r>
            <a:r>
              <a:rPr dirty="0" sz="1000" spc="-20">
                <a:latin typeface="Verdana"/>
                <a:cs typeface="Verdana"/>
              </a:rPr>
              <a:t>then:</a:t>
            </a:r>
            <a:endParaRPr sz="1000">
              <a:latin typeface="Verdana"/>
              <a:cs typeface="Verdana"/>
            </a:endParaRPr>
          </a:p>
          <a:p>
            <a:pPr algn="ctr" marR="3503929">
              <a:lnSpc>
                <a:spcPct val="100000"/>
              </a:lnSpc>
              <a:spcBef>
                <a:spcPts val="300"/>
              </a:spcBef>
            </a:pPr>
            <a:r>
              <a:rPr dirty="0" sz="1000" b="1">
                <a:latin typeface="Verdana"/>
                <a:cs typeface="Verdana"/>
              </a:rPr>
              <a:t>b</a:t>
            </a:r>
            <a:r>
              <a:rPr dirty="0" sz="1000" spc="-15" b="1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=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&lt;4/5,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3/5,</a:t>
            </a:r>
            <a:r>
              <a:rPr dirty="0" sz="1000" spc="-10">
                <a:latin typeface="Verdana"/>
                <a:cs typeface="Verdana"/>
              </a:rPr>
              <a:t> </a:t>
            </a:r>
            <a:r>
              <a:rPr dirty="0" sz="1000" spc="-20">
                <a:latin typeface="Verdana"/>
                <a:cs typeface="Verdana"/>
              </a:rPr>
              <a:t>0/5&gt;</a:t>
            </a:r>
            <a:endParaRPr sz="1000">
              <a:latin typeface="Verdana"/>
              <a:cs typeface="Verdana"/>
            </a:endParaRPr>
          </a:p>
          <a:p>
            <a:pPr marL="266700">
              <a:lnSpc>
                <a:spcPct val="100000"/>
              </a:lnSpc>
              <a:spcBef>
                <a:spcPts val="300"/>
              </a:spcBef>
            </a:pPr>
            <a:r>
              <a:rPr dirty="0" sz="1000" b="1">
                <a:latin typeface="Verdana"/>
                <a:cs typeface="Verdana"/>
              </a:rPr>
              <a:t>b</a:t>
            </a:r>
            <a:r>
              <a:rPr dirty="0" sz="1000" spc="-15" b="1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=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&lt;0.8,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0.6,</a:t>
            </a:r>
            <a:r>
              <a:rPr dirty="0" sz="1000" spc="-10">
                <a:latin typeface="Verdana"/>
                <a:cs typeface="Verdana"/>
              </a:rPr>
              <a:t> </a:t>
            </a:r>
            <a:r>
              <a:rPr dirty="0" sz="1000" spc="-25">
                <a:latin typeface="Verdana"/>
                <a:cs typeface="Verdana"/>
              </a:rPr>
              <a:t>0&gt;</a:t>
            </a:r>
            <a:endParaRPr sz="1000">
              <a:latin typeface="Verdana"/>
              <a:cs typeface="Verdana"/>
            </a:endParaRPr>
          </a:p>
          <a:p>
            <a:pPr marL="266700">
              <a:lnSpc>
                <a:spcPct val="100000"/>
              </a:lnSpc>
              <a:spcBef>
                <a:spcPts val="300"/>
              </a:spcBef>
            </a:pPr>
            <a:r>
              <a:rPr dirty="0" sz="1000">
                <a:latin typeface="Verdana"/>
                <a:cs typeface="Verdana"/>
              </a:rPr>
              <a:t>|</a:t>
            </a:r>
            <a:r>
              <a:rPr dirty="0" sz="1000" b="1">
                <a:latin typeface="Verdana"/>
                <a:cs typeface="Verdana"/>
              </a:rPr>
              <a:t>b</a:t>
            </a:r>
            <a:r>
              <a:rPr dirty="0" sz="1000">
                <a:latin typeface="Verdana"/>
                <a:cs typeface="Verdana"/>
              </a:rPr>
              <a:t>|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 b="1">
                <a:latin typeface="Verdana"/>
                <a:cs typeface="Verdana"/>
              </a:rPr>
              <a:t>=</a:t>
            </a:r>
            <a:r>
              <a:rPr dirty="0" sz="1000" spc="-15" b="1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√(0.8</a:t>
            </a:r>
            <a:r>
              <a:rPr dirty="0" baseline="32407" sz="900">
                <a:latin typeface="Verdana"/>
                <a:cs typeface="Verdana"/>
              </a:rPr>
              <a:t>2</a:t>
            </a:r>
            <a:r>
              <a:rPr dirty="0" baseline="32407" sz="900" spc="19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+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0.6</a:t>
            </a:r>
            <a:r>
              <a:rPr dirty="0" baseline="32407" sz="900">
                <a:latin typeface="Verdana"/>
                <a:cs typeface="Verdana"/>
              </a:rPr>
              <a:t>2</a:t>
            </a:r>
            <a:r>
              <a:rPr dirty="0" baseline="32407" sz="900" spc="187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+</a:t>
            </a:r>
            <a:r>
              <a:rPr dirty="0" sz="1000" spc="-10">
                <a:latin typeface="Verdana"/>
                <a:cs typeface="Verdana"/>
              </a:rPr>
              <a:t> </a:t>
            </a:r>
            <a:r>
              <a:rPr dirty="0" sz="1000" spc="-25">
                <a:latin typeface="Verdana"/>
                <a:cs typeface="Verdana"/>
              </a:rPr>
              <a:t>0</a:t>
            </a:r>
            <a:r>
              <a:rPr dirty="0" baseline="32407" sz="900" spc="-37">
                <a:latin typeface="Verdana"/>
                <a:cs typeface="Verdana"/>
              </a:rPr>
              <a:t>2</a:t>
            </a:r>
            <a:r>
              <a:rPr dirty="0" sz="1000" spc="-25">
                <a:latin typeface="Verdana"/>
                <a:cs typeface="Verdana"/>
              </a:rPr>
              <a:t>)</a:t>
            </a:r>
            <a:endParaRPr sz="1000">
              <a:latin typeface="Verdana"/>
              <a:cs typeface="Verdana"/>
            </a:endParaRPr>
          </a:p>
          <a:p>
            <a:pPr marL="266700">
              <a:lnSpc>
                <a:spcPct val="100000"/>
              </a:lnSpc>
              <a:spcBef>
                <a:spcPts val="300"/>
              </a:spcBef>
            </a:pPr>
            <a:r>
              <a:rPr dirty="0" sz="1000">
                <a:latin typeface="Verdana"/>
                <a:cs typeface="Verdana"/>
              </a:rPr>
              <a:t>|</a:t>
            </a:r>
            <a:r>
              <a:rPr dirty="0" sz="1000" b="1">
                <a:latin typeface="Verdana"/>
                <a:cs typeface="Verdana"/>
              </a:rPr>
              <a:t>b</a:t>
            </a:r>
            <a:r>
              <a:rPr dirty="0" sz="1000">
                <a:latin typeface="Verdana"/>
                <a:cs typeface="Verdana"/>
              </a:rPr>
              <a:t>|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 b="1">
                <a:latin typeface="Verdana"/>
                <a:cs typeface="Verdana"/>
              </a:rPr>
              <a:t>=</a:t>
            </a:r>
            <a:r>
              <a:rPr dirty="0" sz="1000" spc="-15" b="1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√(0.64</a:t>
            </a:r>
            <a:r>
              <a:rPr dirty="0" sz="1000" spc="-1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+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0.36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+</a:t>
            </a:r>
            <a:r>
              <a:rPr dirty="0" sz="1000" spc="-10">
                <a:latin typeface="Verdana"/>
                <a:cs typeface="Verdana"/>
              </a:rPr>
              <a:t> </a:t>
            </a:r>
            <a:r>
              <a:rPr dirty="0" sz="1000" spc="-25">
                <a:latin typeface="Verdana"/>
                <a:cs typeface="Verdana"/>
              </a:rPr>
              <a:t>0)</a:t>
            </a:r>
            <a:endParaRPr sz="1000">
              <a:latin typeface="Verdana"/>
              <a:cs typeface="Verdana"/>
            </a:endParaRPr>
          </a:p>
          <a:p>
            <a:pPr marL="38100" marR="3388995" indent="228600">
              <a:lnSpc>
                <a:spcPct val="125000"/>
              </a:lnSpc>
            </a:pPr>
            <a:r>
              <a:rPr dirty="0" sz="1000">
                <a:latin typeface="Verdana"/>
                <a:cs typeface="Verdana"/>
              </a:rPr>
              <a:t>|</a:t>
            </a:r>
            <a:r>
              <a:rPr dirty="0" sz="1000" b="1">
                <a:latin typeface="Verdana"/>
                <a:cs typeface="Verdana"/>
              </a:rPr>
              <a:t>b</a:t>
            </a:r>
            <a:r>
              <a:rPr dirty="0" sz="1000">
                <a:latin typeface="Verdana"/>
                <a:cs typeface="Verdana"/>
              </a:rPr>
              <a:t>|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 b="1">
                <a:latin typeface="Verdana"/>
                <a:cs typeface="Verdana"/>
              </a:rPr>
              <a:t>=</a:t>
            </a:r>
            <a:r>
              <a:rPr dirty="0" sz="1000" spc="-10" b="1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√(1)</a:t>
            </a:r>
            <a:r>
              <a:rPr dirty="0" sz="1000" spc="-1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=</a:t>
            </a:r>
            <a:r>
              <a:rPr dirty="0" sz="1000" spc="-1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1</a:t>
            </a:r>
            <a:r>
              <a:rPr dirty="0" sz="1000" spc="-1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unit</a:t>
            </a:r>
            <a:r>
              <a:rPr dirty="0" sz="1000" spc="-10">
                <a:latin typeface="Verdana"/>
                <a:cs typeface="Verdana"/>
              </a:rPr>
              <a:t> length </a:t>
            </a:r>
            <a:r>
              <a:rPr dirty="0" sz="1000">
                <a:latin typeface="Verdana"/>
                <a:cs typeface="Verdana"/>
              </a:rPr>
              <a:t>In</a:t>
            </a:r>
            <a:r>
              <a:rPr dirty="0" sz="1000" spc="-10">
                <a:latin typeface="Verdana"/>
                <a:cs typeface="Verdana"/>
              </a:rPr>
              <a:t> general:</a:t>
            </a:r>
            <a:endParaRPr sz="1000">
              <a:latin typeface="Verdana"/>
              <a:cs typeface="Verdana"/>
            </a:endParaRPr>
          </a:p>
          <a:p>
            <a:pPr marL="266700">
              <a:lnSpc>
                <a:spcPct val="100000"/>
              </a:lnSpc>
              <a:spcBef>
                <a:spcPts val="300"/>
              </a:spcBef>
            </a:pPr>
            <a:r>
              <a:rPr dirty="0" sz="1000" b="1">
                <a:latin typeface="Verdana"/>
                <a:cs typeface="Verdana"/>
              </a:rPr>
              <a:t>a</a:t>
            </a:r>
            <a:r>
              <a:rPr dirty="0" sz="1000" spc="-25" b="1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=</a:t>
            </a:r>
            <a:r>
              <a:rPr dirty="0" sz="1000" spc="-1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&lt;a1,</a:t>
            </a:r>
            <a:r>
              <a:rPr dirty="0" sz="1000" spc="-1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a2,</a:t>
            </a:r>
            <a:r>
              <a:rPr dirty="0" sz="1000" spc="-10">
                <a:latin typeface="Verdana"/>
                <a:cs typeface="Verdana"/>
              </a:rPr>
              <a:t> </a:t>
            </a:r>
            <a:r>
              <a:rPr dirty="0" sz="1000" spc="-25">
                <a:latin typeface="Verdana"/>
                <a:cs typeface="Verdana"/>
              </a:rPr>
              <a:t>a3&gt;</a:t>
            </a:r>
            <a:endParaRPr sz="1000">
              <a:latin typeface="Verdana"/>
              <a:cs typeface="Verdana"/>
            </a:endParaRPr>
          </a:p>
          <a:p>
            <a:pPr marL="266700">
              <a:lnSpc>
                <a:spcPct val="100000"/>
              </a:lnSpc>
              <a:spcBef>
                <a:spcPts val="300"/>
              </a:spcBef>
            </a:pP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unit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vector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of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 b="1">
                <a:latin typeface="Verdana"/>
                <a:cs typeface="Verdana"/>
              </a:rPr>
              <a:t>a</a:t>
            </a:r>
            <a:r>
              <a:rPr dirty="0" sz="1000" spc="-20" b="1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=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&lt;a1/|</a:t>
            </a:r>
            <a:r>
              <a:rPr dirty="0" sz="1000" b="1">
                <a:latin typeface="Verdana"/>
                <a:cs typeface="Verdana"/>
              </a:rPr>
              <a:t>a</a:t>
            </a:r>
            <a:r>
              <a:rPr dirty="0" sz="1000">
                <a:latin typeface="Verdana"/>
                <a:cs typeface="Verdana"/>
              </a:rPr>
              <a:t>|,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a2/|</a:t>
            </a:r>
            <a:r>
              <a:rPr dirty="0" sz="1000" b="1">
                <a:latin typeface="Verdana"/>
                <a:cs typeface="Verdana"/>
              </a:rPr>
              <a:t>a</a:t>
            </a:r>
            <a:r>
              <a:rPr dirty="0" sz="1000">
                <a:latin typeface="Verdana"/>
                <a:cs typeface="Verdana"/>
              </a:rPr>
              <a:t>|,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a3/|</a:t>
            </a:r>
            <a:r>
              <a:rPr dirty="0" sz="1000" spc="-10" b="1">
                <a:latin typeface="Verdana"/>
                <a:cs typeface="Verdana"/>
              </a:rPr>
              <a:t>a</a:t>
            </a:r>
            <a:r>
              <a:rPr dirty="0" sz="1000" spc="-10">
                <a:latin typeface="Verdana"/>
                <a:cs typeface="Verdana"/>
              </a:rPr>
              <a:t>|&gt;</a:t>
            </a:r>
            <a:endParaRPr sz="10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3749675" y="508031"/>
            <a:ext cx="3112135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i="1">
                <a:latin typeface="Verdana"/>
                <a:cs typeface="Verdana"/>
              </a:rPr>
              <a:t>Essential</a:t>
            </a:r>
            <a:r>
              <a:rPr dirty="0" sz="1000" spc="-40" i="1">
                <a:latin typeface="Verdana"/>
                <a:cs typeface="Verdana"/>
              </a:rPr>
              <a:t> </a:t>
            </a:r>
            <a:r>
              <a:rPr dirty="0" sz="1000" i="1">
                <a:latin typeface="Verdana"/>
                <a:cs typeface="Verdana"/>
              </a:rPr>
              <a:t>Mathematics</a:t>
            </a:r>
            <a:r>
              <a:rPr dirty="0" sz="1000" spc="-40" i="1">
                <a:latin typeface="Verdana"/>
                <a:cs typeface="Verdana"/>
              </a:rPr>
              <a:t> </a:t>
            </a:r>
            <a:r>
              <a:rPr dirty="0" sz="1000" i="1">
                <a:latin typeface="Verdana"/>
                <a:cs typeface="Verdana"/>
              </a:rPr>
              <a:t>for</a:t>
            </a:r>
            <a:r>
              <a:rPr dirty="0" sz="1000" spc="-40" i="1">
                <a:latin typeface="Verdana"/>
                <a:cs typeface="Verdana"/>
              </a:rPr>
              <a:t> </a:t>
            </a:r>
            <a:r>
              <a:rPr dirty="0" sz="1000" i="1">
                <a:latin typeface="Verdana"/>
                <a:cs typeface="Verdana"/>
              </a:rPr>
              <a:t>Computational</a:t>
            </a:r>
            <a:r>
              <a:rPr dirty="0" sz="1000" spc="-40" i="1">
                <a:latin typeface="Verdana"/>
                <a:cs typeface="Verdana"/>
              </a:rPr>
              <a:t> </a:t>
            </a:r>
            <a:r>
              <a:rPr dirty="0" sz="1000" spc="-10" i="1">
                <a:latin typeface="Verdana"/>
                <a:cs typeface="Verdana"/>
              </a:rPr>
              <a:t>Design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3" name="object 3" descr=""/>
          <p:cNvSpPr/>
          <p:nvPr/>
        </p:nvSpPr>
        <p:spPr>
          <a:xfrm>
            <a:off x="1143000" y="9210675"/>
            <a:ext cx="5715000" cy="9525"/>
          </a:xfrm>
          <a:custGeom>
            <a:avLst/>
            <a:gdLst/>
            <a:ahLst/>
            <a:cxnLst/>
            <a:rect l="l" t="t" r="r" b="b"/>
            <a:pathLst>
              <a:path w="5715000" h="9525">
                <a:moveTo>
                  <a:pt x="5715000" y="9525"/>
                </a:moveTo>
                <a:lnTo>
                  <a:pt x="0" y="9525"/>
                </a:lnTo>
                <a:lnTo>
                  <a:pt x="0" y="0"/>
                </a:lnTo>
                <a:lnTo>
                  <a:pt x="5715000" y="0"/>
                </a:lnTo>
                <a:lnTo>
                  <a:pt x="5715000" y="9525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19250" y="1009650"/>
            <a:ext cx="2381250" cy="1405828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1587500" y="2454275"/>
            <a:ext cx="347281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i="1">
                <a:latin typeface="Verdana"/>
                <a:cs typeface="Verdana"/>
              </a:rPr>
              <a:t>Figure (6): Unit vector equals one-unit length of the </a:t>
            </a:r>
            <a:r>
              <a:rPr dirty="0" sz="900" spc="-10" i="1">
                <a:latin typeface="Verdana"/>
                <a:cs typeface="Verdana"/>
              </a:rPr>
              <a:t>vector.</a:t>
            </a:r>
            <a:endParaRPr sz="900">
              <a:latin typeface="Verdana"/>
              <a:cs typeface="Verdana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1358900" y="2809938"/>
            <a:ext cx="5511800" cy="13525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498465" algn="l"/>
              </a:tabLst>
            </a:pPr>
            <a:r>
              <a:rPr dirty="0" u="sng" sz="140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Vector</a:t>
            </a:r>
            <a:r>
              <a:rPr dirty="0" u="sng" sz="1400" spc="-3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sng" sz="1400" spc="-1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operations</a:t>
            </a:r>
            <a:r>
              <a:rPr dirty="0" u="sng" sz="140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	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295"/>
              </a:spcBef>
            </a:pPr>
            <a:r>
              <a:rPr dirty="0" sz="1200" b="1">
                <a:latin typeface="Arial"/>
                <a:cs typeface="Arial"/>
              </a:rPr>
              <a:t>Vector scalar </a:t>
            </a:r>
            <a:r>
              <a:rPr dirty="0" sz="1200" spc="-10" b="1">
                <a:latin typeface="Arial"/>
                <a:cs typeface="Arial"/>
              </a:rPr>
              <a:t>operation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34"/>
              </a:spcBef>
            </a:pPr>
            <a:r>
              <a:rPr dirty="0" sz="1000">
                <a:latin typeface="Verdana"/>
                <a:cs typeface="Verdana"/>
              </a:rPr>
              <a:t>Vector</a:t>
            </a:r>
            <a:r>
              <a:rPr dirty="0" sz="1000" spc="-3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scalar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operation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involves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multiplying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vector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by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number.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For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example:</a:t>
            </a:r>
            <a:endParaRPr sz="10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  <a:spcBef>
                <a:spcPts val="300"/>
              </a:spcBef>
            </a:pPr>
            <a:r>
              <a:rPr dirty="0" sz="1000" b="1">
                <a:latin typeface="Verdana"/>
                <a:cs typeface="Verdana"/>
              </a:rPr>
              <a:t>a</a:t>
            </a:r>
            <a:r>
              <a:rPr dirty="0" sz="1000" spc="-10" b="1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=</a:t>
            </a:r>
            <a:r>
              <a:rPr dirty="0" sz="1000" spc="-1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&lt;4,</a:t>
            </a:r>
            <a:r>
              <a:rPr dirty="0" sz="1000" spc="-1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3,</a:t>
            </a:r>
            <a:r>
              <a:rPr dirty="0" sz="1000" spc="-5">
                <a:latin typeface="Verdana"/>
                <a:cs typeface="Verdana"/>
              </a:rPr>
              <a:t> </a:t>
            </a:r>
            <a:r>
              <a:rPr dirty="0" sz="1000" spc="-25">
                <a:latin typeface="Verdana"/>
                <a:cs typeface="Verdana"/>
              </a:rPr>
              <a:t>0&gt;</a:t>
            </a:r>
            <a:endParaRPr sz="10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  <a:spcBef>
                <a:spcPts val="300"/>
              </a:spcBef>
            </a:pPr>
            <a:r>
              <a:rPr dirty="0" sz="1000">
                <a:latin typeface="Verdana"/>
                <a:cs typeface="Verdana"/>
              </a:rPr>
              <a:t>2</a:t>
            </a:r>
            <a:r>
              <a:rPr dirty="0" sz="1000" b="1">
                <a:latin typeface="Verdana"/>
                <a:cs typeface="Verdana"/>
              </a:rPr>
              <a:t>*a</a:t>
            </a:r>
            <a:r>
              <a:rPr dirty="0" sz="1000" spc="-10" b="1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=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&lt;2*4,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2*3,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 spc="-20">
                <a:latin typeface="Verdana"/>
                <a:cs typeface="Verdana"/>
              </a:rPr>
              <a:t>2*0&gt;</a:t>
            </a:r>
            <a:endParaRPr sz="10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  <a:spcBef>
                <a:spcPts val="300"/>
              </a:spcBef>
            </a:pPr>
            <a:r>
              <a:rPr dirty="0" sz="1000">
                <a:latin typeface="Verdana"/>
                <a:cs typeface="Verdana"/>
              </a:rPr>
              <a:t>2</a:t>
            </a:r>
            <a:r>
              <a:rPr dirty="0" sz="1000" b="1">
                <a:latin typeface="Verdana"/>
                <a:cs typeface="Verdana"/>
              </a:rPr>
              <a:t>*a</a:t>
            </a:r>
            <a:r>
              <a:rPr dirty="0" sz="1000" spc="-5" b="1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=</a:t>
            </a:r>
            <a:r>
              <a:rPr dirty="0" sz="1000" spc="-1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&lt;8,</a:t>
            </a:r>
            <a:r>
              <a:rPr dirty="0" sz="1000" spc="-1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6,</a:t>
            </a:r>
            <a:r>
              <a:rPr dirty="0" sz="1000" spc="-10">
                <a:latin typeface="Verdana"/>
                <a:cs typeface="Verdana"/>
              </a:rPr>
              <a:t> </a:t>
            </a:r>
            <a:r>
              <a:rPr dirty="0" sz="1000" spc="-25">
                <a:latin typeface="Verdana"/>
                <a:cs typeface="Verdana"/>
              </a:rPr>
              <a:t>0&gt;</a:t>
            </a:r>
            <a:endParaRPr sz="1000">
              <a:latin typeface="Verdana"/>
              <a:cs typeface="Verdana"/>
            </a:endParaRPr>
          </a:p>
        </p:txBody>
      </p:sp>
      <p:pic>
        <p:nvPicPr>
          <p:cNvPr id="7" name="object 7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19250" y="4286250"/>
            <a:ext cx="4714875" cy="1344908"/>
          </a:xfrm>
          <a:prstGeom prst="rect">
            <a:avLst/>
          </a:prstGeom>
        </p:spPr>
      </p:pic>
      <p:sp>
        <p:nvSpPr>
          <p:cNvPr id="8" name="object 8" descr=""/>
          <p:cNvSpPr txBox="1"/>
          <p:nvPr/>
        </p:nvSpPr>
        <p:spPr>
          <a:xfrm>
            <a:off x="1358900" y="5654675"/>
            <a:ext cx="5252085" cy="12509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41300">
              <a:lnSpc>
                <a:spcPct val="100000"/>
              </a:lnSpc>
              <a:spcBef>
                <a:spcPts val="100"/>
              </a:spcBef>
            </a:pPr>
            <a:r>
              <a:rPr dirty="0" sz="900" i="1">
                <a:latin typeface="Verdana"/>
                <a:cs typeface="Verdana"/>
              </a:rPr>
              <a:t>Figure (7): Vector scalar </a:t>
            </a:r>
            <a:r>
              <a:rPr dirty="0" sz="900" spc="-10" i="1">
                <a:latin typeface="Verdana"/>
                <a:cs typeface="Verdana"/>
              </a:rPr>
              <a:t>operation</a:t>
            </a:r>
            <a:endParaRPr sz="900">
              <a:latin typeface="Verdana"/>
              <a:cs typeface="Verdana"/>
            </a:endParaRPr>
          </a:p>
          <a:p>
            <a:pPr marL="241300" marR="922655">
              <a:lnSpc>
                <a:spcPct val="100000"/>
              </a:lnSpc>
              <a:spcBef>
                <a:spcPts val="845"/>
              </a:spcBef>
            </a:pPr>
            <a:r>
              <a:rPr dirty="0" sz="1000">
                <a:latin typeface="Verdana"/>
                <a:cs typeface="Verdana"/>
              </a:rPr>
              <a:t>In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general,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given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vector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 b="1">
                <a:latin typeface="Verdana"/>
                <a:cs typeface="Verdana"/>
              </a:rPr>
              <a:t>a</a:t>
            </a:r>
            <a:r>
              <a:rPr dirty="0" sz="1000" spc="-15" b="1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=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&lt;a1,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a2,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a3&gt;,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and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real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number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 spc="-50" i="1">
                <a:latin typeface="Verdana"/>
                <a:cs typeface="Verdana"/>
              </a:rPr>
              <a:t>t</a:t>
            </a:r>
            <a:r>
              <a:rPr dirty="0" sz="1000" spc="-50" i="1">
                <a:latin typeface="Verdana"/>
                <a:cs typeface="Verdana"/>
              </a:rPr>
              <a:t> </a:t>
            </a:r>
            <a:r>
              <a:rPr dirty="0" sz="1000" i="1">
                <a:latin typeface="Verdana"/>
                <a:cs typeface="Verdana"/>
              </a:rPr>
              <a:t>t</a:t>
            </a:r>
            <a:r>
              <a:rPr dirty="0" sz="1000" b="1">
                <a:latin typeface="Verdana"/>
                <a:cs typeface="Verdana"/>
              </a:rPr>
              <a:t>*a</a:t>
            </a:r>
            <a:r>
              <a:rPr dirty="0" sz="1000" spc="-20" b="1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=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&lt;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 i="1">
                <a:latin typeface="Verdana"/>
                <a:cs typeface="Verdana"/>
              </a:rPr>
              <a:t>t</a:t>
            </a:r>
            <a:r>
              <a:rPr dirty="0" sz="1000">
                <a:latin typeface="Verdana"/>
                <a:cs typeface="Verdana"/>
              </a:rPr>
              <a:t>*a1,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 i="1">
                <a:latin typeface="Verdana"/>
                <a:cs typeface="Verdana"/>
              </a:rPr>
              <a:t>t</a:t>
            </a:r>
            <a:r>
              <a:rPr dirty="0" sz="1000">
                <a:latin typeface="Verdana"/>
                <a:cs typeface="Verdana"/>
              </a:rPr>
              <a:t>*a2,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 i="1">
                <a:latin typeface="Verdana"/>
                <a:cs typeface="Verdana"/>
              </a:rPr>
              <a:t>t</a:t>
            </a:r>
            <a:r>
              <a:rPr dirty="0" sz="1000">
                <a:latin typeface="Verdana"/>
                <a:cs typeface="Verdana"/>
              </a:rPr>
              <a:t>*a3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 spc="-50">
                <a:latin typeface="Verdana"/>
                <a:cs typeface="Verdana"/>
              </a:rPr>
              <a:t>&gt;</a:t>
            </a:r>
            <a:endParaRPr sz="10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9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1200" b="1">
                <a:latin typeface="Arial"/>
                <a:cs typeface="Arial"/>
              </a:rPr>
              <a:t>Vector </a:t>
            </a:r>
            <a:r>
              <a:rPr dirty="0" sz="1200" spc="-10" b="1">
                <a:latin typeface="Arial"/>
                <a:cs typeface="Arial"/>
              </a:rPr>
              <a:t>addition</a:t>
            </a:r>
            <a:endParaRPr sz="12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spcBef>
                <a:spcPts val="335"/>
              </a:spcBef>
            </a:pPr>
            <a:r>
              <a:rPr dirty="0" sz="1000">
                <a:latin typeface="Verdana"/>
                <a:cs typeface="Verdana"/>
              </a:rPr>
              <a:t>Vector</a:t>
            </a:r>
            <a:r>
              <a:rPr dirty="0" sz="1000" spc="-3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addition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takes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two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vectors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and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produces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third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vector.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We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add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vectors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 spc="-25">
                <a:latin typeface="Verdana"/>
                <a:cs typeface="Verdana"/>
              </a:rPr>
              <a:t>by </a:t>
            </a:r>
            <a:r>
              <a:rPr dirty="0" sz="1000">
                <a:latin typeface="Verdana"/>
                <a:cs typeface="Verdana"/>
              </a:rPr>
              <a:t>adding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their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components.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11" name="object 11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54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 spc="-25"/>
              <a:t>10</a:t>
            </a:fld>
          </a:p>
        </p:txBody>
      </p:sp>
      <p:sp>
        <p:nvSpPr>
          <p:cNvPr id="9" name="object 9" descr=""/>
          <p:cNvSpPr txBox="1"/>
          <p:nvPr/>
        </p:nvSpPr>
        <p:spPr>
          <a:xfrm>
            <a:off x="1771650" y="7019925"/>
            <a:ext cx="4686300" cy="190500"/>
          </a:xfrm>
          <a:prstGeom prst="rect">
            <a:avLst/>
          </a:prstGeom>
          <a:ln w="19050">
            <a:solidFill>
              <a:srgbClr val="CB1300"/>
            </a:solidFill>
          </a:ln>
        </p:spPr>
        <p:txBody>
          <a:bodyPr wrap="square" lIns="0" tIns="15875" rIns="0" bIns="0" rtlCol="0" vert="horz">
            <a:spAutoFit/>
          </a:bodyPr>
          <a:lstStyle/>
          <a:p>
            <a:pPr marL="57150">
              <a:lnSpc>
                <a:spcPct val="100000"/>
              </a:lnSpc>
              <a:spcBef>
                <a:spcPts val="125"/>
              </a:spcBef>
            </a:pPr>
            <a:r>
              <a:rPr dirty="0" sz="1000">
                <a:latin typeface="Verdana"/>
                <a:cs typeface="Verdana"/>
              </a:rPr>
              <a:t>Vectors</a:t>
            </a:r>
            <a:r>
              <a:rPr dirty="0" sz="1000" spc="-3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are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added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by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adding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their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components.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1358900" y="7318368"/>
            <a:ext cx="2402840" cy="977900"/>
          </a:xfrm>
          <a:prstGeom prst="rect">
            <a:avLst/>
          </a:prstGeom>
        </p:spPr>
        <p:txBody>
          <a:bodyPr wrap="square" lIns="0" tIns="508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00"/>
              </a:spcBef>
            </a:pPr>
            <a:r>
              <a:rPr dirty="0" sz="1000">
                <a:latin typeface="Verdana"/>
                <a:cs typeface="Verdana"/>
              </a:rPr>
              <a:t>For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example,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if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we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have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two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vectors:</a:t>
            </a:r>
            <a:endParaRPr sz="10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  <a:spcBef>
                <a:spcPts val="300"/>
              </a:spcBef>
            </a:pPr>
            <a:r>
              <a:rPr dirty="0" sz="1000" b="1">
                <a:latin typeface="Verdana"/>
                <a:cs typeface="Verdana"/>
              </a:rPr>
              <a:t>a</a:t>
            </a:r>
            <a:r>
              <a:rPr dirty="0" sz="1000">
                <a:latin typeface="Verdana"/>
                <a:cs typeface="Verdana"/>
              </a:rPr>
              <a:t>&lt;1,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2,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 spc="-25">
                <a:latin typeface="Verdana"/>
                <a:cs typeface="Verdana"/>
              </a:rPr>
              <a:t>0&gt;</a:t>
            </a:r>
            <a:endParaRPr sz="10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  <a:spcBef>
                <a:spcPts val="300"/>
              </a:spcBef>
            </a:pPr>
            <a:r>
              <a:rPr dirty="0" sz="1000" b="1">
                <a:latin typeface="Verdana"/>
                <a:cs typeface="Verdana"/>
              </a:rPr>
              <a:t>b</a:t>
            </a:r>
            <a:r>
              <a:rPr dirty="0" sz="1000">
                <a:latin typeface="Verdana"/>
                <a:cs typeface="Verdana"/>
              </a:rPr>
              <a:t>&lt;4,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1,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 spc="-25">
                <a:latin typeface="Verdana"/>
                <a:cs typeface="Verdana"/>
              </a:rPr>
              <a:t>3&gt;</a:t>
            </a:r>
            <a:endParaRPr sz="10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  <a:spcBef>
                <a:spcPts val="300"/>
              </a:spcBef>
            </a:pPr>
            <a:r>
              <a:rPr dirty="0" sz="1000" b="1">
                <a:latin typeface="Verdana"/>
                <a:cs typeface="Verdana"/>
              </a:rPr>
              <a:t>a</a:t>
            </a:r>
            <a:r>
              <a:rPr dirty="0" sz="1000">
                <a:latin typeface="Verdana"/>
                <a:cs typeface="Verdana"/>
              </a:rPr>
              <a:t>+</a:t>
            </a:r>
            <a:r>
              <a:rPr dirty="0" sz="1000" b="1">
                <a:latin typeface="Verdana"/>
                <a:cs typeface="Verdana"/>
              </a:rPr>
              <a:t>b</a:t>
            </a:r>
            <a:r>
              <a:rPr dirty="0" sz="1000" spc="-20" b="1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=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&lt;1+4,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2+1,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 spc="-20">
                <a:latin typeface="Verdana"/>
                <a:cs typeface="Verdana"/>
              </a:rPr>
              <a:t>0+3&gt;</a:t>
            </a:r>
            <a:endParaRPr sz="10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  <a:spcBef>
                <a:spcPts val="300"/>
              </a:spcBef>
            </a:pPr>
            <a:r>
              <a:rPr dirty="0" sz="1000" b="1">
                <a:latin typeface="Verdana"/>
                <a:cs typeface="Verdana"/>
              </a:rPr>
              <a:t>a</a:t>
            </a:r>
            <a:r>
              <a:rPr dirty="0" sz="1000">
                <a:latin typeface="Verdana"/>
                <a:cs typeface="Verdana"/>
              </a:rPr>
              <a:t>+</a:t>
            </a:r>
            <a:r>
              <a:rPr dirty="0" sz="1000" b="1">
                <a:latin typeface="Verdana"/>
                <a:cs typeface="Verdana"/>
              </a:rPr>
              <a:t>b</a:t>
            </a:r>
            <a:r>
              <a:rPr dirty="0" sz="1000" spc="-25" b="1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=</a:t>
            </a:r>
            <a:r>
              <a:rPr dirty="0" sz="1000" spc="-1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&lt;5,</a:t>
            </a:r>
            <a:r>
              <a:rPr dirty="0" sz="1000" spc="-1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3,</a:t>
            </a:r>
            <a:r>
              <a:rPr dirty="0" sz="1000" spc="-10">
                <a:latin typeface="Verdana"/>
                <a:cs typeface="Verdana"/>
              </a:rPr>
              <a:t> </a:t>
            </a:r>
            <a:r>
              <a:rPr dirty="0" sz="1000" spc="-25">
                <a:latin typeface="Verdana"/>
                <a:cs typeface="Verdana"/>
              </a:rPr>
              <a:t>3&gt;</a:t>
            </a:r>
            <a:endParaRPr sz="10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3749675" y="508031"/>
            <a:ext cx="3112135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i="1">
                <a:latin typeface="Verdana"/>
                <a:cs typeface="Verdana"/>
              </a:rPr>
              <a:t>Essential</a:t>
            </a:r>
            <a:r>
              <a:rPr dirty="0" sz="1000" spc="-40" i="1">
                <a:latin typeface="Verdana"/>
                <a:cs typeface="Verdana"/>
              </a:rPr>
              <a:t> </a:t>
            </a:r>
            <a:r>
              <a:rPr dirty="0" sz="1000" i="1">
                <a:latin typeface="Verdana"/>
                <a:cs typeface="Verdana"/>
              </a:rPr>
              <a:t>Mathematics</a:t>
            </a:r>
            <a:r>
              <a:rPr dirty="0" sz="1000" spc="-40" i="1">
                <a:latin typeface="Verdana"/>
                <a:cs typeface="Verdana"/>
              </a:rPr>
              <a:t> </a:t>
            </a:r>
            <a:r>
              <a:rPr dirty="0" sz="1000" i="1">
                <a:latin typeface="Verdana"/>
                <a:cs typeface="Verdana"/>
              </a:rPr>
              <a:t>for</a:t>
            </a:r>
            <a:r>
              <a:rPr dirty="0" sz="1000" spc="-40" i="1">
                <a:latin typeface="Verdana"/>
                <a:cs typeface="Verdana"/>
              </a:rPr>
              <a:t> </a:t>
            </a:r>
            <a:r>
              <a:rPr dirty="0" sz="1000" i="1">
                <a:latin typeface="Verdana"/>
                <a:cs typeface="Verdana"/>
              </a:rPr>
              <a:t>Computational</a:t>
            </a:r>
            <a:r>
              <a:rPr dirty="0" sz="1000" spc="-40" i="1">
                <a:latin typeface="Verdana"/>
                <a:cs typeface="Verdana"/>
              </a:rPr>
              <a:t> </a:t>
            </a:r>
            <a:r>
              <a:rPr dirty="0" sz="1000" spc="-10" i="1">
                <a:latin typeface="Verdana"/>
                <a:cs typeface="Verdana"/>
              </a:rPr>
              <a:t>Design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3" name="object 3" descr=""/>
          <p:cNvSpPr/>
          <p:nvPr/>
        </p:nvSpPr>
        <p:spPr>
          <a:xfrm>
            <a:off x="1143000" y="9210675"/>
            <a:ext cx="5715000" cy="9525"/>
          </a:xfrm>
          <a:custGeom>
            <a:avLst/>
            <a:gdLst/>
            <a:ahLst/>
            <a:cxnLst/>
            <a:rect l="l" t="t" r="r" b="b"/>
            <a:pathLst>
              <a:path w="5715000" h="9525">
                <a:moveTo>
                  <a:pt x="5715000" y="9525"/>
                </a:moveTo>
                <a:lnTo>
                  <a:pt x="0" y="9525"/>
                </a:lnTo>
                <a:lnTo>
                  <a:pt x="0" y="0"/>
                </a:lnTo>
                <a:lnTo>
                  <a:pt x="5715000" y="0"/>
                </a:lnTo>
                <a:lnTo>
                  <a:pt x="5715000" y="9525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19250" y="1009650"/>
            <a:ext cx="2838450" cy="1504950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1358900" y="2530475"/>
            <a:ext cx="5392420" cy="16414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41300">
              <a:lnSpc>
                <a:spcPct val="100000"/>
              </a:lnSpc>
              <a:spcBef>
                <a:spcPts val="100"/>
              </a:spcBef>
            </a:pPr>
            <a:r>
              <a:rPr dirty="0" sz="900" i="1">
                <a:latin typeface="Verdana"/>
                <a:cs typeface="Verdana"/>
              </a:rPr>
              <a:t>Figure (8): Vector </a:t>
            </a:r>
            <a:r>
              <a:rPr dirty="0" sz="900" spc="-10" i="1">
                <a:latin typeface="Verdana"/>
                <a:cs typeface="Verdana"/>
              </a:rPr>
              <a:t>addition.</a:t>
            </a:r>
            <a:endParaRPr sz="9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844"/>
              </a:spcBef>
            </a:pPr>
            <a:r>
              <a:rPr dirty="0" sz="1000">
                <a:latin typeface="Verdana"/>
                <a:cs typeface="Verdana"/>
              </a:rPr>
              <a:t>In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general,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vector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addition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of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two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vectors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 b="1">
                <a:latin typeface="Verdana"/>
                <a:cs typeface="Verdana"/>
              </a:rPr>
              <a:t>a</a:t>
            </a:r>
            <a:r>
              <a:rPr dirty="0" sz="1000" spc="-10" b="1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and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 b="1">
                <a:latin typeface="Verdana"/>
                <a:cs typeface="Verdana"/>
              </a:rPr>
              <a:t>b</a:t>
            </a:r>
            <a:r>
              <a:rPr dirty="0" sz="1000" spc="-5" b="1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is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calculated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as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follows:</a:t>
            </a:r>
            <a:endParaRPr sz="10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  <a:spcBef>
                <a:spcPts val="300"/>
              </a:spcBef>
            </a:pPr>
            <a:r>
              <a:rPr dirty="0" sz="1000" b="1">
                <a:latin typeface="Verdana"/>
                <a:cs typeface="Verdana"/>
              </a:rPr>
              <a:t>a</a:t>
            </a:r>
            <a:r>
              <a:rPr dirty="0" sz="1000" spc="-25" b="1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=</a:t>
            </a:r>
            <a:r>
              <a:rPr dirty="0" sz="1000" spc="-1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&lt;a1,</a:t>
            </a:r>
            <a:r>
              <a:rPr dirty="0" sz="1000" spc="-1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a2,</a:t>
            </a:r>
            <a:r>
              <a:rPr dirty="0" sz="1000" spc="-10">
                <a:latin typeface="Verdana"/>
                <a:cs typeface="Verdana"/>
              </a:rPr>
              <a:t> </a:t>
            </a:r>
            <a:r>
              <a:rPr dirty="0" sz="1000" spc="-25">
                <a:latin typeface="Verdana"/>
                <a:cs typeface="Verdana"/>
              </a:rPr>
              <a:t>a3&gt;</a:t>
            </a:r>
            <a:endParaRPr sz="10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  <a:spcBef>
                <a:spcPts val="300"/>
              </a:spcBef>
            </a:pPr>
            <a:r>
              <a:rPr dirty="0" sz="1000" b="1">
                <a:latin typeface="Verdana"/>
                <a:cs typeface="Verdana"/>
              </a:rPr>
              <a:t>b</a:t>
            </a:r>
            <a:r>
              <a:rPr dirty="0" sz="1000" spc="-25" b="1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=</a:t>
            </a:r>
            <a:r>
              <a:rPr dirty="0" sz="1000" spc="-1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&lt;b1,</a:t>
            </a:r>
            <a:r>
              <a:rPr dirty="0" sz="1000" spc="-1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b2,</a:t>
            </a:r>
            <a:r>
              <a:rPr dirty="0" sz="1000" spc="-10">
                <a:latin typeface="Verdana"/>
                <a:cs typeface="Verdana"/>
              </a:rPr>
              <a:t> </a:t>
            </a:r>
            <a:r>
              <a:rPr dirty="0" sz="1000" spc="-25">
                <a:latin typeface="Verdana"/>
                <a:cs typeface="Verdana"/>
              </a:rPr>
              <a:t>b3&gt;</a:t>
            </a:r>
            <a:endParaRPr sz="10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  <a:spcBef>
                <a:spcPts val="300"/>
              </a:spcBef>
            </a:pPr>
            <a:r>
              <a:rPr dirty="0" sz="1000" b="1">
                <a:latin typeface="Verdana"/>
                <a:cs typeface="Verdana"/>
              </a:rPr>
              <a:t>a</a:t>
            </a:r>
            <a:r>
              <a:rPr dirty="0" sz="1000">
                <a:latin typeface="Verdana"/>
                <a:cs typeface="Verdana"/>
              </a:rPr>
              <a:t>+</a:t>
            </a:r>
            <a:r>
              <a:rPr dirty="0" sz="1000" b="1">
                <a:latin typeface="Verdana"/>
                <a:cs typeface="Verdana"/>
              </a:rPr>
              <a:t>b</a:t>
            </a:r>
            <a:r>
              <a:rPr dirty="0" sz="1000" spc="-25" b="1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=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&lt;a1+b1,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a2+b2,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a3+b3&gt;</a:t>
            </a:r>
            <a:endParaRPr sz="1000">
              <a:latin typeface="Verdana"/>
              <a:cs typeface="Verdana"/>
            </a:endParaRPr>
          </a:p>
          <a:p>
            <a:pPr marL="12700" marR="5080">
              <a:lnSpc>
                <a:spcPct val="100000"/>
              </a:lnSpc>
              <a:spcBef>
                <a:spcPts val="300"/>
              </a:spcBef>
            </a:pPr>
            <a:r>
              <a:rPr dirty="0" sz="1000">
                <a:latin typeface="Verdana"/>
                <a:cs typeface="Verdana"/>
              </a:rPr>
              <a:t>Vector</a:t>
            </a:r>
            <a:r>
              <a:rPr dirty="0" sz="1000" spc="-3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addition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is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useful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for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finding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average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direction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of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two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or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more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vectors.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 spc="-25">
                <a:latin typeface="Verdana"/>
                <a:cs typeface="Verdana"/>
              </a:rPr>
              <a:t>In </a:t>
            </a:r>
            <a:r>
              <a:rPr dirty="0" sz="1000">
                <a:latin typeface="Verdana"/>
                <a:cs typeface="Verdana"/>
              </a:rPr>
              <a:t>this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case,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we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usually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use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same-</a:t>
            </a:r>
            <a:r>
              <a:rPr dirty="0" sz="1000">
                <a:latin typeface="Verdana"/>
                <a:cs typeface="Verdana"/>
              </a:rPr>
              <a:t>length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vectors.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Here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is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an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example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that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shows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 spc="-25">
                <a:latin typeface="Verdana"/>
                <a:cs typeface="Verdana"/>
              </a:rPr>
              <a:t>the </a:t>
            </a:r>
            <a:r>
              <a:rPr dirty="0" sz="1000">
                <a:latin typeface="Verdana"/>
                <a:cs typeface="Verdana"/>
              </a:rPr>
              <a:t>difference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between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using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same-</a:t>
            </a:r>
            <a:r>
              <a:rPr dirty="0" sz="1000">
                <a:latin typeface="Verdana"/>
                <a:cs typeface="Verdana"/>
              </a:rPr>
              <a:t>length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vectors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and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different-</a:t>
            </a:r>
            <a:r>
              <a:rPr dirty="0" sz="1000">
                <a:latin typeface="Verdana"/>
                <a:cs typeface="Verdana"/>
              </a:rPr>
              <a:t>length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vectors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on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 spc="-25">
                <a:latin typeface="Verdana"/>
                <a:cs typeface="Verdana"/>
              </a:rPr>
              <a:t>the </a:t>
            </a:r>
            <a:r>
              <a:rPr dirty="0" sz="1000">
                <a:latin typeface="Verdana"/>
                <a:cs typeface="Verdana"/>
              </a:rPr>
              <a:t>resulting</a:t>
            </a:r>
            <a:r>
              <a:rPr dirty="0" sz="1000" spc="-3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vector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addition:</a:t>
            </a:r>
            <a:endParaRPr sz="1000">
              <a:latin typeface="Verdana"/>
              <a:cs typeface="Verdana"/>
            </a:endParaRPr>
          </a:p>
        </p:txBody>
      </p:sp>
      <p:pic>
        <p:nvPicPr>
          <p:cNvPr id="6" name="object 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90650" y="4295775"/>
            <a:ext cx="2762250" cy="1504950"/>
          </a:xfrm>
          <a:prstGeom prst="rect">
            <a:avLst/>
          </a:prstGeom>
        </p:spPr>
      </p:pic>
      <p:sp>
        <p:nvSpPr>
          <p:cNvPr id="7" name="object 7" descr=""/>
          <p:cNvSpPr txBox="1"/>
          <p:nvPr/>
        </p:nvSpPr>
        <p:spPr>
          <a:xfrm>
            <a:off x="1358900" y="5816600"/>
            <a:ext cx="5472430" cy="3022600"/>
          </a:xfrm>
          <a:prstGeom prst="rect">
            <a:avLst/>
          </a:prstGeom>
        </p:spPr>
        <p:txBody>
          <a:bodyPr wrap="square" lIns="0" tIns="20320" rIns="0" bIns="0" rtlCol="0" vert="horz">
            <a:spAutoFit/>
          </a:bodyPr>
          <a:lstStyle/>
          <a:p>
            <a:pPr marL="12700" marR="45085">
              <a:lnSpc>
                <a:spcPts val="1050"/>
              </a:lnSpc>
              <a:spcBef>
                <a:spcPts val="160"/>
              </a:spcBef>
            </a:pPr>
            <a:r>
              <a:rPr dirty="0" sz="900" i="1">
                <a:latin typeface="Verdana"/>
                <a:cs typeface="Verdana"/>
              </a:rPr>
              <a:t>Figure (9): Adding various length vectors (left). Adding same length vectors (right) to get </a:t>
            </a:r>
            <a:r>
              <a:rPr dirty="0" sz="900" spc="-25" i="1">
                <a:latin typeface="Verdana"/>
                <a:cs typeface="Verdana"/>
              </a:rPr>
              <a:t>the</a:t>
            </a:r>
            <a:r>
              <a:rPr dirty="0" sz="900" spc="-25" i="1">
                <a:latin typeface="Verdana"/>
                <a:cs typeface="Verdana"/>
              </a:rPr>
              <a:t> </a:t>
            </a:r>
            <a:r>
              <a:rPr dirty="0" sz="900" i="1">
                <a:latin typeface="Verdana"/>
                <a:cs typeface="Verdana"/>
              </a:rPr>
              <a:t>average </a:t>
            </a:r>
            <a:r>
              <a:rPr dirty="0" sz="900" spc="-10" i="1">
                <a:latin typeface="Verdana"/>
                <a:cs typeface="Verdana"/>
              </a:rPr>
              <a:t>direction.</a:t>
            </a:r>
            <a:endParaRPr sz="900">
              <a:latin typeface="Verdana"/>
              <a:cs typeface="Verdana"/>
            </a:endParaRPr>
          </a:p>
          <a:p>
            <a:pPr marL="12700" marR="5080">
              <a:lnSpc>
                <a:spcPct val="100000"/>
              </a:lnSpc>
              <a:spcBef>
                <a:spcPts val="815"/>
              </a:spcBef>
            </a:pPr>
            <a:r>
              <a:rPr dirty="0" sz="1000">
                <a:latin typeface="Verdana"/>
                <a:cs typeface="Verdana"/>
              </a:rPr>
              <a:t>Input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vectors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are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not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likely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to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be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same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length.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In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order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to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find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average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direction, </a:t>
            </a:r>
            <a:r>
              <a:rPr dirty="0" sz="1000">
                <a:latin typeface="Verdana"/>
                <a:cs typeface="Verdana"/>
              </a:rPr>
              <a:t>you</a:t>
            </a:r>
            <a:r>
              <a:rPr dirty="0" sz="1000" spc="-3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need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to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use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unit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vector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of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input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vectors.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As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mentioned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before,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20">
                <a:latin typeface="Verdana"/>
                <a:cs typeface="Verdana"/>
              </a:rPr>
              <a:t> unit</a:t>
            </a:r>
            <a:r>
              <a:rPr dirty="0" sz="1000" spc="50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vector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is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vector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of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that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has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length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equal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to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 spc="-25">
                <a:latin typeface="Verdana"/>
                <a:cs typeface="Verdana"/>
              </a:rPr>
              <a:t>1.</a:t>
            </a:r>
            <a:endParaRPr sz="10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9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1200" b="1">
                <a:latin typeface="Arial"/>
                <a:cs typeface="Arial"/>
              </a:rPr>
              <a:t>Vector </a:t>
            </a:r>
            <a:r>
              <a:rPr dirty="0" sz="1200" spc="-10" b="1">
                <a:latin typeface="Arial"/>
                <a:cs typeface="Arial"/>
              </a:rPr>
              <a:t>subtraction</a:t>
            </a:r>
            <a:endParaRPr sz="1200">
              <a:latin typeface="Arial"/>
              <a:cs typeface="Arial"/>
            </a:endParaRPr>
          </a:p>
          <a:p>
            <a:pPr marL="12700" marR="167005">
              <a:lnSpc>
                <a:spcPct val="100000"/>
              </a:lnSpc>
              <a:spcBef>
                <a:spcPts val="335"/>
              </a:spcBef>
            </a:pPr>
            <a:r>
              <a:rPr dirty="0" sz="1000">
                <a:latin typeface="Verdana"/>
                <a:cs typeface="Verdana"/>
              </a:rPr>
              <a:t>Vector</a:t>
            </a:r>
            <a:r>
              <a:rPr dirty="0" sz="1000" spc="-4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subtraction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takes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two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vectors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and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produces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third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vector.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We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subtract</a:t>
            </a:r>
            <a:r>
              <a:rPr dirty="0" sz="1000" spc="-25">
                <a:latin typeface="Verdana"/>
                <a:cs typeface="Verdana"/>
              </a:rPr>
              <a:t> two </a:t>
            </a:r>
            <a:r>
              <a:rPr dirty="0" sz="1000">
                <a:latin typeface="Verdana"/>
                <a:cs typeface="Verdana"/>
              </a:rPr>
              <a:t>vectors</a:t>
            </a:r>
            <a:r>
              <a:rPr dirty="0" sz="1000" spc="-4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by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subtracting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corresponding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components.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For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example,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if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we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have</a:t>
            </a:r>
            <a:r>
              <a:rPr dirty="0" sz="1000" spc="-25">
                <a:latin typeface="Verdana"/>
                <a:cs typeface="Verdana"/>
              </a:rPr>
              <a:t> two </a:t>
            </a:r>
            <a:r>
              <a:rPr dirty="0" sz="1000">
                <a:latin typeface="Verdana"/>
                <a:cs typeface="Verdana"/>
              </a:rPr>
              <a:t>vectors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 b="1">
                <a:latin typeface="Verdana"/>
                <a:cs typeface="Verdana"/>
              </a:rPr>
              <a:t>a</a:t>
            </a:r>
            <a:r>
              <a:rPr dirty="0" sz="1000" spc="-5" b="1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and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 b="1">
                <a:latin typeface="Verdana"/>
                <a:cs typeface="Verdana"/>
              </a:rPr>
              <a:t>b</a:t>
            </a:r>
            <a:r>
              <a:rPr dirty="0" sz="1000" spc="-5" b="1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and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we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subtract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 b="1">
                <a:latin typeface="Verdana"/>
                <a:cs typeface="Verdana"/>
              </a:rPr>
              <a:t>b</a:t>
            </a:r>
            <a:r>
              <a:rPr dirty="0" sz="1000" spc="-5" b="1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from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 b="1">
                <a:latin typeface="Verdana"/>
                <a:cs typeface="Verdana"/>
              </a:rPr>
              <a:t>a</a:t>
            </a:r>
            <a:r>
              <a:rPr dirty="0" sz="1000">
                <a:latin typeface="Verdana"/>
                <a:cs typeface="Verdana"/>
              </a:rPr>
              <a:t>,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then:</a:t>
            </a:r>
            <a:endParaRPr sz="10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  <a:spcBef>
                <a:spcPts val="300"/>
              </a:spcBef>
            </a:pPr>
            <a:r>
              <a:rPr dirty="0" sz="1000" b="1">
                <a:latin typeface="Verdana"/>
                <a:cs typeface="Verdana"/>
              </a:rPr>
              <a:t>a</a:t>
            </a:r>
            <a:r>
              <a:rPr dirty="0" sz="1000">
                <a:latin typeface="Verdana"/>
                <a:cs typeface="Verdana"/>
              </a:rPr>
              <a:t>&lt;1,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2,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 spc="-25">
                <a:latin typeface="Verdana"/>
                <a:cs typeface="Verdana"/>
              </a:rPr>
              <a:t>0&gt;</a:t>
            </a:r>
            <a:endParaRPr sz="10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  <a:spcBef>
                <a:spcPts val="300"/>
              </a:spcBef>
            </a:pPr>
            <a:r>
              <a:rPr dirty="0" sz="1000" b="1">
                <a:latin typeface="Verdana"/>
                <a:cs typeface="Verdana"/>
              </a:rPr>
              <a:t>b</a:t>
            </a:r>
            <a:r>
              <a:rPr dirty="0" sz="1000">
                <a:latin typeface="Verdana"/>
                <a:cs typeface="Verdana"/>
              </a:rPr>
              <a:t>&lt;4,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1,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 spc="-25">
                <a:latin typeface="Verdana"/>
                <a:cs typeface="Verdana"/>
              </a:rPr>
              <a:t>4&gt;</a:t>
            </a:r>
            <a:endParaRPr sz="10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  <a:spcBef>
                <a:spcPts val="300"/>
              </a:spcBef>
            </a:pPr>
            <a:r>
              <a:rPr dirty="0" sz="1000" spc="-10" b="1">
                <a:latin typeface="Verdana"/>
                <a:cs typeface="Verdana"/>
              </a:rPr>
              <a:t>a</a:t>
            </a:r>
            <a:r>
              <a:rPr dirty="0" sz="1000" spc="-10">
                <a:latin typeface="Verdana"/>
                <a:cs typeface="Verdana"/>
              </a:rPr>
              <a:t>-</a:t>
            </a:r>
            <a:r>
              <a:rPr dirty="0" sz="1000" b="1">
                <a:latin typeface="Verdana"/>
                <a:cs typeface="Verdana"/>
              </a:rPr>
              <a:t>b </a:t>
            </a:r>
            <a:r>
              <a:rPr dirty="0" sz="1000">
                <a:latin typeface="Verdana"/>
                <a:cs typeface="Verdana"/>
              </a:rPr>
              <a:t>=</a:t>
            </a:r>
            <a:r>
              <a:rPr dirty="0" sz="1000" spc="5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&lt;1-</a:t>
            </a:r>
            <a:r>
              <a:rPr dirty="0" sz="1000">
                <a:latin typeface="Verdana"/>
                <a:cs typeface="Verdana"/>
              </a:rPr>
              <a:t>4,</a:t>
            </a:r>
            <a:r>
              <a:rPr dirty="0" sz="1000" spc="5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2-</a:t>
            </a:r>
            <a:r>
              <a:rPr dirty="0" sz="1000">
                <a:latin typeface="Verdana"/>
                <a:cs typeface="Verdana"/>
              </a:rPr>
              <a:t>1,</a:t>
            </a:r>
            <a:r>
              <a:rPr dirty="0" sz="1000" spc="5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0-</a:t>
            </a:r>
            <a:r>
              <a:rPr dirty="0" sz="1000" spc="-25">
                <a:latin typeface="Verdana"/>
                <a:cs typeface="Verdana"/>
              </a:rPr>
              <a:t>4&gt;</a:t>
            </a:r>
            <a:endParaRPr sz="10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  <a:spcBef>
                <a:spcPts val="300"/>
              </a:spcBef>
            </a:pPr>
            <a:r>
              <a:rPr dirty="0" sz="1000" spc="-10" b="1">
                <a:latin typeface="Verdana"/>
                <a:cs typeface="Verdana"/>
              </a:rPr>
              <a:t>a</a:t>
            </a:r>
            <a:r>
              <a:rPr dirty="0" sz="1000" spc="-10">
                <a:latin typeface="Verdana"/>
                <a:cs typeface="Verdana"/>
              </a:rPr>
              <a:t>-</a:t>
            </a:r>
            <a:r>
              <a:rPr dirty="0" sz="1000" b="1">
                <a:latin typeface="Verdana"/>
                <a:cs typeface="Verdana"/>
              </a:rPr>
              <a:t>b</a:t>
            </a:r>
            <a:r>
              <a:rPr dirty="0" sz="1000" spc="-5" b="1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= </a:t>
            </a:r>
            <a:r>
              <a:rPr dirty="0" sz="1000" spc="-10">
                <a:latin typeface="Verdana"/>
                <a:cs typeface="Verdana"/>
              </a:rPr>
              <a:t>&lt;-</a:t>
            </a:r>
            <a:r>
              <a:rPr dirty="0" sz="1000">
                <a:latin typeface="Verdana"/>
                <a:cs typeface="Verdana"/>
              </a:rPr>
              <a:t>3, 1, </a:t>
            </a:r>
            <a:r>
              <a:rPr dirty="0" sz="1000" spc="-10">
                <a:latin typeface="Verdana"/>
                <a:cs typeface="Verdana"/>
              </a:rPr>
              <a:t>-</a:t>
            </a:r>
            <a:r>
              <a:rPr dirty="0" sz="1000" spc="-25">
                <a:latin typeface="Verdana"/>
                <a:cs typeface="Verdana"/>
              </a:rPr>
              <a:t>4&gt;</a:t>
            </a:r>
            <a:endParaRPr sz="10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dirty="0" sz="1000">
                <a:latin typeface="Verdana"/>
                <a:cs typeface="Verdana"/>
              </a:rPr>
              <a:t>If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we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subtract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 b="1">
                <a:latin typeface="Verdana"/>
                <a:cs typeface="Verdana"/>
              </a:rPr>
              <a:t>b</a:t>
            </a:r>
            <a:r>
              <a:rPr dirty="0" sz="1000" spc="-5" b="1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from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 b="1">
                <a:latin typeface="Verdana"/>
                <a:cs typeface="Verdana"/>
              </a:rPr>
              <a:t>a</a:t>
            </a:r>
            <a:r>
              <a:rPr dirty="0" sz="1000">
                <a:latin typeface="Verdana"/>
                <a:cs typeface="Verdana"/>
              </a:rPr>
              <a:t>,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we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get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different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result:</a:t>
            </a:r>
            <a:endParaRPr sz="10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  <a:spcBef>
                <a:spcPts val="300"/>
              </a:spcBef>
            </a:pPr>
            <a:r>
              <a:rPr dirty="0" sz="1000" b="1">
                <a:latin typeface="Verdana"/>
                <a:cs typeface="Verdana"/>
              </a:rPr>
              <a:t>b</a:t>
            </a:r>
            <a:r>
              <a:rPr dirty="0" sz="1000" spc="-135" b="1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-</a:t>
            </a:r>
            <a:r>
              <a:rPr dirty="0" sz="1000" spc="-140">
                <a:latin typeface="Verdana"/>
                <a:cs typeface="Verdana"/>
              </a:rPr>
              <a:t> </a:t>
            </a:r>
            <a:r>
              <a:rPr dirty="0" sz="1000" b="1">
                <a:latin typeface="Verdana"/>
                <a:cs typeface="Verdana"/>
              </a:rPr>
              <a:t>a </a:t>
            </a:r>
            <a:r>
              <a:rPr dirty="0" sz="1000">
                <a:latin typeface="Verdana"/>
                <a:cs typeface="Verdana"/>
              </a:rPr>
              <a:t>= </a:t>
            </a:r>
            <a:r>
              <a:rPr dirty="0" sz="1000" spc="-10">
                <a:latin typeface="Verdana"/>
                <a:cs typeface="Verdana"/>
              </a:rPr>
              <a:t>&lt;4-</a:t>
            </a:r>
            <a:r>
              <a:rPr dirty="0" sz="1000">
                <a:latin typeface="Verdana"/>
                <a:cs typeface="Verdana"/>
              </a:rPr>
              <a:t>1, </a:t>
            </a:r>
            <a:r>
              <a:rPr dirty="0" sz="1000" spc="-10">
                <a:latin typeface="Verdana"/>
                <a:cs typeface="Verdana"/>
              </a:rPr>
              <a:t>1-</a:t>
            </a:r>
            <a:r>
              <a:rPr dirty="0" sz="1000">
                <a:latin typeface="Verdana"/>
                <a:cs typeface="Verdana"/>
              </a:rPr>
              <a:t>2, </a:t>
            </a:r>
            <a:r>
              <a:rPr dirty="0" sz="1000" spc="-10">
                <a:latin typeface="Verdana"/>
                <a:cs typeface="Verdana"/>
              </a:rPr>
              <a:t>4-</a:t>
            </a:r>
            <a:r>
              <a:rPr dirty="0" sz="1000" spc="-25">
                <a:latin typeface="Verdana"/>
                <a:cs typeface="Verdana"/>
              </a:rPr>
              <a:t>0&gt;</a:t>
            </a:r>
            <a:endParaRPr sz="10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  <a:spcBef>
                <a:spcPts val="300"/>
              </a:spcBef>
            </a:pPr>
            <a:r>
              <a:rPr dirty="0" sz="1000" b="1">
                <a:latin typeface="Verdana"/>
                <a:cs typeface="Verdana"/>
              </a:rPr>
              <a:t>b</a:t>
            </a:r>
            <a:r>
              <a:rPr dirty="0" sz="1000" spc="-135" b="1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-</a:t>
            </a:r>
            <a:r>
              <a:rPr dirty="0" sz="1000" spc="-145">
                <a:latin typeface="Verdana"/>
                <a:cs typeface="Verdana"/>
              </a:rPr>
              <a:t> </a:t>
            </a:r>
            <a:r>
              <a:rPr dirty="0" sz="1000" b="1">
                <a:latin typeface="Verdana"/>
                <a:cs typeface="Verdana"/>
              </a:rPr>
              <a:t>a</a:t>
            </a:r>
            <a:r>
              <a:rPr dirty="0" sz="1000" spc="-10" b="1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=</a:t>
            </a:r>
            <a:r>
              <a:rPr dirty="0" sz="1000" spc="-1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&lt;3,</a:t>
            </a:r>
            <a:r>
              <a:rPr dirty="0" sz="1000" spc="-5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-</a:t>
            </a:r>
            <a:r>
              <a:rPr dirty="0" sz="1000">
                <a:latin typeface="Verdana"/>
                <a:cs typeface="Verdana"/>
              </a:rPr>
              <a:t>1,</a:t>
            </a:r>
            <a:r>
              <a:rPr dirty="0" sz="1000" spc="-5">
                <a:latin typeface="Verdana"/>
                <a:cs typeface="Verdana"/>
              </a:rPr>
              <a:t> </a:t>
            </a:r>
            <a:r>
              <a:rPr dirty="0" sz="1000" spc="-25">
                <a:latin typeface="Verdana"/>
                <a:cs typeface="Verdana"/>
              </a:rPr>
              <a:t>4&gt;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8" name="object 8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54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 spc="-25"/>
              <a:t>10</a:t>
            </a:fld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358900" y="508031"/>
            <a:ext cx="5502910" cy="7207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403475">
              <a:lnSpc>
                <a:spcPct val="100000"/>
              </a:lnSpc>
              <a:spcBef>
                <a:spcPts val="100"/>
              </a:spcBef>
            </a:pPr>
            <a:r>
              <a:rPr dirty="0" sz="1000" i="1">
                <a:latin typeface="Verdana"/>
                <a:cs typeface="Verdana"/>
              </a:rPr>
              <a:t>Essential</a:t>
            </a:r>
            <a:r>
              <a:rPr dirty="0" sz="1000" spc="-40" i="1">
                <a:latin typeface="Verdana"/>
                <a:cs typeface="Verdana"/>
              </a:rPr>
              <a:t> </a:t>
            </a:r>
            <a:r>
              <a:rPr dirty="0" sz="1000" i="1">
                <a:latin typeface="Verdana"/>
                <a:cs typeface="Verdana"/>
              </a:rPr>
              <a:t>Mathematics</a:t>
            </a:r>
            <a:r>
              <a:rPr dirty="0" sz="1000" spc="-40" i="1">
                <a:latin typeface="Verdana"/>
                <a:cs typeface="Verdana"/>
              </a:rPr>
              <a:t> </a:t>
            </a:r>
            <a:r>
              <a:rPr dirty="0" sz="1000" i="1">
                <a:latin typeface="Verdana"/>
                <a:cs typeface="Verdana"/>
              </a:rPr>
              <a:t>for</a:t>
            </a:r>
            <a:r>
              <a:rPr dirty="0" sz="1000" spc="-40" i="1">
                <a:latin typeface="Verdana"/>
                <a:cs typeface="Verdana"/>
              </a:rPr>
              <a:t> </a:t>
            </a:r>
            <a:r>
              <a:rPr dirty="0" sz="1000" i="1">
                <a:latin typeface="Verdana"/>
                <a:cs typeface="Verdana"/>
              </a:rPr>
              <a:t>Computational</a:t>
            </a:r>
            <a:r>
              <a:rPr dirty="0" sz="1000" spc="-40" i="1">
                <a:latin typeface="Verdana"/>
                <a:cs typeface="Verdana"/>
              </a:rPr>
              <a:t> </a:t>
            </a:r>
            <a:r>
              <a:rPr dirty="0" sz="1000" spc="-10" i="1">
                <a:latin typeface="Verdana"/>
                <a:cs typeface="Verdana"/>
              </a:rPr>
              <a:t>Design</a:t>
            </a:r>
            <a:endParaRPr sz="10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500">
              <a:latin typeface="Verdana"/>
              <a:cs typeface="Verdana"/>
            </a:endParaRPr>
          </a:p>
          <a:p>
            <a:pPr marL="12700" marR="241300">
              <a:lnSpc>
                <a:spcPct val="100000"/>
              </a:lnSpc>
            </a:pPr>
            <a:r>
              <a:rPr dirty="0" sz="1000">
                <a:latin typeface="Verdana"/>
                <a:cs typeface="Verdana"/>
              </a:rPr>
              <a:t>Note</a:t>
            </a:r>
            <a:r>
              <a:rPr dirty="0" sz="1000" spc="-5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that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vector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 b="1">
                <a:latin typeface="Verdana"/>
                <a:cs typeface="Verdana"/>
              </a:rPr>
              <a:t>b</a:t>
            </a:r>
            <a:r>
              <a:rPr dirty="0" sz="1000" spc="-135" b="1">
                <a:latin typeface="Verdana"/>
                <a:cs typeface="Verdana"/>
              </a:rPr>
              <a:t> </a:t>
            </a:r>
            <a:r>
              <a:rPr dirty="0" sz="1000" b="1">
                <a:latin typeface="Verdana"/>
                <a:cs typeface="Verdana"/>
              </a:rPr>
              <a:t>-</a:t>
            </a:r>
            <a:r>
              <a:rPr dirty="0" sz="1000" spc="-135" b="1">
                <a:latin typeface="Verdana"/>
                <a:cs typeface="Verdana"/>
              </a:rPr>
              <a:t> </a:t>
            </a:r>
            <a:r>
              <a:rPr dirty="0" sz="1000" b="1">
                <a:latin typeface="Verdana"/>
                <a:cs typeface="Verdana"/>
              </a:rPr>
              <a:t>a</a:t>
            </a:r>
            <a:r>
              <a:rPr dirty="0" sz="1000" spc="-5" b="1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has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same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length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as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vector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 b="1">
                <a:latin typeface="Verdana"/>
                <a:cs typeface="Verdana"/>
              </a:rPr>
              <a:t>a</a:t>
            </a:r>
            <a:r>
              <a:rPr dirty="0" sz="1000" spc="-135" b="1">
                <a:latin typeface="Verdana"/>
                <a:cs typeface="Verdana"/>
              </a:rPr>
              <a:t> </a:t>
            </a:r>
            <a:r>
              <a:rPr dirty="0" sz="1000" b="1">
                <a:latin typeface="Verdana"/>
                <a:cs typeface="Verdana"/>
              </a:rPr>
              <a:t>-</a:t>
            </a:r>
            <a:r>
              <a:rPr dirty="0" sz="1000" spc="-135" b="1">
                <a:latin typeface="Verdana"/>
                <a:cs typeface="Verdana"/>
              </a:rPr>
              <a:t> </a:t>
            </a:r>
            <a:r>
              <a:rPr dirty="0" sz="1000" b="1">
                <a:latin typeface="Verdana"/>
                <a:cs typeface="Verdana"/>
              </a:rPr>
              <a:t>b</a:t>
            </a:r>
            <a:r>
              <a:rPr dirty="0" sz="1000">
                <a:latin typeface="Verdana"/>
                <a:cs typeface="Verdana"/>
              </a:rPr>
              <a:t>,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but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goes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in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 spc="-25">
                <a:latin typeface="Verdana"/>
                <a:cs typeface="Verdana"/>
              </a:rPr>
              <a:t>the </a:t>
            </a:r>
            <a:r>
              <a:rPr dirty="0" sz="1000">
                <a:latin typeface="Verdana"/>
                <a:cs typeface="Verdana"/>
              </a:rPr>
              <a:t>opposite</a:t>
            </a:r>
            <a:r>
              <a:rPr dirty="0" sz="1000" spc="-35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direction.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3" name="object 3" descr=""/>
          <p:cNvSpPr/>
          <p:nvPr/>
        </p:nvSpPr>
        <p:spPr>
          <a:xfrm>
            <a:off x="1143000" y="9210675"/>
            <a:ext cx="5715000" cy="9525"/>
          </a:xfrm>
          <a:custGeom>
            <a:avLst/>
            <a:gdLst/>
            <a:ahLst/>
            <a:cxnLst/>
            <a:rect l="l" t="t" r="r" b="b"/>
            <a:pathLst>
              <a:path w="5715000" h="9525">
                <a:moveTo>
                  <a:pt x="5715000" y="9525"/>
                </a:moveTo>
                <a:lnTo>
                  <a:pt x="0" y="9525"/>
                </a:lnTo>
                <a:lnTo>
                  <a:pt x="0" y="0"/>
                </a:lnTo>
                <a:lnTo>
                  <a:pt x="5715000" y="0"/>
                </a:lnTo>
                <a:lnTo>
                  <a:pt x="5715000" y="9525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90650" y="1352550"/>
            <a:ext cx="3009900" cy="1409700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1358900" y="2778125"/>
            <a:ext cx="5499100" cy="16414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i="1">
                <a:latin typeface="Verdana"/>
                <a:cs typeface="Verdana"/>
              </a:rPr>
              <a:t>Figure (10): Vector </a:t>
            </a:r>
            <a:r>
              <a:rPr dirty="0" sz="900" spc="-10" i="1">
                <a:latin typeface="Verdana"/>
                <a:cs typeface="Verdana"/>
              </a:rPr>
              <a:t>subtraction.</a:t>
            </a:r>
            <a:endParaRPr sz="900">
              <a:latin typeface="Verdana"/>
              <a:cs typeface="Verdana"/>
            </a:endParaRPr>
          </a:p>
          <a:p>
            <a:pPr marL="12700" marR="156845">
              <a:lnSpc>
                <a:spcPct val="100000"/>
              </a:lnSpc>
              <a:spcBef>
                <a:spcPts val="844"/>
              </a:spcBef>
            </a:pPr>
            <a:r>
              <a:rPr dirty="0" sz="1000">
                <a:latin typeface="Verdana"/>
                <a:cs typeface="Verdana"/>
              </a:rPr>
              <a:t>In</a:t>
            </a:r>
            <a:r>
              <a:rPr dirty="0" sz="1000" spc="-4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general,</a:t>
            </a:r>
            <a:r>
              <a:rPr dirty="0" sz="1000" spc="-1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if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we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have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two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vectors,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 b="1">
                <a:latin typeface="Verdana"/>
                <a:cs typeface="Verdana"/>
              </a:rPr>
              <a:t>a</a:t>
            </a:r>
            <a:r>
              <a:rPr dirty="0" sz="1000" spc="-5" b="1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and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 b="1">
                <a:latin typeface="Verdana"/>
                <a:cs typeface="Verdana"/>
              </a:rPr>
              <a:t>b</a:t>
            </a:r>
            <a:r>
              <a:rPr dirty="0" sz="1000">
                <a:latin typeface="Verdana"/>
                <a:cs typeface="Verdana"/>
              </a:rPr>
              <a:t>,</a:t>
            </a:r>
            <a:r>
              <a:rPr dirty="0" sz="1000" spc="-1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then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 b="1">
                <a:latin typeface="Verdana"/>
                <a:cs typeface="Verdana"/>
              </a:rPr>
              <a:t>a</a:t>
            </a:r>
            <a:r>
              <a:rPr dirty="0" sz="1000" spc="-135" b="1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-</a:t>
            </a:r>
            <a:r>
              <a:rPr dirty="0" sz="1000" spc="-145">
                <a:latin typeface="Verdana"/>
                <a:cs typeface="Verdana"/>
              </a:rPr>
              <a:t> </a:t>
            </a:r>
            <a:r>
              <a:rPr dirty="0" sz="1000" b="1">
                <a:latin typeface="Verdana"/>
                <a:cs typeface="Verdana"/>
              </a:rPr>
              <a:t>b</a:t>
            </a:r>
            <a:r>
              <a:rPr dirty="0" sz="1000" spc="-5" b="1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is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vector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that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is</a:t>
            </a:r>
            <a:r>
              <a:rPr dirty="0" sz="1000" spc="-10">
                <a:latin typeface="Verdana"/>
                <a:cs typeface="Verdana"/>
              </a:rPr>
              <a:t> calculated </a:t>
            </a:r>
            <a:r>
              <a:rPr dirty="0" sz="1000">
                <a:latin typeface="Verdana"/>
                <a:cs typeface="Verdana"/>
              </a:rPr>
              <a:t>as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follows:</a:t>
            </a:r>
            <a:endParaRPr sz="10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  <a:spcBef>
                <a:spcPts val="300"/>
              </a:spcBef>
            </a:pPr>
            <a:r>
              <a:rPr dirty="0" sz="1000" b="1">
                <a:latin typeface="Verdana"/>
                <a:cs typeface="Verdana"/>
              </a:rPr>
              <a:t>a</a:t>
            </a:r>
            <a:r>
              <a:rPr dirty="0" sz="1000" spc="-25" b="1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=</a:t>
            </a:r>
            <a:r>
              <a:rPr dirty="0" sz="1000" spc="-1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&lt;a1,</a:t>
            </a:r>
            <a:r>
              <a:rPr dirty="0" sz="1000" spc="-1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a2,</a:t>
            </a:r>
            <a:r>
              <a:rPr dirty="0" sz="1000" spc="-10">
                <a:latin typeface="Verdana"/>
                <a:cs typeface="Verdana"/>
              </a:rPr>
              <a:t> </a:t>
            </a:r>
            <a:r>
              <a:rPr dirty="0" sz="1000" spc="-25">
                <a:latin typeface="Verdana"/>
                <a:cs typeface="Verdana"/>
              </a:rPr>
              <a:t>a3&gt;</a:t>
            </a:r>
            <a:endParaRPr sz="10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  <a:spcBef>
                <a:spcPts val="300"/>
              </a:spcBef>
            </a:pPr>
            <a:r>
              <a:rPr dirty="0" sz="1000" b="1">
                <a:latin typeface="Verdana"/>
                <a:cs typeface="Verdana"/>
              </a:rPr>
              <a:t>b</a:t>
            </a:r>
            <a:r>
              <a:rPr dirty="0" sz="1000" spc="-25" b="1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=</a:t>
            </a:r>
            <a:r>
              <a:rPr dirty="0" sz="1000" spc="-1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&lt;b1,</a:t>
            </a:r>
            <a:r>
              <a:rPr dirty="0" sz="1000" spc="-1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b2,</a:t>
            </a:r>
            <a:r>
              <a:rPr dirty="0" sz="1000" spc="-10">
                <a:latin typeface="Verdana"/>
                <a:cs typeface="Verdana"/>
              </a:rPr>
              <a:t> </a:t>
            </a:r>
            <a:r>
              <a:rPr dirty="0" sz="1000" spc="-25">
                <a:latin typeface="Verdana"/>
                <a:cs typeface="Verdana"/>
              </a:rPr>
              <a:t>b3&gt;</a:t>
            </a:r>
            <a:endParaRPr sz="10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  <a:spcBef>
                <a:spcPts val="300"/>
              </a:spcBef>
            </a:pPr>
            <a:r>
              <a:rPr dirty="0" sz="1000" b="1">
                <a:latin typeface="Verdana"/>
                <a:cs typeface="Verdana"/>
              </a:rPr>
              <a:t>a</a:t>
            </a:r>
            <a:r>
              <a:rPr dirty="0" sz="1000" spc="-135" b="1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-</a:t>
            </a:r>
            <a:r>
              <a:rPr dirty="0" sz="1000" spc="-145">
                <a:latin typeface="Verdana"/>
                <a:cs typeface="Verdana"/>
              </a:rPr>
              <a:t> </a:t>
            </a:r>
            <a:r>
              <a:rPr dirty="0" sz="1000" b="1">
                <a:latin typeface="Verdana"/>
                <a:cs typeface="Verdana"/>
              </a:rPr>
              <a:t>b </a:t>
            </a:r>
            <a:r>
              <a:rPr dirty="0" sz="1000">
                <a:latin typeface="Verdana"/>
                <a:cs typeface="Verdana"/>
              </a:rPr>
              <a:t>= </a:t>
            </a:r>
            <a:r>
              <a:rPr dirty="0" sz="1000" spc="-10">
                <a:latin typeface="Verdana"/>
                <a:cs typeface="Verdana"/>
              </a:rPr>
              <a:t>&lt;a1</a:t>
            </a:r>
            <a:r>
              <a:rPr dirty="0" sz="1000" spc="-14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-</a:t>
            </a:r>
            <a:r>
              <a:rPr dirty="0" sz="1000" spc="-14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b1,</a:t>
            </a:r>
            <a:r>
              <a:rPr dirty="0" sz="1000" spc="-5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a2</a:t>
            </a:r>
            <a:r>
              <a:rPr dirty="0" sz="1000" spc="-14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-</a:t>
            </a:r>
            <a:r>
              <a:rPr dirty="0" sz="1000" spc="-14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b2, </a:t>
            </a:r>
            <a:r>
              <a:rPr dirty="0" sz="1000" spc="-10">
                <a:latin typeface="Verdana"/>
                <a:cs typeface="Verdana"/>
              </a:rPr>
              <a:t>a3</a:t>
            </a:r>
            <a:r>
              <a:rPr dirty="0" sz="1000" spc="-14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-</a:t>
            </a:r>
            <a:r>
              <a:rPr dirty="0" sz="1000" spc="-140">
                <a:latin typeface="Verdana"/>
                <a:cs typeface="Verdana"/>
              </a:rPr>
              <a:t> </a:t>
            </a:r>
            <a:r>
              <a:rPr dirty="0" sz="1000" spc="-25">
                <a:latin typeface="Verdana"/>
                <a:cs typeface="Verdana"/>
              </a:rPr>
              <a:t>b3&gt;</a:t>
            </a:r>
            <a:endParaRPr sz="1000">
              <a:latin typeface="Verdana"/>
              <a:cs typeface="Verdana"/>
            </a:endParaRPr>
          </a:p>
          <a:p>
            <a:pPr marL="12700" marR="5080">
              <a:lnSpc>
                <a:spcPct val="100000"/>
              </a:lnSpc>
              <a:spcBef>
                <a:spcPts val="300"/>
              </a:spcBef>
            </a:pPr>
            <a:r>
              <a:rPr dirty="0" sz="1000">
                <a:latin typeface="Verdana"/>
                <a:cs typeface="Verdana"/>
              </a:rPr>
              <a:t>Vector</a:t>
            </a:r>
            <a:r>
              <a:rPr dirty="0" sz="1000" spc="-3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subtraction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is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commonly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used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to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find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vectors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between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points.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So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if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we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need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 spc="-25">
                <a:latin typeface="Verdana"/>
                <a:cs typeface="Verdana"/>
              </a:rPr>
              <a:t>to </a:t>
            </a:r>
            <a:r>
              <a:rPr dirty="0" sz="1000">
                <a:latin typeface="Verdana"/>
                <a:cs typeface="Verdana"/>
              </a:rPr>
              <a:t>find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vector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that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goes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from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tip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point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of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position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vector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 b="1">
                <a:latin typeface="Verdana"/>
                <a:cs typeface="Verdana"/>
              </a:rPr>
              <a:t>b</a:t>
            </a:r>
            <a:r>
              <a:rPr dirty="0" sz="1000" spc="-10" b="1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to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tip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point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 spc="-25">
                <a:latin typeface="Verdana"/>
                <a:cs typeface="Verdana"/>
              </a:rPr>
              <a:t>of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position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vector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 b="1">
                <a:latin typeface="Verdana"/>
                <a:cs typeface="Verdana"/>
              </a:rPr>
              <a:t>a</a:t>
            </a:r>
            <a:r>
              <a:rPr dirty="0" sz="1000">
                <a:latin typeface="Verdana"/>
                <a:cs typeface="Verdana"/>
              </a:rPr>
              <a:t>,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then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we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use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vector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subtraction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(</a:t>
            </a:r>
            <a:r>
              <a:rPr dirty="0" sz="1000" spc="-10" b="1">
                <a:latin typeface="Verdana"/>
                <a:cs typeface="Verdana"/>
              </a:rPr>
              <a:t>a-</a:t>
            </a:r>
            <a:r>
              <a:rPr dirty="0" sz="1000" b="1">
                <a:latin typeface="Verdana"/>
                <a:cs typeface="Verdana"/>
              </a:rPr>
              <a:t>b</a:t>
            </a:r>
            <a:r>
              <a:rPr dirty="0" sz="1000">
                <a:latin typeface="Verdana"/>
                <a:cs typeface="Verdana"/>
              </a:rPr>
              <a:t>)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as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shown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in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Figure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(11).</a:t>
            </a:r>
            <a:endParaRPr sz="1000">
              <a:latin typeface="Verdana"/>
              <a:cs typeface="Verdana"/>
            </a:endParaRPr>
          </a:p>
        </p:txBody>
      </p:sp>
      <p:pic>
        <p:nvPicPr>
          <p:cNvPr id="6" name="object 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90650" y="4543425"/>
            <a:ext cx="2028825" cy="1228725"/>
          </a:xfrm>
          <a:prstGeom prst="rect">
            <a:avLst/>
          </a:prstGeom>
        </p:spPr>
      </p:pic>
      <p:sp>
        <p:nvSpPr>
          <p:cNvPr id="7" name="object 7" descr=""/>
          <p:cNvSpPr txBox="1"/>
          <p:nvPr/>
        </p:nvSpPr>
        <p:spPr>
          <a:xfrm>
            <a:off x="1358900" y="5788025"/>
            <a:ext cx="5137150" cy="23558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i="1">
                <a:latin typeface="Verdana"/>
                <a:cs typeface="Verdana"/>
              </a:rPr>
              <a:t>Figure (11): Use vector subtraction to find a vector between two </a:t>
            </a:r>
            <a:r>
              <a:rPr dirty="0" sz="900" spc="-10" i="1">
                <a:latin typeface="Verdana"/>
                <a:cs typeface="Verdana"/>
              </a:rPr>
              <a:t>points.</a:t>
            </a:r>
            <a:endParaRPr sz="900">
              <a:latin typeface="Verdana"/>
              <a:cs typeface="Verdana"/>
            </a:endParaRPr>
          </a:p>
          <a:p>
            <a:pPr>
              <a:lnSpc>
                <a:spcPct val="100000"/>
              </a:lnSpc>
            </a:pPr>
            <a:endParaRPr sz="9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1200" b="1">
                <a:latin typeface="Arial"/>
                <a:cs typeface="Arial"/>
              </a:rPr>
              <a:t>Vector </a:t>
            </a:r>
            <a:r>
              <a:rPr dirty="0" sz="1200" spc="-10" b="1">
                <a:latin typeface="Arial"/>
                <a:cs typeface="Arial"/>
              </a:rPr>
              <a:t>properties</a:t>
            </a:r>
            <a:endParaRPr sz="12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spcBef>
                <a:spcPts val="335"/>
              </a:spcBef>
            </a:pPr>
            <a:r>
              <a:rPr dirty="0" sz="1000">
                <a:latin typeface="Verdana"/>
                <a:cs typeface="Verdana"/>
              </a:rPr>
              <a:t>There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are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eight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properties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of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vectors.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If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 b="1">
                <a:latin typeface="Verdana"/>
                <a:cs typeface="Verdana"/>
              </a:rPr>
              <a:t>a</a:t>
            </a:r>
            <a:r>
              <a:rPr dirty="0" sz="1000">
                <a:latin typeface="Verdana"/>
                <a:cs typeface="Verdana"/>
              </a:rPr>
              <a:t>,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 b="1">
                <a:latin typeface="Verdana"/>
                <a:cs typeface="Verdana"/>
              </a:rPr>
              <a:t>b</a:t>
            </a:r>
            <a:r>
              <a:rPr dirty="0" sz="1000">
                <a:latin typeface="Verdana"/>
                <a:cs typeface="Verdana"/>
              </a:rPr>
              <a:t>,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and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 b="1">
                <a:latin typeface="Verdana"/>
                <a:cs typeface="Verdana"/>
              </a:rPr>
              <a:t>c</a:t>
            </a:r>
            <a:r>
              <a:rPr dirty="0" sz="1000" spc="-5" b="1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are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vectors,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and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 i="1">
                <a:latin typeface="Verdana"/>
                <a:cs typeface="Verdana"/>
              </a:rPr>
              <a:t>s</a:t>
            </a:r>
            <a:r>
              <a:rPr dirty="0" sz="1000" spc="-15" i="1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and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 i="1">
                <a:latin typeface="Verdana"/>
                <a:cs typeface="Verdana"/>
              </a:rPr>
              <a:t>t</a:t>
            </a:r>
            <a:r>
              <a:rPr dirty="0" sz="1000" spc="-15" i="1">
                <a:latin typeface="Verdana"/>
                <a:cs typeface="Verdana"/>
              </a:rPr>
              <a:t> </a:t>
            </a:r>
            <a:r>
              <a:rPr dirty="0" sz="1000" spc="-25">
                <a:latin typeface="Verdana"/>
                <a:cs typeface="Verdana"/>
              </a:rPr>
              <a:t>are </a:t>
            </a:r>
            <a:r>
              <a:rPr dirty="0" sz="1000">
                <a:latin typeface="Verdana"/>
                <a:cs typeface="Verdana"/>
              </a:rPr>
              <a:t>numbers,</a:t>
            </a:r>
            <a:r>
              <a:rPr dirty="0" sz="1000" spc="-40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then:</a:t>
            </a:r>
            <a:endParaRPr sz="1000">
              <a:latin typeface="Verdana"/>
              <a:cs typeface="Verdana"/>
            </a:endParaRPr>
          </a:p>
          <a:p>
            <a:pPr marL="241300" marR="4032250">
              <a:lnSpc>
                <a:spcPct val="125000"/>
              </a:lnSpc>
            </a:pPr>
            <a:r>
              <a:rPr dirty="0" sz="1000" b="1">
                <a:latin typeface="Verdana"/>
                <a:cs typeface="Verdana"/>
              </a:rPr>
              <a:t>a</a:t>
            </a:r>
            <a:r>
              <a:rPr dirty="0" sz="1000" spc="-135" b="1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+</a:t>
            </a:r>
            <a:r>
              <a:rPr dirty="0" sz="1000" spc="-145">
                <a:latin typeface="Verdana"/>
                <a:cs typeface="Verdana"/>
              </a:rPr>
              <a:t> </a:t>
            </a:r>
            <a:r>
              <a:rPr dirty="0" sz="1000" b="1">
                <a:latin typeface="Verdana"/>
                <a:cs typeface="Verdana"/>
              </a:rPr>
              <a:t>b</a:t>
            </a:r>
            <a:r>
              <a:rPr dirty="0" sz="1000" spc="5" b="1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=</a:t>
            </a:r>
            <a:r>
              <a:rPr dirty="0" sz="1000" spc="-5">
                <a:latin typeface="Verdana"/>
                <a:cs typeface="Verdana"/>
              </a:rPr>
              <a:t> </a:t>
            </a:r>
            <a:r>
              <a:rPr dirty="0" sz="1000" b="1">
                <a:latin typeface="Verdana"/>
                <a:cs typeface="Verdana"/>
              </a:rPr>
              <a:t>b</a:t>
            </a:r>
            <a:r>
              <a:rPr dirty="0" sz="1000" spc="-135" b="1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+</a:t>
            </a:r>
            <a:r>
              <a:rPr dirty="0" sz="1000" spc="-145">
                <a:latin typeface="Verdana"/>
                <a:cs typeface="Verdana"/>
              </a:rPr>
              <a:t> </a:t>
            </a:r>
            <a:r>
              <a:rPr dirty="0" sz="1000" spc="-50" b="1">
                <a:latin typeface="Verdana"/>
                <a:cs typeface="Verdana"/>
              </a:rPr>
              <a:t>a </a:t>
            </a:r>
            <a:r>
              <a:rPr dirty="0" sz="1000" b="1">
                <a:latin typeface="Verdana"/>
                <a:cs typeface="Verdana"/>
              </a:rPr>
              <a:t>a</a:t>
            </a:r>
            <a:r>
              <a:rPr dirty="0" sz="1000" spc="-135" b="1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+</a:t>
            </a:r>
            <a:r>
              <a:rPr dirty="0" sz="1000" spc="-14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0</a:t>
            </a:r>
            <a:r>
              <a:rPr dirty="0" sz="1000" spc="-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=</a:t>
            </a:r>
            <a:r>
              <a:rPr dirty="0" sz="1000" spc="-5">
                <a:latin typeface="Verdana"/>
                <a:cs typeface="Verdana"/>
              </a:rPr>
              <a:t> </a:t>
            </a:r>
            <a:r>
              <a:rPr dirty="0" sz="1000" spc="-50" b="1">
                <a:latin typeface="Verdana"/>
                <a:cs typeface="Verdana"/>
              </a:rPr>
              <a:t>a</a:t>
            </a:r>
            <a:endParaRPr sz="10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  <a:spcBef>
                <a:spcPts val="300"/>
              </a:spcBef>
            </a:pPr>
            <a:r>
              <a:rPr dirty="0" sz="1000" i="1">
                <a:latin typeface="Verdana"/>
                <a:cs typeface="Verdana"/>
              </a:rPr>
              <a:t>s</a:t>
            </a:r>
            <a:r>
              <a:rPr dirty="0" sz="1000" spc="-145" i="1">
                <a:latin typeface="Verdana"/>
                <a:cs typeface="Verdana"/>
              </a:rPr>
              <a:t> </a:t>
            </a:r>
            <a:r>
              <a:rPr dirty="0" sz="1000">
                <a:latin typeface="Corbel"/>
                <a:cs typeface="Corbel"/>
              </a:rPr>
              <a:t>*</a:t>
            </a:r>
            <a:r>
              <a:rPr dirty="0" sz="1000" spc="10">
                <a:latin typeface="Corbel"/>
                <a:cs typeface="Corbel"/>
              </a:rPr>
              <a:t> </a:t>
            </a:r>
            <a:r>
              <a:rPr dirty="0" sz="1000" spc="-10">
                <a:latin typeface="Verdana"/>
                <a:cs typeface="Verdana"/>
              </a:rPr>
              <a:t>(</a:t>
            </a:r>
            <a:r>
              <a:rPr dirty="0" sz="1000" spc="-10" b="1">
                <a:latin typeface="Verdana"/>
                <a:cs typeface="Verdana"/>
              </a:rPr>
              <a:t>a</a:t>
            </a:r>
            <a:r>
              <a:rPr dirty="0" sz="1000" spc="-135" b="1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+</a:t>
            </a:r>
            <a:r>
              <a:rPr dirty="0" sz="1000" spc="-145">
                <a:latin typeface="Verdana"/>
                <a:cs typeface="Verdana"/>
              </a:rPr>
              <a:t> </a:t>
            </a:r>
            <a:r>
              <a:rPr dirty="0" sz="1000" b="1">
                <a:latin typeface="Verdana"/>
                <a:cs typeface="Verdana"/>
              </a:rPr>
              <a:t>b</a:t>
            </a:r>
            <a:r>
              <a:rPr dirty="0" sz="1000">
                <a:latin typeface="Verdana"/>
                <a:cs typeface="Verdana"/>
              </a:rPr>
              <a:t>)</a:t>
            </a:r>
            <a:r>
              <a:rPr dirty="0" sz="1000" spc="-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= </a:t>
            </a:r>
            <a:r>
              <a:rPr dirty="0" sz="1000" i="1">
                <a:latin typeface="Verdana"/>
                <a:cs typeface="Verdana"/>
              </a:rPr>
              <a:t>s</a:t>
            </a:r>
            <a:r>
              <a:rPr dirty="0" sz="1000" spc="-145" i="1">
                <a:latin typeface="Verdana"/>
                <a:cs typeface="Verdana"/>
              </a:rPr>
              <a:t> </a:t>
            </a:r>
            <a:r>
              <a:rPr dirty="0" sz="1000">
                <a:latin typeface="Corbel"/>
                <a:cs typeface="Corbel"/>
              </a:rPr>
              <a:t>*</a:t>
            </a:r>
            <a:r>
              <a:rPr dirty="0" sz="1000" spc="10">
                <a:latin typeface="Corbel"/>
                <a:cs typeface="Corbel"/>
              </a:rPr>
              <a:t> </a:t>
            </a:r>
            <a:r>
              <a:rPr dirty="0" sz="1000" b="1">
                <a:latin typeface="Verdana"/>
                <a:cs typeface="Verdana"/>
              </a:rPr>
              <a:t>a</a:t>
            </a:r>
            <a:r>
              <a:rPr dirty="0" sz="1000" spc="-135" b="1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+</a:t>
            </a:r>
            <a:r>
              <a:rPr dirty="0" sz="1000" spc="-145">
                <a:latin typeface="Verdana"/>
                <a:cs typeface="Verdana"/>
              </a:rPr>
              <a:t> </a:t>
            </a:r>
            <a:r>
              <a:rPr dirty="0" sz="1000" i="1">
                <a:latin typeface="Verdana"/>
                <a:cs typeface="Verdana"/>
              </a:rPr>
              <a:t>s</a:t>
            </a:r>
            <a:r>
              <a:rPr dirty="0" sz="1000" spc="-145" i="1">
                <a:latin typeface="Verdana"/>
                <a:cs typeface="Verdana"/>
              </a:rPr>
              <a:t> </a:t>
            </a:r>
            <a:r>
              <a:rPr dirty="0" sz="1000">
                <a:latin typeface="Corbel"/>
                <a:cs typeface="Corbel"/>
              </a:rPr>
              <a:t>*</a:t>
            </a:r>
            <a:r>
              <a:rPr dirty="0" sz="1000" spc="15">
                <a:latin typeface="Corbel"/>
                <a:cs typeface="Corbel"/>
              </a:rPr>
              <a:t> </a:t>
            </a:r>
            <a:r>
              <a:rPr dirty="0" sz="1000" spc="-50" b="1">
                <a:latin typeface="Verdana"/>
                <a:cs typeface="Verdana"/>
              </a:rPr>
              <a:t>b</a:t>
            </a:r>
            <a:endParaRPr sz="10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  <a:spcBef>
                <a:spcPts val="300"/>
              </a:spcBef>
            </a:pPr>
            <a:r>
              <a:rPr dirty="0" sz="1000" i="1">
                <a:latin typeface="Verdana"/>
                <a:cs typeface="Verdana"/>
              </a:rPr>
              <a:t>s</a:t>
            </a:r>
            <a:r>
              <a:rPr dirty="0" sz="1000" spc="-145" i="1">
                <a:latin typeface="Verdana"/>
                <a:cs typeface="Verdana"/>
              </a:rPr>
              <a:t> </a:t>
            </a:r>
            <a:r>
              <a:rPr dirty="0" sz="1000">
                <a:latin typeface="Corbel"/>
                <a:cs typeface="Corbel"/>
              </a:rPr>
              <a:t>*</a:t>
            </a:r>
            <a:r>
              <a:rPr dirty="0" sz="1000" spc="10">
                <a:latin typeface="Corbel"/>
                <a:cs typeface="Corbel"/>
              </a:rPr>
              <a:t> </a:t>
            </a:r>
            <a:r>
              <a:rPr dirty="0" sz="1000" i="1">
                <a:latin typeface="Verdana"/>
                <a:cs typeface="Verdana"/>
              </a:rPr>
              <a:t>t</a:t>
            </a:r>
            <a:r>
              <a:rPr dirty="0" sz="1000" spc="-145" i="1">
                <a:latin typeface="Verdana"/>
                <a:cs typeface="Verdana"/>
              </a:rPr>
              <a:t> </a:t>
            </a:r>
            <a:r>
              <a:rPr dirty="0" sz="1000">
                <a:latin typeface="Corbel"/>
                <a:cs typeface="Corbel"/>
              </a:rPr>
              <a:t>*</a:t>
            </a:r>
            <a:r>
              <a:rPr dirty="0" sz="1000" spc="10">
                <a:latin typeface="Corbel"/>
                <a:cs typeface="Corbel"/>
              </a:rPr>
              <a:t> </a:t>
            </a:r>
            <a:r>
              <a:rPr dirty="0" sz="1000">
                <a:latin typeface="Verdana"/>
                <a:cs typeface="Verdana"/>
              </a:rPr>
              <a:t>(</a:t>
            </a:r>
            <a:r>
              <a:rPr dirty="0" sz="1000" b="1">
                <a:latin typeface="Verdana"/>
                <a:cs typeface="Verdana"/>
              </a:rPr>
              <a:t>a</a:t>
            </a:r>
            <a:r>
              <a:rPr dirty="0" sz="1000">
                <a:latin typeface="Verdana"/>
                <a:cs typeface="Verdana"/>
              </a:rPr>
              <a:t>)</a:t>
            </a:r>
            <a:r>
              <a:rPr dirty="0" sz="1000" spc="-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=</a:t>
            </a:r>
            <a:r>
              <a:rPr dirty="0" sz="1000" spc="-5">
                <a:latin typeface="Verdana"/>
                <a:cs typeface="Verdana"/>
              </a:rPr>
              <a:t> </a:t>
            </a:r>
            <a:r>
              <a:rPr dirty="0" sz="1000" i="1">
                <a:latin typeface="Verdana"/>
                <a:cs typeface="Verdana"/>
              </a:rPr>
              <a:t>s</a:t>
            </a:r>
            <a:r>
              <a:rPr dirty="0" sz="1000" spc="-145" i="1">
                <a:latin typeface="Verdana"/>
                <a:cs typeface="Verdana"/>
              </a:rPr>
              <a:t> </a:t>
            </a:r>
            <a:r>
              <a:rPr dirty="0" sz="1000">
                <a:latin typeface="Corbel"/>
                <a:cs typeface="Corbel"/>
              </a:rPr>
              <a:t>*</a:t>
            </a:r>
            <a:r>
              <a:rPr dirty="0" sz="1000" spc="10">
                <a:latin typeface="Corbel"/>
                <a:cs typeface="Corbel"/>
              </a:rPr>
              <a:t> </a:t>
            </a:r>
            <a:r>
              <a:rPr dirty="0" sz="1000" spc="-10">
                <a:latin typeface="Verdana"/>
                <a:cs typeface="Verdana"/>
              </a:rPr>
              <a:t>(</a:t>
            </a:r>
            <a:r>
              <a:rPr dirty="0" sz="1000" spc="-10" i="1">
                <a:latin typeface="Verdana"/>
                <a:cs typeface="Verdana"/>
              </a:rPr>
              <a:t>t</a:t>
            </a:r>
            <a:r>
              <a:rPr dirty="0" sz="1000" spc="-145" i="1">
                <a:latin typeface="Verdana"/>
                <a:cs typeface="Verdana"/>
              </a:rPr>
              <a:t> </a:t>
            </a:r>
            <a:r>
              <a:rPr dirty="0" sz="1000">
                <a:latin typeface="Corbel"/>
                <a:cs typeface="Corbel"/>
              </a:rPr>
              <a:t>*</a:t>
            </a:r>
            <a:r>
              <a:rPr dirty="0" sz="1000" spc="15">
                <a:latin typeface="Corbel"/>
                <a:cs typeface="Corbel"/>
              </a:rPr>
              <a:t> </a:t>
            </a:r>
            <a:r>
              <a:rPr dirty="0" sz="1000" spc="-25" b="1">
                <a:latin typeface="Verdana"/>
                <a:cs typeface="Verdana"/>
              </a:rPr>
              <a:t>a</a:t>
            </a:r>
            <a:r>
              <a:rPr dirty="0" sz="1000" spc="-25">
                <a:latin typeface="Verdana"/>
                <a:cs typeface="Verdana"/>
              </a:rPr>
              <a:t>)</a:t>
            </a:r>
            <a:endParaRPr sz="1000">
              <a:latin typeface="Verdana"/>
              <a:cs typeface="Verdana"/>
            </a:endParaRPr>
          </a:p>
          <a:p>
            <a:pPr marL="241300" marR="3336925">
              <a:lnSpc>
                <a:spcPct val="125000"/>
              </a:lnSpc>
            </a:pPr>
            <a:r>
              <a:rPr dirty="0" sz="1000" b="1">
                <a:latin typeface="Verdana"/>
                <a:cs typeface="Verdana"/>
              </a:rPr>
              <a:t>a</a:t>
            </a:r>
            <a:r>
              <a:rPr dirty="0" sz="1000" spc="-135" b="1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+</a:t>
            </a:r>
            <a:r>
              <a:rPr dirty="0" sz="1000" spc="-140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(</a:t>
            </a:r>
            <a:r>
              <a:rPr dirty="0" sz="1000" spc="-10" b="1">
                <a:latin typeface="Verdana"/>
                <a:cs typeface="Verdana"/>
              </a:rPr>
              <a:t>b</a:t>
            </a:r>
            <a:r>
              <a:rPr dirty="0" sz="1000" spc="-130" b="1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+</a:t>
            </a:r>
            <a:r>
              <a:rPr dirty="0" sz="1000" spc="-145">
                <a:latin typeface="Verdana"/>
                <a:cs typeface="Verdana"/>
              </a:rPr>
              <a:t> </a:t>
            </a:r>
            <a:r>
              <a:rPr dirty="0" sz="1000" b="1">
                <a:latin typeface="Verdana"/>
                <a:cs typeface="Verdana"/>
              </a:rPr>
              <a:t>c</a:t>
            </a:r>
            <a:r>
              <a:rPr dirty="0" sz="1000">
                <a:latin typeface="Verdana"/>
                <a:cs typeface="Verdana"/>
              </a:rPr>
              <a:t>)</a:t>
            </a:r>
            <a:r>
              <a:rPr dirty="0" sz="1000" spc="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= </a:t>
            </a:r>
            <a:r>
              <a:rPr dirty="0" sz="1000" spc="-10">
                <a:latin typeface="Verdana"/>
                <a:cs typeface="Verdana"/>
              </a:rPr>
              <a:t>(</a:t>
            </a:r>
            <a:r>
              <a:rPr dirty="0" sz="1000" spc="-10" b="1">
                <a:latin typeface="Verdana"/>
                <a:cs typeface="Verdana"/>
              </a:rPr>
              <a:t>a</a:t>
            </a:r>
            <a:r>
              <a:rPr dirty="0" sz="1000" spc="-135" b="1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+</a:t>
            </a:r>
            <a:r>
              <a:rPr dirty="0" sz="1000" spc="-140">
                <a:latin typeface="Verdana"/>
                <a:cs typeface="Verdana"/>
              </a:rPr>
              <a:t> </a:t>
            </a:r>
            <a:r>
              <a:rPr dirty="0" sz="1000" spc="-10" b="1">
                <a:latin typeface="Verdana"/>
                <a:cs typeface="Verdana"/>
              </a:rPr>
              <a:t>b</a:t>
            </a:r>
            <a:r>
              <a:rPr dirty="0" sz="1000" spc="-10">
                <a:latin typeface="Verdana"/>
                <a:cs typeface="Verdana"/>
              </a:rPr>
              <a:t>)</a:t>
            </a:r>
            <a:r>
              <a:rPr dirty="0" sz="1000" spc="-14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+</a:t>
            </a:r>
            <a:r>
              <a:rPr dirty="0" sz="1000" spc="-140">
                <a:latin typeface="Verdana"/>
                <a:cs typeface="Verdana"/>
              </a:rPr>
              <a:t> </a:t>
            </a:r>
            <a:r>
              <a:rPr dirty="0" sz="1000" spc="-50" b="1">
                <a:latin typeface="Verdana"/>
                <a:cs typeface="Verdana"/>
              </a:rPr>
              <a:t>c </a:t>
            </a:r>
            <a:r>
              <a:rPr dirty="0" sz="1000" b="1">
                <a:latin typeface="Verdana"/>
                <a:cs typeface="Verdana"/>
              </a:rPr>
              <a:t>a</a:t>
            </a:r>
            <a:r>
              <a:rPr dirty="0" sz="1000" spc="-135" b="1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+</a:t>
            </a:r>
            <a:r>
              <a:rPr dirty="0" sz="1000" spc="-145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(-</a:t>
            </a:r>
            <a:r>
              <a:rPr dirty="0" sz="1000" b="1">
                <a:latin typeface="Verdana"/>
                <a:cs typeface="Verdana"/>
              </a:rPr>
              <a:t>a</a:t>
            </a:r>
            <a:r>
              <a:rPr dirty="0" sz="1000">
                <a:latin typeface="Verdana"/>
                <a:cs typeface="Verdana"/>
              </a:rPr>
              <a:t>)</a:t>
            </a:r>
            <a:r>
              <a:rPr dirty="0" sz="1000" spc="-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= </a:t>
            </a:r>
            <a:r>
              <a:rPr dirty="0" sz="1000" spc="-50">
                <a:latin typeface="Verdana"/>
                <a:cs typeface="Verdana"/>
              </a:rPr>
              <a:t>0</a:t>
            </a:r>
            <a:endParaRPr sz="10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  <a:spcBef>
                <a:spcPts val="300"/>
              </a:spcBef>
            </a:pPr>
            <a:r>
              <a:rPr dirty="0" sz="1000">
                <a:latin typeface="Verdana"/>
                <a:cs typeface="Verdana"/>
              </a:rPr>
              <a:t>(</a:t>
            </a:r>
            <a:r>
              <a:rPr dirty="0" sz="1000" i="1">
                <a:latin typeface="Verdana"/>
                <a:cs typeface="Verdana"/>
              </a:rPr>
              <a:t>s</a:t>
            </a:r>
            <a:r>
              <a:rPr dirty="0" sz="1000" spc="-15" i="1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+</a:t>
            </a:r>
            <a:r>
              <a:rPr dirty="0" sz="1000" spc="-5">
                <a:latin typeface="Verdana"/>
                <a:cs typeface="Verdana"/>
              </a:rPr>
              <a:t> </a:t>
            </a:r>
            <a:r>
              <a:rPr dirty="0" sz="1000" spc="-10" i="1">
                <a:latin typeface="Verdana"/>
                <a:cs typeface="Verdana"/>
              </a:rPr>
              <a:t>t</a:t>
            </a:r>
            <a:r>
              <a:rPr dirty="0" sz="1000" spc="-10">
                <a:latin typeface="Verdana"/>
                <a:cs typeface="Verdana"/>
              </a:rPr>
              <a:t>)</a:t>
            </a:r>
            <a:r>
              <a:rPr dirty="0" sz="1000" spc="-145">
                <a:latin typeface="Verdana"/>
                <a:cs typeface="Verdana"/>
              </a:rPr>
              <a:t> </a:t>
            </a:r>
            <a:r>
              <a:rPr dirty="0" sz="1000">
                <a:latin typeface="Corbel"/>
                <a:cs typeface="Corbel"/>
              </a:rPr>
              <a:t>*</a:t>
            </a:r>
            <a:r>
              <a:rPr dirty="0" sz="1000" spc="10">
                <a:latin typeface="Corbel"/>
                <a:cs typeface="Corbel"/>
              </a:rPr>
              <a:t> </a:t>
            </a:r>
            <a:r>
              <a:rPr dirty="0" sz="1000" b="1">
                <a:latin typeface="Verdana"/>
                <a:cs typeface="Verdana"/>
              </a:rPr>
              <a:t>a</a:t>
            </a:r>
            <a:r>
              <a:rPr dirty="0" sz="1000" spc="5" b="1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= </a:t>
            </a:r>
            <a:r>
              <a:rPr dirty="0" sz="1000" i="1">
                <a:latin typeface="Verdana"/>
                <a:cs typeface="Verdana"/>
              </a:rPr>
              <a:t>s</a:t>
            </a:r>
            <a:r>
              <a:rPr dirty="0" sz="1000" spc="-145" i="1">
                <a:latin typeface="Verdana"/>
                <a:cs typeface="Verdana"/>
              </a:rPr>
              <a:t> </a:t>
            </a:r>
            <a:r>
              <a:rPr dirty="0" sz="1000">
                <a:latin typeface="Corbel"/>
                <a:cs typeface="Corbel"/>
              </a:rPr>
              <a:t>*</a:t>
            </a:r>
            <a:r>
              <a:rPr dirty="0" sz="1000" spc="10">
                <a:latin typeface="Corbel"/>
                <a:cs typeface="Corbel"/>
              </a:rPr>
              <a:t> </a:t>
            </a:r>
            <a:r>
              <a:rPr dirty="0" sz="1000" b="1">
                <a:latin typeface="Verdana"/>
                <a:cs typeface="Verdana"/>
              </a:rPr>
              <a:t>a</a:t>
            </a:r>
            <a:r>
              <a:rPr dirty="0" sz="1000" spc="-135" b="1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+</a:t>
            </a:r>
            <a:r>
              <a:rPr dirty="0" sz="1000" spc="-145">
                <a:latin typeface="Verdana"/>
                <a:cs typeface="Verdana"/>
              </a:rPr>
              <a:t> </a:t>
            </a:r>
            <a:r>
              <a:rPr dirty="0" sz="1000" i="1">
                <a:latin typeface="Verdana"/>
                <a:cs typeface="Verdana"/>
              </a:rPr>
              <a:t>t</a:t>
            </a:r>
            <a:r>
              <a:rPr dirty="0" sz="1000" spc="-145" i="1">
                <a:latin typeface="Verdana"/>
                <a:cs typeface="Verdana"/>
              </a:rPr>
              <a:t> </a:t>
            </a:r>
            <a:r>
              <a:rPr dirty="0" sz="1000">
                <a:latin typeface="Corbel"/>
                <a:cs typeface="Corbel"/>
              </a:rPr>
              <a:t>*</a:t>
            </a:r>
            <a:r>
              <a:rPr dirty="0" sz="1000" spc="15">
                <a:latin typeface="Corbel"/>
                <a:cs typeface="Corbel"/>
              </a:rPr>
              <a:t> </a:t>
            </a:r>
            <a:r>
              <a:rPr dirty="0" sz="1000" spc="-50" b="1">
                <a:latin typeface="Verdana"/>
                <a:cs typeface="Verdana"/>
              </a:rPr>
              <a:t>a</a:t>
            </a:r>
            <a:endParaRPr sz="10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  <a:spcBef>
                <a:spcPts val="300"/>
              </a:spcBef>
            </a:pPr>
            <a:r>
              <a:rPr dirty="0" sz="1000">
                <a:latin typeface="Verdana"/>
                <a:cs typeface="Verdana"/>
              </a:rPr>
              <a:t>1</a:t>
            </a:r>
            <a:r>
              <a:rPr dirty="0" sz="1000" spc="-145">
                <a:latin typeface="Verdana"/>
                <a:cs typeface="Verdana"/>
              </a:rPr>
              <a:t> </a:t>
            </a:r>
            <a:r>
              <a:rPr dirty="0" sz="1000">
                <a:latin typeface="Corbel"/>
                <a:cs typeface="Corbel"/>
              </a:rPr>
              <a:t>*</a:t>
            </a:r>
            <a:r>
              <a:rPr dirty="0" sz="1000" spc="10">
                <a:latin typeface="Corbel"/>
                <a:cs typeface="Corbel"/>
              </a:rPr>
              <a:t> </a:t>
            </a:r>
            <a:r>
              <a:rPr dirty="0" sz="1000" b="1">
                <a:latin typeface="Verdana"/>
                <a:cs typeface="Verdana"/>
              </a:rPr>
              <a:t>a</a:t>
            </a:r>
            <a:r>
              <a:rPr dirty="0" sz="1000" spc="5" b="1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=</a:t>
            </a:r>
            <a:r>
              <a:rPr dirty="0" sz="1000" spc="-5">
                <a:latin typeface="Verdana"/>
                <a:cs typeface="Verdana"/>
              </a:rPr>
              <a:t> </a:t>
            </a:r>
            <a:r>
              <a:rPr dirty="0" sz="1000" spc="-50" b="1">
                <a:latin typeface="Verdana"/>
                <a:cs typeface="Verdana"/>
              </a:rPr>
              <a:t>a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8" name="object 8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54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 spc="-25"/>
              <a:t>10</a:t>
            </a:fld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358900" y="508031"/>
            <a:ext cx="5502910" cy="3302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403475">
              <a:lnSpc>
                <a:spcPct val="100000"/>
              </a:lnSpc>
              <a:spcBef>
                <a:spcPts val="100"/>
              </a:spcBef>
            </a:pPr>
            <a:r>
              <a:rPr dirty="0" sz="1000" i="1">
                <a:latin typeface="Verdana"/>
                <a:cs typeface="Verdana"/>
              </a:rPr>
              <a:t>Essential</a:t>
            </a:r>
            <a:r>
              <a:rPr dirty="0" sz="1000" spc="-40" i="1">
                <a:latin typeface="Verdana"/>
                <a:cs typeface="Verdana"/>
              </a:rPr>
              <a:t> </a:t>
            </a:r>
            <a:r>
              <a:rPr dirty="0" sz="1000" i="1">
                <a:latin typeface="Verdana"/>
                <a:cs typeface="Verdana"/>
              </a:rPr>
              <a:t>Mathematics</a:t>
            </a:r>
            <a:r>
              <a:rPr dirty="0" sz="1000" spc="-40" i="1">
                <a:latin typeface="Verdana"/>
                <a:cs typeface="Verdana"/>
              </a:rPr>
              <a:t> </a:t>
            </a:r>
            <a:r>
              <a:rPr dirty="0" sz="1000" i="1">
                <a:latin typeface="Verdana"/>
                <a:cs typeface="Verdana"/>
              </a:rPr>
              <a:t>for</a:t>
            </a:r>
            <a:r>
              <a:rPr dirty="0" sz="1000" spc="-40" i="1">
                <a:latin typeface="Verdana"/>
                <a:cs typeface="Verdana"/>
              </a:rPr>
              <a:t> </a:t>
            </a:r>
            <a:r>
              <a:rPr dirty="0" sz="1000" i="1">
                <a:latin typeface="Verdana"/>
                <a:cs typeface="Verdana"/>
              </a:rPr>
              <a:t>Computational</a:t>
            </a:r>
            <a:r>
              <a:rPr dirty="0" sz="1000" spc="-40" i="1">
                <a:latin typeface="Verdana"/>
                <a:cs typeface="Verdana"/>
              </a:rPr>
              <a:t> </a:t>
            </a:r>
            <a:r>
              <a:rPr dirty="0" sz="1000" spc="-10" i="1">
                <a:latin typeface="Verdana"/>
                <a:cs typeface="Verdana"/>
              </a:rPr>
              <a:t>Design</a:t>
            </a:r>
            <a:endParaRPr sz="1000">
              <a:latin typeface="Verdana"/>
              <a:cs typeface="Verdana"/>
            </a:endParaRPr>
          </a:p>
          <a:p>
            <a:pPr>
              <a:lnSpc>
                <a:spcPct val="100000"/>
              </a:lnSpc>
            </a:pPr>
            <a:endParaRPr sz="12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1200" b="1">
                <a:latin typeface="Arial"/>
                <a:cs typeface="Arial"/>
              </a:rPr>
              <a:t>Vector dot </a:t>
            </a:r>
            <a:r>
              <a:rPr dirty="0" sz="1200" spc="-10" b="1">
                <a:latin typeface="Arial"/>
                <a:cs typeface="Arial"/>
              </a:rPr>
              <a:t>product</a:t>
            </a:r>
            <a:endParaRPr sz="1200">
              <a:latin typeface="Arial"/>
              <a:cs typeface="Arial"/>
            </a:endParaRPr>
          </a:p>
          <a:p>
            <a:pPr marL="12700" marR="1686560">
              <a:lnSpc>
                <a:spcPct val="125000"/>
              </a:lnSpc>
              <a:spcBef>
                <a:spcPts val="35"/>
              </a:spcBef>
            </a:pP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3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dot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product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takes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two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vectors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and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produces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number. </a:t>
            </a:r>
            <a:r>
              <a:rPr dirty="0" sz="1000">
                <a:latin typeface="Verdana"/>
                <a:cs typeface="Verdana"/>
              </a:rPr>
              <a:t>For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example,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if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we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have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two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vectors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 b="1">
                <a:latin typeface="Verdana"/>
                <a:cs typeface="Verdana"/>
              </a:rPr>
              <a:t>a</a:t>
            </a:r>
            <a:r>
              <a:rPr dirty="0" sz="1000" spc="-5" b="1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and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 b="1">
                <a:latin typeface="Verdana"/>
                <a:cs typeface="Verdana"/>
              </a:rPr>
              <a:t>b</a:t>
            </a:r>
            <a:r>
              <a:rPr dirty="0" sz="1000" spc="-5" b="1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so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that:</a:t>
            </a:r>
            <a:endParaRPr sz="10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  <a:spcBef>
                <a:spcPts val="300"/>
              </a:spcBef>
            </a:pPr>
            <a:r>
              <a:rPr dirty="0" sz="1000" b="1">
                <a:latin typeface="Verdana"/>
                <a:cs typeface="Verdana"/>
              </a:rPr>
              <a:t>a </a:t>
            </a:r>
            <a:r>
              <a:rPr dirty="0" sz="1000">
                <a:latin typeface="Verdana"/>
                <a:cs typeface="Verdana"/>
              </a:rPr>
              <a:t>=</a:t>
            </a:r>
            <a:r>
              <a:rPr dirty="0" sz="1000" spc="-1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&lt;1,</a:t>
            </a:r>
            <a:r>
              <a:rPr dirty="0" sz="1000" spc="-1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2,</a:t>
            </a:r>
            <a:r>
              <a:rPr dirty="0" sz="1000" spc="-5">
                <a:latin typeface="Verdana"/>
                <a:cs typeface="Verdana"/>
              </a:rPr>
              <a:t> </a:t>
            </a:r>
            <a:r>
              <a:rPr dirty="0" sz="1000" spc="-25">
                <a:latin typeface="Verdana"/>
                <a:cs typeface="Verdana"/>
              </a:rPr>
              <a:t>3&gt;</a:t>
            </a:r>
            <a:endParaRPr sz="10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  <a:spcBef>
                <a:spcPts val="300"/>
              </a:spcBef>
            </a:pPr>
            <a:r>
              <a:rPr dirty="0" sz="1000" b="1">
                <a:latin typeface="Verdana"/>
                <a:cs typeface="Verdana"/>
              </a:rPr>
              <a:t>b </a:t>
            </a:r>
            <a:r>
              <a:rPr dirty="0" sz="1000">
                <a:latin typeface="Verdana"/>
                <a:cs typeface="Verdana"/>
              </a:rPr>
              <a:t>=</a:t>
            </a:r>
            <a:r>
              <a:rPr dirty="0" sz="1000" spc="-1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&lt;5,</a:t>
            </a:r>
            <a:r>
              <a:rPr dirty="0" sz="1000" spc="-1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6,</a:t>
            </a:r>
            <a:r>
              <a:rPr dirty="0" sz="1000" spc="-5">
                <a:latin typeface="Verdana"/>
                <a:cs typeface="Verdana"/>
              </a:rPr>
              <a:t> </a:t>
            </a:r>
            <a:r>
              <a:rPr dirty="0" sz="1000" spc="-25">
                <a:latin typeface="Verdana"/>
                <a:cs typeface="Verdana"/>
              </a:rPr>
              <a:t>7&gt;</a:t>
            </a:r>
            <a:endParaRPr sz="10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dirty="0" sz="1000">
                <a:latin typeface="Verdana"/>
                <a:cs typeface="Verdana"/>
              </a:rPr>
              <a:t>Then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dot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product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is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sum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of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multiplying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components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as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follows:</a:t>
            </a:r>
            <a:endParaRPr sz="10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  <a:spcBef>
                <a:spcPts val="300"/>
              </a:spcBef>
            </a:pPr>
            <a:r>
              <a:rPr dirty="0" sz="1000" b="1">
                <a:latin typeface="Verdana"/>
                <a:cs typeface="Verdana"/>
              </a:rPr>
              <a:t>a</a:t>
            </a:r>
            <a:r>
              <a:rPr dirty="0" sz="1000" spc="-145" b="1">
                <a:latin typeface="Verdana"/>
                <a:cs typeface="Verdana"/>
              </a:rPr>
              <a:t> </a:t>
            </a:r>
            <a:r>
              <a:rPr dirty="0" sz="1000" b="1">
                <a:latin typeface="Verdana"/>
                <a:cs typeface="Verdana"/>
              </a:rPr>
              <a:t>·</a:t>
            </a:r>
            <a:r>
              <a:rPr dirty="0" sz="1000" spc="-135" b="1">
                <a:latin typeface="Verdana"/>
                <a:cs typeface="Verdana"/>
              </a:rPr>
              <a:t> </a:t>
            </a:r>
            <a:r>
              <a:rPr dirty="0" sz="1000" b="1">
                <a:latin typeface="Verdana"/>
                <a:cs typeface="Verdana"/>
              </a:rPr>
              <a:t>b</a:t>
            </a:r>
            <a:r>
              <a:rPr dirty="0" sz="1000" spc="5" b="1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=</a:t>
            </a:r>
            <a:r>
              <a:rPr dirty="0" sz="1000" spc="-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1</a:t>
            </a:r>
            <a:r>
              <a:rPr dirty="0" sz="1000" spc="-145">
                <a:latin typeface="Verdana"/>
                <a:cs typeface="Verdana"/>
              </a:rPr>
              <a:t> </a:t>
            </a:r>
            <a:r>
              <a:rPr dirty="0" sz="1000">
                <a:latin typeface="Corbel"/>
                <a:cs typeface="Corbel"/>
              </a:rPr>
              <a:t>*</a:t>
            </a:r>
            <a:r>
              <a:rPr dirty="0" sz="1000" spc="10">
                <a:latin typeface="Corbel"/>
                <a:cs typeface="Corbel"/>
              </a:rPr>
              <a:t> </a:t>
            </a:r>
            <a:r>
              <a:rPr dirty="0" sz="1000">
                <a:latin typeface="Verdana"/>
                <a:cs typeface="Verdana"/>
              </a:rPr>
              <a:t>5</a:t>
            </a:r>
            <a:r>
              <a:rPr dirty="0" sz="1000" spc="-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+</a:t>
            </a:r>
            <a:r>
              <a:rPr dirty="0" sz="1000" spc="-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2</a:t>
            </a:r>
            <a:r>
              <a:rPr dirty="0" sz="1000" spc="-145">
                <a:latin typeface="Verdana"/>
                <a:cs typeface="Verdana"/>
              </a:rPr>
              <a:t> </a:t>
            </a:r>
            <a:r>
              <a:rPr dirty="0" sz="1000">
                <a:latin typeface="Corbel"/>
                <a:cs typeface="Corbel"/>
              </a:rPr>
              <a:t>*</a:t>
            </a:r>
            <a:r>
              <a:rPr dirty="0" sz="1000" spc="10">
                <a:latin typeface="Corbel"/>
                <a:cs typeface="Corbel"/>
              </a:rPr>
              <a:t> </a:t>
            </a:r>
            <a:r>
              <a:rPr dirty="0" sz="1000">
                <a:latin typeface="Verdana"/>
                <a:cs typeface="Verdana"/>
              </a:rPr>
              <a:t>6</a:t>
            </a:r>
            <a:r>
              <a:rPr dirty="0" sz="1000" spc="-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+</a:t>
            </a:r>
            <a:r>
              <a:rPr dirty="0" sz="1000" spc="-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3</a:t>
            </a:r>
            <a:r>
              <a:rPr dirty="0" sz="1000" spc="-145">
                <a:latin typeface="Verdana"/>
                <a:cs typeface="Verdana"/>
              </a:rPr>
              <a:t> </a:t>
            </a:r>
            <a:r>
              <a:rPr dirty="0" sz="1000">
                <a:latin typeface="Corbel"/>
                <a:cs typeface="Corbel"/>
              </a:rPr>
              <a:t>*</a:t>
            </a:r>
            <a:r>
              <a:rPr dirty="0" sz="1000" spc="10">
                <a:latin typeface="Corbel"/>
                <a:cs typeface="Corbel"/>
              </a:rPr>
              <a:t> </a:t>
            </a:r>
            <a:r>
              <a:rPr dirty="0" sz="1000" spc="-50">
                <a:latin typeface="Verdana"/>
                <a:cs typeface="Verdana"/>
              </a:rPr>
              <a:t>7</a:t>
            </a:r>
            <a:endParaRPr sz="10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  <a:spcBef>
                <a:spcPts val="300"/>
              </a:spcBef>
            </a:pPr>
            <a:r>
              <a:rPr dirty="0" sz="1000" b="1">
                <a:latin typeface="Verdana"/>
                <a:cs typeface="Verdana"/>
              </a:rPr>
              <a:t>a</a:t>
            </a:r>
            <a:r>
              <a:rPr dirty="0" sz="1000" spc="-135" b="1">
                <a:latin typeface="Verdana"/>
                <a:cs typeface="Verdana"/>
              </a:rPr>
              <a:t> </a:t>
            </a:r>
            <a:r>
              <a:rPr dirty="0" sz="1000" b="1">
                <a:latin typeface="Verdana"/>
                <a:cs typeface="Verdana"/>
              </a:rPr>
              <a:t>·</a:t>
            </a:r>
            <a:r>
              <a:rPr dirty="0" sz="1000" spc="-135" b="1">
                <a:latin typeface="Verdana"/>
                <a:cs typeface="Verdana"/>
              </a:rPr>
              <a:t> </a:t>
            </a:r>
            <a:r>
              <a:rPr dirty="0" sz="1000" b="1">
                <a:latin typeface="Verdana"/>
                <a:cs typeface="Verdana"/>
              </a:rPr>
              <a:t>b</a:t>
            </a:r>
            <a:r>
              <a:rPr dirty="0" sz="1000" spc="5" b="1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=</a:t>
            </a:r>
            <a:r>
              <a:rPr dirty="0" sz="1000" spc="-5">
                <a:latin typeface="Verdana"/>
                <a:cs typeface="Verdana"/>
              </a:rPr>
              <a:t> </a:t>
            </a:r>
            <a:r>
              <a:rPr dirty="0" sz="1000" spc="-25">
                <a:latin typeface="Verdana"/>
                <a:cs typeface="Verdana"/>
              </a:rPr>
              <a:t>38</a:t>
            </a:r>
            <a:endParaRPr sz="10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dirty="0" sz="1000">
                <a:latin typeface="Verdana"/>
                <a:cs typeface="Verdana"/>
              </a:rPr>
              <a:t>In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general,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given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two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vectors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 b="1">
                <a:latin typeface="Verdana"/>
                <a:cs typeface="Verdana"/>
              </a:rPr>
              <a:t>a</a:t>
            </a:r>
            <a:r>
              <a:rPr dirty="0" sz="1000" spc="-10" b="1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and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 spc="-25" b="1">
                <a:latin typeface="Verdana"/>
                <a:cs typeface="Verdana"/>
              </a:rPr>
              <a:t>b</a:t>
            </a:r>
            <a:r>
              <a:rPr dirty="0" sz="1000" spc="-25">
                <a:latin typeface="Verdana"/>
                <a:cs typeface="Verdana"/>
              </a:rPr>
              <a:t>:</a:t>
            </a:r>
            <a:endParaRPr sz="10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  <a:spcBef>
                <a:spcPts val="300"/>
              </a:spcBef>
            </a:pPr>
            <a:r>
              <a:rPr dirty="0" sz="1000" b="1">
                <a:latin typeface="Verdana"/>
                <a:cs typeface="Verdana"/>
              </a:rPr>
              <a:t>a</a:t>
            </a:r>
            <a:r>
              <a:rPr dirty="0" sz="1000" spc="-15" b="1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=</a:t>
            </a:r>
            <a:r>
              <a:rPr dirty="0" sz="1000" spc="-1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&lt;a1,</a:t>
            </a:r>
            <a:r>
              <a:rPr dirty="0" sz="1000" spc="-1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a2,</a:t>
            </a:r>
            <a:r>
              <a:rPr dirty="0" sz="1000" spc="-10">
                <a:latin typeface="Verdana"/>
                <a:cs typeface="Verdana"/>
              </a:rPr>
              <a:t> </a:t>
            </a:r>
            <a:r>
              <a:rPr dirty="0" sz="1000" spc="-25">
                <a:latin typeface="Verdana"/>
                <a:cs typeface="Verdana"/>
              </a:rPr>
              <a:t>a3&gt;</a:t>
            </a:r>
            <a:endParaRPr sz="10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  <a:spcBef>
                <a:spcPts val="300"/>
              </a:spcBef>
            </a:pPr>
            <a:r>
              <a:rPr dirty="0" sz="1000" b="1">
                <a:latin typeface="Verdana"/>
                <a:cs typeface="Verdana"/>
              </a:rPr>
              <a:t>b</a:t>
            </a:r>
            <a:r>
              <a:rPr dirty="0" sz="1000" spc="-15" b="1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=</a:t>
            </a:r>
            <a:r>
              <a:rPr dirty="0" sz="1000" spc="-1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&lt;b1,</a:t>
            </a:r>
            <a:r>
              <a:rPr dirty="0" sz="1000" spc="-1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b2,</a:t>
            </a:r>
            <a:r>
              <a:rPr dirty="0" sz="1000" spc="-10">
                <a:latin typeface="Verdana"/>
                <a:cs typeface="Verdana"/>
              </a:rPr>
              <a:t> </a:t>
            </a:r>
            <a:r>
              <a:rPr dirty="0" sz="1000" spc="-25">
                <a:latin typeface="Verdana"/>
                <a:cs typeface="Verdana"/>
              </a:rPr>
              <a:t>b3&gt;</a:t>
            </a:r>
            <a:endParaRPr sz="10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  <a:spcBef>
                <a:spcPts val="300"/>
              </a:spcBef>
            </a:pPr>
            <a:r>
              <a:rPr dirty="0" sz="1000" b="1">
                <a:latin typeface="Verdana"/>
                <a:cs typeface="Verdana"/>
              </a:rPr>
              <a:t>a</a:t>
            </a:r>
            <a:r>
              <a:rPr dirty="0" sz="1000" spc="-145" b="1">
                <a:latin typeface="Verdana"/>
                <a:cs typeface="Verdana"/>
              </a:rPr>
              <a:t> </a:t>
            </a:r>
            <a:r>
              <a:rPr dirty="0" sz="1000" b="1">
                <a:latin typeface="Verdana"/>
                <a:cs typeface="Verdana"/>
              </a:rPr>
              <a:t>·</a:t>
            </a:r>
            <a:r>
              <a:rPr dirty="0" sz="1000" spc="-135" b="1">
                <a:latin typeface="Verdana"/>
                <a:cs typeface="Verdana"/>
              </a:rPr>
              <a:t> </a:t>
            </a:r>
            <a:r>
              <a:rPr dirty="0" sz="1000" b="1">
                <a:latin typeface="Verdana"/>
                <a:cs typeface="Verdana"/>
              </a:rPr>
              <a:t>b</a:t>
            </a:r>
            <a:r>
              <a:rPr dirty="0" sz="1000" spc="10" b="1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=</a:t>
            </a:r>
            <a:r>
              <a:rPr dirty="0" sz="1000" spc="-5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a1</a:t>
            </a:r>
            <a:r>
              <a:rPr dirty="0" sz="1000" spc="-145">
                <a:latin typeface="Verdana"/>
                <a:cs typeface="Verdana"/>
              </a:rPr>
              <a:t> </a:t>
            </a:r>
            <a:r>
              <a:rPr dirty="0" sz="1000">
                <a:latin typeface="Corbel"/>
                <a:cs typeface="Corbel"/>
              </a:rPr>
              <a:t>*</a:t>
            </a:r>
            <a:r>
              <a:rPr dirty="0" sz="1000" spc="10">
                <a:latin typeface="Corbel"/>
                <a:cs typeface="Corbel"/>
              </a:rPr>
              <a:t> </a:t>
            </a:r>
            <a:r>
              <a:rPr dirty="0" sz="1000">
                <a:latin typeface="Verdana"/>
                <a:cs typeface="Verdana"/>
              </a:rPr>
              <a:t>b1 + </a:t>
            </a:r>
            <a:r>
              <a:rPr dirty="0" sz="1000" spc="-10">
                <a:latin typeface="Verdana"/>
                <a:cs typeface="Verdana"/>
              </a:rPr>
              <a:t>a2</a:t>
            </a:r>
            <a:r>
              <a:rPr dirty="0" sz="1000" spc="-145">
                <a:latin typeface="Verdana"/>
                <a:cs typeface="Verdana"/>
              </a:rPr>
              <a:t> </a:t>
            </a:r>
            <a:r>
              <a:rPr dirty="0" sz="1000">
                <a:latin typeface="Corbel"/>
                <a:cs typeface="Corbel"/>
              </a:rPr>
              <a:t>*</a:t>
            </a:r>
            <a:r>
              <a:rPr dirty="0" sz="1000" spc="10">
                <a:latin typeface="Corbel"/>
                <a:cs typeface="Corbel"/>
              </a:rPr>
              <a:t> </a:t>
            </a:r>
            <a:r>
              <a:rPr dirty="0" sz="1000">
                <a:latin typeface="Verdana"/>
                <a:cs typeface="Verdana"/>
              </a:rPr>
              <a:t>b2 + </a:t>
            </a:r>
            <a:r>
              <a:rPr dirty="0" sz="1000" spc="-10">
                <a:latin typeface="Verdana"/>
                <a:cs typeface="Verdana"/>
              </a:rPr>
              <a:t>a3</a:t>
            </a:r>
            <a:r>
              <a:rPr dirty="0" sz="1000" spc="-145">
                <a:latin typeface="Verdana"/>
                <a:cs typeface="Verdana"/>
              </a:rPr>
              <a:t> </a:t>
            </a:r>
            <a:r>
              <a:rPr dirty="0" sz="1000">
                <a:latin typeface="Corbel"/>
                <a:cs typeface="Corbel"/>
              </a:rPr>
              <a:t>*</a:t>
            </a:r>
            <a:r>
              <a:rPr dirty="0" sz="1000" spc="15">
                <a:latin typeface="Corbel"/>
                <a:cs typeface="Corbel"/>
              </a:rPr>
              <a:t> </a:t>
            </a:r>
            <a:r>
              <a:rPr dirty="0" sz="1000" spc="-25">
                <a:latin typeface="Verdana"/>
                <a:cs typeface="Verdana"/>
              </a:rPr>
              <a:t>b3</a:t>
            </a:r>
            <a:endParaRPr sz="1000">
              <a:latin typeface="Verdana"/>
              <a:cs typeface="Verdana"/>
            </a:endParaRPr>
          </a:p>
          <a:p>
            <a:pPr algn="just" marL="12700" marR="25400">
              <a:lnSpc>
                <a:spcPct val="100000"/>
              </a:lnSpc>
              <a:spcBef>
                <a:spcPts val="300"/>
              </a:spcBef>
            </a:pPr>
            <a:r>
              <a:rPr dirty="0" sz="1000">
                <a:latin typeface="Verdana"/>
                <a:cs typeface="Verdana"/>
              </a:rPr>
              <a:t>We</a:t>
            </a:r>
            <a:r>
              <a:rPr dirty="0" sz="1000" spc="-3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always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get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positive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number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for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dot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product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between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two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vectors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when</a:t>
            </a:r>
            <a:r>
              <a:rPr dirty="0" sz="1000" spc="-20">
                <a:latin typeface="Verdana"/>
                <a:cs typeface="Verdana"/>
              </a:rPr>
              <a:t> they </a:t>
            </a:r>
            <a:r>
              <a:rPr dirty="0" sz="1000">
                <a:latin typeface="Verdana"/>
                <a:cs typeface="Verdana"/>
              </a:rPr>
              <a:t>go</a:t>
            </a:r>
            <a:r>
              <a:rPr dirty="0" sz="1000" spc="-3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in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same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general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direction.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negative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dot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product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between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two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vectors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means </a:t>
            </a:r>
            <a:r>
              <a:rPr dirty="0" sz="1000">
                <a:latin typeface="Verdana"/>
                <a:cs typeface="Verdana"/>
              </a:rPr>
              <a:t>that</a:t>
            </a:r>
            <a:r>
              <a:rPr dirty="0" sz="1000" spc="-3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two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vectors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go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in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opposite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general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direction.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3" name="object 3" descr=""/>
          <p:cNvSpPr/>
          <p:nvPr/>
        </p:nvSpPr>
        <p:spPr>
          <a:xfrm>
            <a:off x="1143000" y="9210675"/>
            <a:ext cx="5715000" cy="9525"/>
          </a:xfrm>
          <a:custGeom>
            <a:avLst/>
            <a:gdLst/>
            <a:ahLst/>
            <a:cxnLst/>
            <a:rect l="l" t="t" r="r" b="b"/>
            <a:pathLst>
              <a:path w="5715000" h="9525">
                <a:moveTo>
                  <a:pt x="5715000" y="9525"/>
                </a:moveTo>
                <a:lnTo>
                  <a:pt x="0" y="9525"/>
                </a:lnTo>
                <a:lnTo>
                  <a:pt x="0" y="0"/>
                </a:lnTo>
                <a:lnTo>
                  <a:pt x="5715000" y="0"/>
                </a:lnTo>
                <a:lnTo>
                  <a:pt x="5715000" y="9525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90650" y="3994641"/>
            <a:ext cx="3583300" cy="1520422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1333500" y="5568950"/>
            <a:ext cx="5509260" cy="3089275"/>
          </a:xfrm>
          <a:prstGeom prst="rect">
            <a:avLst/>
          </a:prstGeom>
        </p:spPr>
        <p:txBody>
          <a:bodyPr wrap="square" lIns="0" tIns="20320" rIns="0" bIns="0" rtlCol="0" vert="horz">
            <a:spAutoFit/>
          </a:bodyPr>
          <a:lstStyle/>
          <a:p>
            <a:pPr marL="38100" marR="30480">
              <a:lnSpc>
                <a:spcPts val="1050"/>
              </a:lnSpc>
              <a:spcBef>
                <a:spcPts val="160"/>
              </a:spcBef>
            </a:pPr>
            <a:r>
              <a:rPr dirty="0" sz="900" i="1">
                <a:latin typeface="Verdana"/>
                <a:cs typeface="Verdana"/>
              </a:rPr>
              <a:t>Figure (12): When the two vectors go in the same direction (left), the result is a positive </a:t>
            </a:r>
            <a:r>
              <a:rPr dirty="0" sz="900" spc="-25" i="1">
                <a:latin typeface="Verdana"/>
                <a:cs typeface="Verdana"/>
              </a:rPr>
              <a:t>dot</a:t>
            </a:r>
            <a:r>
              <a:rPr dirty="0" sz="900" spc="-25" i="1">
                <a:latin typeface="Verdana"/>
                <a:cs typeface="Verdana"/>
              </a:rPr>
              <a:t> </a:t>
            </a:r>
            <a:r>
              <a:rPr dirty="0" sz="900" i="1">
                <a:latin typeface="Verdana"/>
                <a:cs typeface="Verdana"/>
              </a:rPr>
              <a:t>product. When the two vectors go in the opposite direction (right), the result is a negative </a:t>
            </a:r>
            <a:r>
              <a:rPr dirty="0" sz="900" spc="-25" i="1">
                <a:latin typeface="Verdana"/>
                <a:cs typeface="Verdana"/>
              </a:rPr>
              <a:t>dot </a:t>
            </a:r>
            <a:r>
              <a:rPr dirty="0" sz="900" spc="-10" i="1">
                <a:latin typeface="Verdana"/>
                <a:cs typeface="Verdana"/>
              </a:rPr>
              <a:t>product.</a:t>
            </a:r>
            <a:endParaRPr sz="900">
              <a:latin typeface="Verdana"/>
              <a:cs typeface="Verdana"/>
            </a:endParaRPr>
          </a:p>
          <a:p>
            <a:pPr marL="38100" marR="194310">
              <a:lnSpc>
                <a:spcPct val="100000"/>
              </a:lnSpc>
              <a:spcBef>
                <a:spcPts val="815"/>
              </a:spcBef>
            </a:pPr>
            <a:r>
              <a:rPr dirty="0" sz="1000">
                <a:latin typeface="Verdana"/>
                <a:cs typeface="Verdana"/>
              </a:rPr>
              <a:t>When</a:t>
            </a:r>
            <a:r>
              <a:rPr dirty="0" sz="1000" spc="-3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calculating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dot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product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of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two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unit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vectors,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result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is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always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between </a:t>
            </a:r>
            <a:r>
              <a:rPr dirty="0" sz="1000">
                <a:latin typeface="Verdana"/>
                <a:cs typeface="Verdana"/>
              </a:rPr>
              <a:t>1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and</a:t>
            </a:r>
            <a:r>
              <a:rPr dirty="0" sz="1000" spc="-1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+1.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For</a:t>
            </a:r>
            <a:r>
              <a:rPr dirty="0" sz="1000" spc="-10">
                <a:latin typeface="Verdana"/>
                <a:cs typeface="Verdana"/>
              </a:rPr>
              <a:t> example:</a:t>
            </a:r>
            <a:endParaRPr sz="1000">
              <a:latin typeface="Verdana"/>
              <a:cs typeface="Verdana"/>
            </a:endParaRPr>
          </a:p>
          <a:p>
            <a:pPr marL="266700">
              <a:lnSpc>
                <a:spcPct val="100000"/>
              </a:lnSpc>
              <a:spcBef>
                <a:spcPts val="300"/>
              </a:spcBef>
            </a:pPr>
            <a:r>
              <a:rPr dirty="0" sz="1000" b="1">
                <a:latin typeface="Verdana"/>
                <a:cs typeface="Verdana"/>
              </a:rPr>
              <a:t>a </a:t>
            </a:r>
            <a:r>
              <a:rPr dirty="0" sz="1000">
                <a:latin typeface="Verdana"/>
                <a:cs typeface="Verdana"/>
              </a:rPr>
              <a:t>=</a:t>
            </a:r>
            <a:r>
              <a:rPr dirty="0" sz="1000" spc="-1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&lt;1,</a:t>
            </a:r>
            <a:r>
              <a:rPr dirty="0" sz="1000" spc="-1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0,</a:t>
            </a:r>
            <a:r>
              <a:rPr dirty="0" sz="1000" spc="-5">
                <a:latin typeface="Verdana"/>
                <a:cs typeface="Verdana"/>
              </a:rPr>
              <a:t> </a:t>
            </a:r>
            <a:r>
              <a:rPr dirty="0" sz="1000" spc="-25">
                <a:latin typeface="Verdana"/>
                <a:cs typeface="Verdana"/>
              </a:rPr>
              <a:t>0&gt;</a:t>
            </a:r>
            <a:endParaRPr sz="1000">
              <a:latin typeface="Verdana"/>
              <a:cs typeface="Verdana"/>
            </a:endParaRPr>
          </a:p>
          <a:p>
            <a:pPr marL="266700">
              <a:lnSpc>
                <a:spcPct val="100000"/>
              </a:lnSpc>
              <a:spcBef>
                <a:spcPts val="300"/>
              </a:spcBef>
            </a:pPr>
            <a:r>
              <a:rPr dirty="0" sz="1000" b="1">
                <a:latin typeface="Verdana"/>
                <a:cs typeface="Verdana"/>
              </a:rPr>
              <a:t>b</a:t>
            </a:r>
            <a:r>
              <a:rPr dirty="0" sz="1000" spc="-15" b="1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=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&lt;0.6,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0.8,</a:t>
            </a:r>
            <a:r>
              <a:rPr dirty="0" sz="1000" spc="-10">
                <a:latin typeface="Verdana"/>
                <a:cs typeface="Verdana"/>
              </a:rPr>
              <a:t> </a:t>
            </a:r>
            <a:r>
              <a:rPr dirty="0" sz="1000" spc="-25">
                <a:latin typeface="Verdana"/>
                <a:cs typeface="Verdana"/>
              </a:rPr>
              <a:t>0&gt;</a:t>
            </a:r>
            <a:endParaRPr sz="1000">
              <a:latin typeface="Verdana"/>
              <a:cs typeface="Verdana"/>
            </a:endParaRPr>
          </a:p>
          <a:p>
            <a:pPr marL="266700">
              <a:lnSpc>
                <a:spcPct val="100000"/>
              </a:lnSpc>
              <a:spcBef>
                <a:spcPts val="300"/>
              </a:spcBef>
            </a:pPr>
            <a:r>
              <a:rPr dirty="0" sz="1000" b="1">
                <a:latin typeface="Verdana"/>
                <a:cs typeface="Verdana"/>
              </a:rPr>
              <a:t>a</a:t>
            </a:r>
            <a:r>
              <a:rPr dirty="0" sz="1000" spc="-135" b="1">
                <a:latin typeface="Verdana"/>
                <a:cs typeface="Verdana"/>
              </a:rPr>
              <a:t> </a:t>
            </a:r>
            <a:r>
              <a:rPr dirty="0" sz="1000" b="1">
                <a:latin typeface="Verdana"/>
                <a:cs typeface="Verdana"/>
              </a:rPr>
              <a:t>·</a:t>
            </a:r>
            <a:r>
              <a:rPr dirty="0" sz="1000" spc="-135" b="1">
                <a:latin typeface="Verdana"/>
                <a:cs typeface="Verdana"/>
              </a:rPr>
              <a:t> </a:t>
            </a:r>
            <a:r>
              <a:rPr dirty="0" sz="1000" b="1">
                <a:latin typeface="Verdana"/>
                <a:cs typeface="Verdana"/>
              </a:rPr>
              <a:t>b</a:t>
            </a:r>
            <a:r>
              <a:rPr dirty="0" sz="1000" spc="-5" b="1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=</a:t>
            </a:r>
            <a:r>
              <a:rPr dirty="0" sz="1000" spc="-5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(1</a:t>
            </a:r>
            <a:r>
              <a:rPr dirty="0" sz="1000" spc="-145">
                <a:latin typeface="Verdana"/>
                <a:cs typeface="Verdana"/>
              </a:rPr>
              <a:t> </a:t>
            </a:r>
            <a:r>
              <a:rPr dirty="0" sz="1000">
                <a:latin typeface="Corbel"/>
                <a:cs typeface="Corbel"/>
              </a:rPr>
              <a:t>*</a:t>
            </a:r>
            <a:r>
              <a:rPr dirty="0" sz="1000" spc="10">
                <a:latin typeface="Corbel"/>
                <a:cs typeface="Corbel"/>
              </a:rPr>
              <a:t> </a:t>
            </a:r>
            <a:r>
              <a:rPr dirty="0" sz="1000">
                <a:latin typeface="Verdana"/>
                <a:cs typeface="Verdana"/>
              </a:rPr>
              <a:t>0.6,</a:t>
            </a:r>
            <a:r>
              <a:rPr dirty="0" sz="1000" spc="-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0</a:t>
            </a:r>
            <a:r>
              <a:rPr dirty="0" sz="1000" spc="-145">
                <a:latin typeface="Verdana"/>
                <a:cs typeface="Verdana"/>
              </a:rPr>
              <a:t> </a:t>
            </a:r>
            <a:r>
              <a:rPr dirty="0" sz="1000">
                <a:latin typeface="Corbel"/>
                <a:cs typeface="Corbel"/>
              </a:rPr>
              <a:t>*</a:t>
            </a:r>
            <a:r>
              <a:rPr dirty="0" sz="1000" spc="10">
                <a:latin typeface="Corbel"/>
                <a:cs typeface="Corbel"/>
              </a:rPr>
              <a:t> </a:t>
            </a:r>
            <a:r>
              <a:rPr dirty="0" sz="1000">
                <a:latin typeface="Verdana"/>
                <a:cs typeface="Verdana"/>
              </a:rPr>
              <a:t>0.8,</a:t>
            </a:r>
            <a:r>
              <a:rPr dirty="0" sz="1000" spc="-1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0</a:t>
            </a:r>
            <a:r>
              <a:rPr dirty="0" sz="1000" spc="-145">
                <a:latin typeface="Verdana"/>
                <a:cs typeface="Verdana"/>
              </a:rPr>
              <a:t> </a:t>
            </a:r>
            <a:r>
              <a:rPr dirty="0" sz="1000">
                <a:latin typeface="Corbel"/>
                <a:cs typeface="Corbel"/>
              </a:rPr>
              <a:t>*</a:t>
            </a:r>
            <a:r>
              <a:rPr dirty="0" sz="1000" spc="10">
                <a:latin typeface="Corbel"/>
                <a:cs typeface="Corbel"/>
              </a:rPr>
              <a:t> </a:t>
            </a:r>
            <a:r>
              <a:rPr dirty="0" sz="1000">
                <a:latin typeface="Verdana"/>
                <a:cs typeface="Verdana"/>
              </a:rPr>
              <a:t>0)</a:t>
            </a:r>
            <a:r>
              <a:rPr dirty="0" sz="1000" spc="-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=</a:t>
            </a:r>
            <a:r>
              <a:rPr dirty="0" sz="1000" spc="-5">
                <a:latin typeface="Verdana"/>
                <a:cs typeface="Verdana"/>
              </a:rPr>
              <a:t> </a:t>
            </a:r>
            <a:r>
              <a:rPr dirty="0" sz="1000" spc="-25">
                <a:latin typeface="Verdana"/>
                <a:cs typeface="Verdana"/>
              </a:rPr>
              <a:t>0.6</a:t>
            </a:r>
            <a:endParaRPr sz="1000">
              <a:latin typeface="Verdana"/>
              <a:cs typeface="Verdana"/>
            </a:endParaRPr>
          </a:p>
          <a:p>
            <a:pPr marL="38100" marR="132080">
              <a:lnSpc>
                <a:spcPct val="100000"/>
              </a:lnSpc>
              <a:spcBef>
                <a:spcPts val="300"/>
              </a:spcBef>
            </a:pPr>
            <a:r>
              <a:rPr dirty="0" sz="1000">
                <a:latin typeface="Verdana"/>
                <a:cs typeface="Verdana"/>
              </a:rPr>
              <a:t>In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addition,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dot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product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of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vector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with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itself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is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equal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to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that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vector’s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length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 spc="-25">
                <a:latin typeface="Verdana"/>
                <a:cs typeface="Verdana"/>
              </a:rPr>
              <a:t>to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power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of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two.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For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example:</a:t>
            </a:r>
            <a:endParaRPr sz="1000">
              <a:latin typeface="Verdana"/>
              <a:cs typeface="Verdana"/>
            </a:endParaRPr>
          </a:p>
          <a:p>
            <a:pPr marL="266700">
              <a:lnSpc>
                <a:spcPct val="100000"/>
              </a:lnSpc>
              <a:spcBef>
                <a:spcPts val="300"/>
              </a:spcBef>
            </a:pPr>
            <a:r>
              <a:rPr dirty="0" sz="1000" b="1">
                <a:latin typeface="Verdana"/>
                <a:cs typeface="Verdana"/>
              </a:rPr>
              <a:t>a </a:t>
            </a:r>
            <a:r>
              <a:rPr dirty="0" sz="1000">
                <a:latin typeface="Verdana"/>
                <a:cs typeface="Verdana"/>
              </a:rPr>
              <a:t>=</a:t>
            </a:r>
            <a:r>
              <a:rPr dirty="0" sz="1000" spc="-1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&lt;0,</a:t>
            </a:r>
            <a:r>
              <a:rPr dirty="0" sz="1000" spc="-1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3,</a:t>
            </a:r>
            <a:r>
              <a:rPr dirty="0" sz="1000" spc="-5">
                <a:latin typeface="Verdana"/>
                <a:cs typeface="Verdana"/>
              </a:rPr>
              <a:t> </a:t>
            </a:r>
            <a:r>
              <a:rPr dirty="0" sz="1000" spc="-25">
                <a:latin typeface="Verdana"/>
                <a:cs typeface="Verdana"/>
              </a:rPr>
              <a:t>4&gt;</a:t>
            </a:r>
            <a:endParaRPr sz="1000">
              <a:latin typeface="Verdana"/>
              <a:cs typeface="Verdana"/>
            </a:endParaRPr>
          </a:p>
          <a:p>
            <a:pPr marL="266700">
              <a:lnSpc>
                <a:spcPct val="100000"/>
              </a:lnSpc>
              <a:spcBef>
                <a:spcPts val="300"/>
              </a:spcBef>
            </a:pPr>
            <a:r>
              <a:rPr dirty="0" sz="1000" b="1">
                <a:latin typeface="Verdana"/>
                <a:cs typeface="Verdana"/>
              </a:rPr>
              <a:t>a</a:t>
            </a:r>
            <a:r>
              <a:rPr dirty="0" sz="1000" spc="-135" b="1">
                <a:latin typeface="Verdana"/>
                <a:cs typeface="Verdana"/>
              </a:rPr>
              <a:t> </a:t>
            </a:r>
            <a:r>
              <a:rPr dirty="0" sz="1000" b="1">
                <a:latin typeface="Verdana"/>
                <a:cs typeface="Verdana"/>
              </a:rPr>
              <a:t>·</a:t>
            </a:r>
            <a:r>
              <a:rPr dirty="0" sz="1000" spc="-135" b="1">
                <a:latin typeface="Verdana"/>
                <a:cs typeface="Verdana"/>
              </a:rPr>
              <a:t> </a:t>
            </a:r>
            <a:r>
              <a:rPr dirty="0" sz="1000" b="1">
                <a:latin typeface="Verdana"/>
                <a:cs typeface="Verdana"/>
              </a:rPr>
              <a:t>a</a:t>
            </a:r>
            <a:r>
              <a:rPr dirty="0" sz="1000" spc="-5" b="1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=</a:t>
            </a:r>
            <a:r>
              <a:rPr dirty="0" sz="1000" spc="-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0</a:t>
            </a:r>
            <a:r>
              <a:rPr dirty="0" sz="1000" spc="-145">
                <a:latin typeface="Verdana"/>
                <a:cs typeface="Verdana"/>
              </a:rPr>
              <a:t> </a:t>
            </a:r>
            <a:r>
              <a:rPr dirty="0" sz="1000">
                <a:latin typeface="Corbel"/>
                <a:cs typeface="Corbel"/>
              </a:rPr>
              <a:t>*</a:t>
            </a:r>
            <a:r>
              <a:rPr dirty="0" sz="1000" spc="10">
                <a:latin typeface="Corbel"/>
                <a:cs typeface="Corbel"/>
              </a:rPr>
              <a:t> </a:t>
            </a:r>
            <a:r>
              <a:rPr dirty="0" sz="1000">
                <a:latin typeface="Verdana"/>
                <a:cs typeface="Verdana"/>
              </a:rPr>
              <a:t>0</a:t>
            </a:r>
            <a:r>
              <a:rPr dirty="0" sz="1000" spc="-14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+</a:t>
            </a:r>
            <a:r>
              <a:rPr dirty="0" sz="1000" spc="-14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3</a:t>
            </a:r>
            <a:r>
              <a:rPr dirty="0" sz="1000" spc="-145">
                <a:latin typeface="Verdana"/>
                <a:cs typeface="Verdana"/>
              </a:rPr>
              <a:t> </a:t>
            </a:r>
            <a:r>
              <a:rPr dirty="0" sz="1000">
                <a:latin typeface="Corbel"/>
                <a:cs typeface="Corbel"/>
              </a:rPr>
              <a:t>*</a:t>
            </a:r>
            <a:r>
              <a:rPr dirty="0" sz="1000" spc="10">
                <a:latin typeface="Corbel"/>
                <a:cs typeface="Corbel"/>
              </a:rPr>
              <a:t> </a:t>
            </a:r>
            <a:r>
              <a:rPr dirty="0" sz="1000">
                <a:latin typeface="Verdana"/>
                <a:cs typeface="Verdana"/>
              </a:rPr>
              <a:t>3</a:t>
            </a:r>
            <a:r>
              <a:rPr dirty="0" sz="1000" spc="-14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+</a:t>
            </a:r>
            <a:r>
              <a:rPr dirty="0" sz="1000" spc="-14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4</a:t>
            </a:r>
            <a:r>
              <a:rPr dirty="0" sz="1000" spc="-145">
                <a:latin typeface="Verdana"/>
                <a:cs typeface="Verdana"/>
              </a:rPr>
              <a:t> </a:t>
            </a:r>
            <a:r>
              <a:rPr dirty="0" sz="1000">
                <a:latin typeface="Corbel"/>
                <a:cs typeface="Corbel"/>
              </a:rPr>
              <a:t>*</a:t>
            </a:r>
            <a:r>
              <a:rPr dirty="0" sz="1000" spc="10">
                <a:latin typeface="Corbel"/>
                <a:cs typeface="Corbel"/>
              </a:rPr>
              <a:t> </a:t>
            </a:r>
            <a:r>
              <a:rPr dirty="0" sz="1000" spc="-50">
                <a:latin typeface="Verdana"/>
                <a:cs typeface="Verdana"/>
              </a:rPr>
              <a:t>4</a:t>
            </a:r>
            <a:endParaRPr sz="1000">
              <a:latin typeface="Verdana"/>
              <a:cs typeface="Verdana"/>
            </a:endParaRPr>
          </a:p>
          <a:p>
            <a:pPr marL="266700">
              <a:lnSpc>
                <a:spcPct val="100000"/>
              </a:lnSpc>
              <a:spcBef>
                <a:spcPts val="300"/>
              </a:spcBef>
            </a:pPr>
            <a:r>
              <a:rPr dirty="0" sz="1000" b="1">
                <a:latin typeface="Verdana"/>
                <a:cs typeface="Verdana"/>
              </a:rPr>
              <a:t>a</a:t>
            </a:r>
            <a:r>
              <a:rPr dirty="0" sz="1000" spc="-135" b="1">
                <a:latin typeface="Verdana"/>
                <a:cs typeface="Verdana"/>
              </a:rPr>
              <a:t> </a:t>
            </a:r>
            <a:r>
              <a:rPr dirty="0" sz="1000" b="1">
                <a:latin typeface="Verdana"/>
                <a:cs typeface="Verdana"/>
              </a:rPr>
              <a:t>·</a:t>
            </a:r>
            <a:r>
              <a:rPr dirty="0" sz="1000" spc="-135" b="1">
                <a:latin typeface="Verdana"/>
                <a:cs typeface="Verdana"/>
              </a:rPr>
              <a:t> </a:t>
            </a:r>
            <a:r>
              <a:rPr dirty="0" sz="1000" b="1">
                <a:latin typeface="Verdana"/>
                <a:cs typeface="Verdana"/>
              </a:rPr>
              <a:t>a</a:t>
            </a:r>
            <a:r>
              <a:rPr dirty="0" sz="1000" spc="-5" b="1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=</a:t>
            </a:r>
            <a:r>
              <a:rPr dirty="0" sz="1000" spc="-5">
                <a:latin typeface="Verdana"/>
                <a:cs typeface="Verdana"/>
              </a:rPr>
              <a:t> </a:t>
            </a:r>
            <a:r>
              <a:rPr dirty="0" sz="1000" spc="-25">
                <a:latin typeface="Verdana"/>
                <a:cs typeface="Verdana"/>
              </a:rPr>
              <a:t>25</a:t>
            </a:r>
            <a:endParaRPr sz="1000">
              <a:latin typeface="Verdana"/>
              <a:cs typeface="Verdana"/>
            </a:endParaRPr>
          </a:p>
          <a:p>
            <a:pPr marL="38100">
              <a:lnSpc>
                <a:spcPct val="100000"/>
              </a:lnSpc>
              <a:spcBef>
                <a:spcPts val="300"/>
              </a:spcBef>
            </a:pPr>
            <a:r>
              <a:rPr dirty="0" sz="1000">
                <a:latin typeface="Verdana"/>
                <a:cs typeface="Verdana"/>
              </a:rPr>
              <a:t>Calculating</a:t>
            </a:r>
            <a:r>
              <a:rPr dirty="0" sz="1000" spc="-3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square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length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of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vector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 spc="-25" b="1">
                <a:latin typeface="Verdana"/>
                <a:cs typeface="Verdana"/>
              </a:rPr>
              <a:t>a</a:t>
            </a:r>
            <a:r>
              <a:rPr dirty="0" sz="1000" spc="-25">
                <a:latin typeface="Verdana"/>
                <a:cs typeface="Verdana"/>
              </a:rPr>
              <a:t>:</a:t>
            </a:r>
            <a:endParaRPr sz="1000">
              <a:latin typeface="Verdana"/>
              <a:cs typeface="Verdana"/>
            </a:endParaRPr>
          </a:p>
          <a:p>
            <a:pPr marL="266700">
              <a:lnSpc>
                <a:spcPct val="100000"/>
              </a:lnSpc>
              <a:spcBef>
                <a:spcPts val="300"/>
              </a:spcBef>
            </a:pPr>
            <a:r>
              <a:rPr dirty="0" sz="1000">
                <a:latin typeface="Verdana"/>
                <a:cs typeface="Verdana"/>
              </a:rPr>
              <a:t>|</a:t>
            </a:r>
            <a:r>
              <a:rPr dirty="0" sz="1000" spc="-145">
                <a:latin typeface="Verdana"/>
                <a:cs typeface="Verdana"/>
              </a:rPr>
              <a:t> </a:t>
            </a:r>
            <a:r>
              <a:rPr dirty="0" sz="1000" b="1">
                <a:latin typeface="Verdana"/>
                <a:cs typeface="Verdana"/>
              </a:rPr>
              <a:t>a</a:t>
            </a:r>
            <a:r>
              <a:rPr dirty="0" sz="1000" spc="-135" b="1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|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=</a:t>
            </a:r>
            <a:r>
              <a:rPr dirty="0" sz="1000" spc="-1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√(4</a:t>
            </a:r>
            <a:r>
              <a:rPr dirty="0" baseline="32407" sz="900">
                <a:latin typeface="Verdana"/>
                <a:cs typeface="Verdana"/>
              </a:rPr>
              <a:t>2 </a:t>
            </a:r>
            <a:r>
              <a:rPr dirty="0" sz="1000">
                <a:latin typeface="Verdana"/>
                <a:cs typeface="Verdana"/>
              </a:rPr>
              <a:t>+</a:t>
            </a:r>
            <a:r>
              <a:rPr dirty="0" sz="1000" spc="-14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3</a:t>
            </a:r>
            <a:r>
              <a:rPr dirty="0" baseline="32407" sz="900">
                <a:latin typeface="Verdana"/>
                <a:cs typeface="Verdana"/>
              </a:rPr>
              <a:t>2 </a:t>
            </a:r>
            <a:r>
              <a:rPr dirty="0" sz="1000">
                <a:latin typeface="Verdana"/>
                <a:cs typeface="Verdana"/>
              </a:rPr>
              <a:t>+</a:t>
            </a:r>
            <a:r>
              <a:rPr dirty="0" sz="1000" spc="-145">
                <a:latin typeface="Verdana"/>
                <a:cs typeface="Verdana"/>
              </a:rPr>
              <a:t> </a:t>
            </a:r>
            <a:r>
              <a:rPr dirty="0" sz="1000" spc="-25">
                <a:latin typeface="Verdana"/>
                <a:cs typeface="Verdana"/>
              </a:rPr>
              <a:t>0</a:t>
            </a:r>
            <a:r>
              <a:rPr dirty="0" baseline="32407" sz="900" spc="-37">
                <a:latin typeface="Verdana"/>
                <a:cs typeface="Verdana"/>
              </a:rPr>
              <a:t>2</a:t>
            </a:r>
            <a:r>
              <a:rPr dirty="0" sz="1000" spc="-25">
                <a:latin typeface="Verdana"/>
                <a:cs typeface="Verdana"/>
              </a:rPr>
              <a:t>)</a:t>
            </a:r>
            <a:endParaRPr sz="1000">
              <a:latin typeface="Verdana"/>
              <a:cs typeface="Verdana"/>
            </a:endParaRPr>
          </a:p>
          <a:p>
            <a:pPr marL="266700">
              <a:lnSpc>
                <a:spcPct val="100000"/>
              </a:lnSpc>
              <a:spcBef>
                <a:spcPts val="300"/>
              </a:spcBef>
            </a:pPr>
            <a:r>
              <a:rPr dirty="0" sz="1000">
                <a:latin typeface="Verdana"/>
                <a:cs typeface="Verdana"/>
              </a:rPr>
              <a:t>|</a:t>
            </a:r>
            <a:r>
              <a:rPr dirty="0" sz="1000" spc="-145">
                <a:latin typeface="Verdana"/>
                <a:cs typeface="Verdana"/>
              </a:rPr>
              <a:t> </a:t>
            </a:r>
            <a:r>
              <a:rPr dirty="0" sz="1000" b="1">
                <a:latin typeface="Verdana"/>
                <a:cs typeface="Verdana"/>
              </a:rPr>
              <a:t>a</a:t>
            </a:r>
            <a:r>
              <a:rPr dirty="0" sz="1000" spc="-135" b="1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|</a:t>
            </a:r>
            <a:r>
              <a:rPr dirty="0" sz="1000" spc="-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=</a:t>
            </a:r>
            <a:r>
              <a:rPr dirty="0" sz="1000" spc="-5">
                <a:latin typeface="Verdana"/>
                <a:cs typeface="Verdana"/>
              </a:rPr>
              <a:t> </a:t>
            </a:r>
            <a:r>
              <a:rPr dirty="0" sz="1000" spc="-50">
                <a:latin typeface="Verdana"/>
                <a:cs typeface="Verdana"/>
              </a:rPr>
              <a:t>5</a:t>
            </a:r>
            <a:endParaRPr sz="1000">
              <a:latin typeface="Verdana"/>
              <a:cs typeface="Verdana"/>
            </a:endParaRPr>
          </a:p>
          <a:p>
            <a:pPr marL="266700">
              <a:lnSpc>
                <a:spcPct val="100000"/>
              </a:lnSpc>
              <a:spcBef>
                <a:spcPts val="300"/>
              </a:spcBef>
            </a:pPr>
            <a:r>
              <a:rPr dirty="0" sz="1000">
                <a:latin typeface="Verdana"/>
                <a:cs typeface="Verdana"/>
              </a:rPr>
              <a:t>|</a:t>
            </a:r>
            <a:r>
              <a:rPr dirty="0" sz="1000" spc="-145">
                <a:latin typeface="Verdana"/>
                <a:cs typeface="Verdana"/>
              </a:rPr>
              <a:t> </a:t>
            </a:r>
            <a:r>
              <a:rPr dirty="0" sz="1000" b="1">
                <a:latin typeface="Verdana"/>
                <a:cs typeface="Verdana"/>
              </a:rPr>
              <a:t>a</a:t>
            </a:r>
            <a:r>
              <a:rPr dirty="0" sz="1000" spc="-135" b="1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|</a:t>
            </a:r>
            <a:r>
              <a:rPr dirty="0" baseline="32407" sz="900" b="1">
                <a:latin typeface="Verdana"/>
                <a:cs typeface="Verdana"/>
              </a:rPr>
              <a:t>2</a:t>
            </a:r>
            <a:r>
              <a:rPr dirty="0" baseline="32407" sz="900" spc="-7" b="1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=</a:t>
            </a:r>
            <a:r>
              <a:rPr dirty="0" sz="1000" spc="-5">
                <a:latin typeface="Verdana"/>
                <a:cs typeface="Verdana"/>
              </a:rPr>
              <a:t> </a:t>
            </a:r>
            <a:r>
              <a:rPr dirty="0" sz="1000" spc="-25">
                <a:latin typeface="Verdana"/>
                <a:cs typeface="Verdana"/>
              </a:rPr>
              <a:t>25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6" name="object 6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54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 spc="-25"/>
              <a:t>10</a:t>
            </a:fld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358900" y="508031"/>
            <a:ext cx="5502910" cy="10541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403475">
              <a:lnSpc>
                <a:spcPct val="100000"/>
              </a:lnSpc>
              <a:spcBef>
                <a:spcPts val="100"/>
              </a:spcBef>
            </a:pPr>
            <a:r>
              <a:rPr dirty="0" sz="1000" i="1">
                <a:latin typeface="Verdana"/>
                <a:cs typeface="Verdana"/>
              </a:rPr>
              <a:t>Essential</a:t>
            </a:r>
            <a:r>
              <a:rPr dirty="0" sz="1000" spc="-40" i="1">
                <a:latin typeface="Verdana"/>
                <a:cs typeface="Verdana"/>
              </a:rPr>
              <a:t> </a:t>
            </a:r>
            <a:r>
              <a:rPr dirty="0" sz="1000" i="1">
                <a:latin typeface="Verdana"/>
                <a:cs typeface="Verdana"/>
              </a:rPr>
              <a:t>Mathematics</a:t>
            </a:r>
            <a:r>
              <a:rPr dirty="0" sz="1000" spc="-40" i="1">
                <a:latin typeface="Verdana"/>
                <a:cs typeface="Verdana"/>
              </a:rPr>
              <a:t> </a:t>
            </a:r>
            <a:r>
              <a:rPr dirty="0" sz="1000" i="1">
                <a:latin typeface="Verdana"/>
                <a:cs typeface="Verdana"/>
              </a:rPr>
              <a:t>for</a:t>
            </a:r>
            <a:r>
              <a:rPr dirty="0" sz="1000" spc="-40" i="1">
                <a:latin typeface="Verdana"/>
                <a:cs typeface="Verdana"/>
              </a:rPr>
              <a:t> </a:t>
            </a:r>
            <a:r>
              <a:rPr dirty="0" sz="1000" i="1">
                <a:latin typeface="Verdana"/>
                <a:cs typeface="Verdana"/>
              </a:rPr>
              <a:t>Computational</a:t>
            </a:r>
            <a:r>
              <a:rPr dirty="0" sz="1000" spc="-40" i="1">
                <a:latin typeface="Verdana"/>
                <a:cs typeface="Verdana"/>
              </a:rPr>
              <a:t> </a:t>
            </a:r>
            <a:r>
              <a:rPr dirty="0" sz="1000" spc="-10" i="1">
                <a:latin typeface="Verdana"/>
                <a:cs typeface="Verdana"/>
              </a:rPr>
              <a:t>Design</a:t>
            </a:r>
            <a:endParaRPr sz="1000">
              <a:latin typeface="Verdana"/>
              <a:cs typeface="Verdana"/>
            </a:endParaRPr>
          </a:p>
          <a:p>
            <a:pPr>
              <a:lnSpc>
                <a:spcPct val="100000"/>
              </a:lnSpc>
            </a:pPr>
            <a:endParaRPr sz="12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1200" b="1">
                <a:latin typeface="Arial"/>
                <a:cs typeface="Arial"/>
              </a:rPr>
              <a:t>Vector dot product, lengths, and </a:t>
            </a:r>
            <a:r>
              <a:rPr dirty="0" sz="1200" spc="-10" b="1">
                <a:latin typeface="Arial"/>
                <a:cs typeface="Arial"/>
              </a:rPr>
              <a:t>angles</a:t>
            </a:r>
            <a:endParaRPr sz="1200">
              <a:latin typeface="Arial"/>
              <a:cs typeface="Arial"/>
            </a:endParaRPr>
          </a:p>
          <a:p>
            <a:pPr marL="12700" marR="574040">
              <a:lnSpc>
                <a:spcPct val="100000"/>
              </a:lnSpc>
              <a:spcBef>
                <a:spcPts val="335"/>
              </a:spcBef>
            </a:pPr>
            <a:r>
              <a:rPr dirty="0" sz="1000">
                <a:latin typeface="Verdana"/>
                <a:cs typeface="Verdana"/>
              </a:rPr>
              <a:t>There</a:t>
            </a:r>
            <a:r>
              <a:rPr dirty="0" sz="1000" spc="-3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is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relationship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between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dot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product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of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two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vectors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and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angle </a:t>
            </a:r>
            <a:r>
              <a:rPr dirty="0" sz="1000">
                <a:latin typeface="Verdana"/>
                <a:cs typeface="Verdana"/>
              </a:rPr>
              <a:t>between</a:t>
            </a:r>
            <a:r>
              <a:rPr dirty="0" sz="1000" spc="-35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them.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3" name="object 3" descr=""/>
          <p:cNvSpPr/>
          <p:nvPr/>
        </p:nvSpPr>
        <p:spPr>
          <a:xfrm>
            <a:off x="1143000" y="9210675"/>
            <a:ext cx="5715000" cy="9525"/>
          </a:xfrm>
          <a:custGeom>
            <a:avLst/>
            <a:gdLst/>
            <a:ahLst/>
            <a:cxnLst/>
            <a:rect l="l" t="t" r="r" b="b"/>
            <a:pathLst>
              <a:path w="5715000" h="9525">
                <a:moveTo>
                  <a:pt x="5715000" y="9525"/>
                </a:moveTo>
                <a:lnTo>
                  <a:pt x="0" y="9525"/>
                </a:lnTo>
                <a:lnTo>
                  <a:pt x="0" y="0"/>
                </a:lnTo>
                <a:lnTo>
                  <a:pt x="5715000" y="0"/>
                </a:lnTo>
                <a:lnTo>
                  <a:pt x="5715000" y="9525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 txBox="1"/>
          <p:nvPr/>
        </p:nvSpPr>
        <p:spPr>
          <a:xfrm>
            <a:off x="1771650" y="1676400"/>
            <a:ext cx="4686300" cy="342900"/>
          </a:xfrm>
          <a:prstGeom prst="rect">
            <a:avLst/>
          </a:prstGeom>
          <a:ln w="19050">
            <a:solidFill>
              <a:srgbClr val="CB1300"/>
            </a:solidFill>
          </a:ln>
        </p:spPr>
        <p:txBody>
          <a:bodyPr wrap="square" lIns="0" tIns="15875" rIns="0" bIns="0" rtlCol="0" vert="horz">
            <a:spAutoFit/>
          </a:bodyPr>
          <a:lstStyle/>
          <a:p>
            <a:pPr marL="57150" marR="181610">
              <a:lnSpc>
                <a:spcPct val="100000"/>
              </a:lnSpc>
              <a:spcBef>
                <a:spcPts val="125"/>
              </a:spcBef>
            </a:pP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dot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product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of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two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non-</a:t>
            </a:r>
            <a:r>
              <a:rPr dirty="0" sz="1000">
                <a:latin typeface="Verdana"/>
                <a:cs typeface="Verdana"/>
              </a:rPr>
              <a:t>zero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unit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vectors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equals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cosine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of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 spc="-25">
                <a:latin typeface="Verdana"/>
                <a:cs typeface="Verdana"/>
              </a:rPr>
              <a:t>the </a:t>
            </a:r>
            <a:r>
              <a:rPr dirty="0" sz="1000">
                <a:latin typeface="Verdana"/>
                <a:cs typeface="Verdana"/>
              </a:rPr>
              <a:t>angle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between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 spc="-20">
                <a:latin typeface="Verdana"/>
                <a:cs typeface="Verdana"/>
              </a:rPr>
              <a:t>them.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1358900" y="2132173"/>
            <a:ext cx="4406900" cy="1544955"/>
          </a:xfrm>
          <a:prstGeom prst="rect">
            <a:avLst/>
          </a:prstGeom>
        </p:spPr>
        <p:txBody>
          <a:bodyPr wrap="square" lIns="0" tIns="4572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60"/>
              </a:spcBef>
            </a:pPr>
            <a:r>
              <a:rPr dirty="0" sz="1000">
                <a:latin typeface="Verdana"/>
                <a:cs typeface="Verdana"/>
              </a:rPr>
              <a:t>In</a:t>
            </a:r>
            <a:r>
              <a:rPr dirty="0" sz="1000" spc="-10">
                <a:latin typeface="Verdana"/>
                <a:cs typeface="Verdana"/>
              </a:rPr>
              <a:t> general:</a:t>
            </a:r>
            <a:endParaRPr sz="10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  <a:spcBef>
                <a:spcPts val="300"/>
              </a:spcBef>
            </a:pPr>
            <a:r>
              <a:rPr dirty="0" sz="1000" b="1">
                <a:latin typeface="Verdana"/>
                <a:cs typeface="Verdana"/>
              </a:rPr>
              <a:t>a</a:t>
            </a:r>
            <a:r>
              <a:rPr dirty="0" sz="1000" spc="-135" b="1">
                <a:latin typeface="Verdana"/>
                <a:cs typeface="Verdana"/>
              </a:rPr>
              <a:t> </a:t>
            </a:r>
            <a:r>
              <a:rPr dirty="0" sz="1000" b="1">
                <a:latin typeface="Verdana"/>
                <a:cs typeface="Verdana"/>
              </a:rPr>
              <a:t>·</a:t>
            </a:r>
            <a:r>
              <a:rPr dirty="0" sz="1000" spc="-135" b="1">
                <a:latin typeface="Verdana"/>
                <a:cs typeface="Verdana"/>
              </a:rPr>
              <a:t> </a:t>
            </a:r>
            <a:r>
              <a:rPr dirty="0" sz="1000" b="1">
                <a:latin typeface="Verdana"/>
                <a:cs typeface="Verdana"/>
              </a:rPr>
              <a:t>b</a:t>
            </a:r>
            <a:r>
              <a:rPr dirty="0" sz="1000" spc="-20" b="1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=</a:t>
            </a:r>
            <a:r>
              <a:rPr dirty="0" sz="1000" spc="-1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|</a:t>
            </a:r>
            <a:r>
              <a:rPr dirty="0" sz="1000" spc="-145">
                <a:latin typeface="Verdana"/>
                <a:cs typeface="Verdana"/>
              </a:rPr>
              <a:t> </a:t>
            </a:r>
            <a:r>
              <a:rPr dirty="0" sz="1000" b="1">
                <a:latin typeface="Verdana"/>
                <a:cs typeface="Verdana"/>
              </a:rPr>
              <a:t>a</a:t>
            </a:r>
            <a:r>
              <a:rPr dirty="0" sz="1000" spc="-135" b="1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|</a:t>
            </a:r>
            <a:r>
              <a:rPr dirty="0" sz="1000" spc="-145">
                <a:latin typeface="Verdana"/>
                <a:cs typeface="Verdana"/>
              </a:rPr>
              <a:t> </a:t>
            </a:r>
            <a:r>
              <a:rPr dirty="0" sz="1000">
                <a:latin typeface="Corbel"/>
                <a:cs typeface="Corbel"/>
              </a:rPr>
              <a:t>*</a:t>
            </a:r>
            <a:r>
              <a:rPr dirty="0" sz="1000" spc="10">
                <a:latin typeface="Corbel"/>
                <a:cs typeface="Corbel"/>
              </a:rPr>
              <a:t> </a:t>
            </a:r>
            <a:r>
              <a:rPr dirty="0" sz="1000">
                <a:latin typeface="Verdana"/>
                <a:cs typeface="Verdana"/>
              </a:rPr>
              <a:t>|</a:t>
            </a:r>
            <a:r>
              <a:rPr dirty="0" sz="1000" spc="-145">
                <a:latin typeface="Verdana"/>
                <a:cs typeface="Verdana"/>
              </a:rPr>
              <a:t> </a:t>
            </a:r>
            <a:r>
              <a:rPr dirty="0" sz="1000" b="1">
                <a:latin typeface="Verdana"/>
                <a:cs typeface="Verdana"/>
              </a:rPr>
              <a:t>b</a:t>
            </a:r>
            <a:r>
              <a:rPr dirty="0" sz="1000" spc="-135" b="1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|</a:t>
            </a:r>
            <a:r>
              <a:rPr dirty="0" sz="1000" spc="-145">
                <a:latin typeface="Verdana"/>
                <a:cs typeface="Verdana"/>
              </a:rPr>
              <a:t> </a:t>
            </a:r>
            <a:r>
              <a:rPr dirty="0" sz="1000">
                <a:latin typeface="Corbel"/>
                <a:cs typeface="Corbel"/>
              </a:rPr>
              <a:t>*</a:t>
            </a:r>
            <a:r>
              <a:rPr dirty="0" sz="1000" spc="5">
                <a:latin typeface="Corbel"/>
                <a:cs typeface="Corbel"/>
              </a:rPr>
              <a:t> </a:t>
            </a:r>
            <a:r>
              <a:rPr dirty="0" sz="1000">
                <a:latin typeface="Verdana"/>
                <a:cs typeface="Verdana"/>
              </a:rPr>
              <a:t>cos(</a:t>
            </a:r>
            <a:r>
              <a:rPr dirty="0" sz="1000" i="1">
                <a:latin typeface="MS Gothic"/>
                <a:cs typeface="MS Gothic"/>
              </a:rPr>
              <a:t>ө</a:t>
            </a:r>
            <a:r>
              <a:rPr dirty="0" sz="1000">
                <a:latin typeface="Verdana"/>
                <a:cs typeface="Verdana"/>
              </a:rPr>
              <a:t>),</a:t>
            </a:r>
            <a:r>
              <a:rPr dirty="0" sz="1000" spc="-5">
                <a:latin typeface="Verdana"/>
                <a:cs typeface="Verdana"/>
              </a:rPr>
              <a:t> </a:t>
            </a:r>
            <a:r>
              <a:rPr dirty="0" sz="1000" spc="-25">
                <a:latin typeface="Verdana"/>
                <a:cs typeface="Verdana"/>
              </a:rPr>
              <a:t>or</a:t>
            </a:r>
            <a:endParaRPr sz="1000">
              <a:latin typeface="Verdana"/>
              <a:cs typeface="Verdana"/>
            </a:endParaRPr>
          </a:p>
          <a:p>
            <a:pPr marL="12700" marR="2390775" indent="228600">
              <a:lnSpc>
                <a:spcPct val="125000"/>
              </a:lnSpc>
            </a:pPr>
            <a:r>
              <a:rPr dirty="0" sz="1000" b="1">
                <a:latin typeface="Verdana"/>
                <a:cs typeface="Verdana"/>
              </a:rPr>
              <a:t>a</a:t>
            </a:r>
            <a:r>
              <a:rPr dirty="0" sz="1000" spc="-135" b="1">
                <a:latin typeface="Verdana"/>
                <a:cs typeface="Verdana"/>
              </a:rPr>
              <a:t> </a:t>
            </a:r>
            <a:r>
              <a:rPr dirty="0" sz="1000" b="1">
                <a:latin typeface="Verdana"/>
                <a:cs typeface="Verdana"/>
              </a:rPr>
              <a:t>·</a:t>
            </a:r>
            <a:r>
              <a:rPr dirty="0" sz="1000" spc="-135" b="1">
                <a:latin typeface="Verdana"/>
                <a:cs typeface="Verdana"/>
              </a:rPr>
              <a:t> </a:t>
            </a:r>
            <a:r>
              <a:rPr dirty="0" sz="1000" b="1">
                <a:latin typeface="Verdana"/>
                <a:cs typeface="Verdana"/>
              </a:rPr>
              <a:t>b </a:t>
            </a:r>
            <a:r>
              <a:rPr dirty="0" sz="1000">
                <a:latin typeface="Verdana"/>
                <a:cs typeface="Verdana"/>
              </a:rPr>
              <a:t>/</a:t>
            </a:r>
            <a:r>
              <a:rPr dirty="0" sz="1000" spc="-1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(|</a:t>
            </a:r>
            <a:r>
              <a:rPr dirty="0" sz="1000" spc="-10">
                <a:latin typeface="Verdana"/>
                <a:cs typeface="Verdana"/>
              </a:rPr>
              <a:t> </a:t>
            </a:r>
            <a:r>
              <a:rPr dirty="0" sz="1000" b="1">
                <a:latin typeface="Verdana"/>
                <a:cs typeface="Verdana"/>
              </a:rPr>
              <a:t>a</a:t>
            </a:r>
            <a:r>
              <a:rPr dirty="0" sz="1000" spc="-135" b="1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|</a:t>
            </a:r>
            <a:r>
              <a:rPr dirty="0" sz="1000" spc="-145">
                <a:latin typeface="Verdana"/>
                <a:cs typeface="Verdana"/>
              </a:rPr>
              <a:t> </a:t>
            </a:r>
            <a:r>
              <a:rPr dirty="0" sz="1000">
                <a:latin typeface="Corbel"/>
                <a:cs typeface="Corbel"/>
              </a:rPr>
              <a:t>*</a:t>
            </a:r>
            <a:r>
              <a:rPr dirty="0" sz="1000" spc="10">
                <a:latin typeface="Corbel"/>
                <a:cs typeface="Corbel"/>
              </a:rPr>
              <a:t> </a:t>
            </a:r>
            <a:r>
              <a:rPr dirty="0" sz="1000">
                <a:latin typeface="Verdana"/>
                <a:cs typeface="Verdana"/>
              </a:rPr>
              <a:t>|</a:t>
            </a:r>
            <a:r>
              <a:rPr dirty="0" sz="1000" spc="-145">
                <a:latin typeface="Verdana"/>
                <a:cs typeface="Verdana"/>
              </a:rPr>
              <a:t> </a:t>
            </a:r>
            <a:r>
              <a:rPr dirty="0" sz="1000" b="1">
                <a:latin typeface="Verdana"/>
                <a:cs typeface="Verdana"/>
              </a:rPr>
              <a:t>b</a:t>
            </a:r>
            <a:r>
              <a:rPr dirty="0" sz="1000" spc="-135" b="1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|)</a:t>
            </a:r>
            <a:r>
              <a:rPr dirty="0" sz="1000" spc="-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=</a:t>
            </a:r>
            <a:r>
              <a:rPr dirty="0" sz="1000" spc="-5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cos(</a:t>
            </a:r>
            <a:r>
              <a:rPr dirty="0" sz="1000" spc="-10" i="1">
                <a:latin typeface="MS Gothic"/>
                <a:cs typeface="MS Gothic"/>
              </a:rPr>
              <a:t>ө</a:t>
            </a:r>
            <a:r>
              <a:rPr dirty="0" sz="1000" spc="-10">
                <a:latin typeface="Verdana"/>
                <a:cs typeface="Verdana"/>
              </a:rPr>
              <a:t>) Where:</a:t>
            </a:r>
            <a:endParaRPr sz="10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  <a:spcBef>
                <a:spcPts val="300"/>
              </a:spcBef>
            </a:pPr>
            <a:r>
              <a:rPr dirty="0" sz="1000" spc="-10" i="1">
                <a:latin typeface="MS Gothic"/>
                <a:cs typeface="MS Gothic"/>
              </a:rPr>
              <a:t>ө</a:t>
            </a:r>
            <a:r>
              <a:rPr dirty="0" sz="1000" spc="-150" i="1">
                <a:latin typeface="MS Gothic"/>
                <a:cs typeface="MS Gothic"/>
              </a:rPr>
              <a:t> </a:t>
            </a:r>
            <a:r>
              <a:rPr dirty="0" sz="1000">
                <a:latin typeface="Verdana"/>
                <a:cs typeface="Verdana"/>
              </a:rPr>
              <a:t>is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angle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included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between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vectors.</a:t>
            </a:r>
            <a:endParaRPr sz="10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dirty="0" sz="1000">
                <a:latin typeface="Verdana"/>
                <a:cs typeface="Verdana"/>
              </a:rPr>
              <a:t>If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vectors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 b="1">
                <a:latin typeface="Verdana"/>
                <a:cs typeface="Verdana"/>
              </a:rPr>
              <a:t>a</a:t>
            </a:r>
            <a:r>
              <a:rPr dirty="0" sz="1000" spc="-10" b="1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and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 b="1">
                <a:latin typeface="Verdana"/>
                <a:cs typeface="Verdana"/>
              </a:rPr>
              <a:t>b</a:t>
            </a:r>
            <a:r>
              <a:rPr dirty="0" sz="1000" spc="-5" b="1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are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unit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vectors,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we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can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simply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 spc="-20">
                <a:latin typeface="Verdana"/>
                <a:cs typeface="Verdana"/>
              </a:rPr>
              <a:t>say:</a:t>
            </a:r>
            <a:endParaRPr sz="10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  <a:spcBef>
                <a:spcPts val="300"/>
              </a:spcBef>
            </a:pPr>
            <a:r>
              <a:rPr dirty="0" sz="1000" b="1">
                <a:latin typeface="Verdana"/>
                <a:cs typeface="Verdana"/>
              </a:rPr>
              <a:t>a</a:t>
            </a:r>
            <a:r>
              <a:rPr dirty="0" sz="1000" spc="-135" b="1">
                <a:latin typeface="Verdana"/>
                <a:cs typeface="Verdana"/>
              </a:rPr>
              <a:t> </a:t>
            </a:r>
            <a:r>
              <a:rPr dirty="0" sz="1000" b="1">
                <a:latin typeface="Verdana"/>
                <a:cs typeface="Verdana"/>
              </a:rPr>
              <a:t>·</a:t>
            </a:r>
            <a:r>
              <a:rPr dirty="0" sz="1000" spc="-135" b="1">
                <a:latin typeface="Verdana"/>
                <a:cs typeface="Verdana"/>
              </a:rPr>
              <a:t> </a:t>
            </a:r>
            <a:r>
              <a:rPr dirty="0" sz="1000" b="1">
                <a:latin typeface="Verdana"/>
                <a:cs typeface="Verdana"/>
              </a:rPr>
              <a:t>b</a:t>
            </a:r>
            <a:r>
              <a:rPr dirty="0" sz="1000" spc="5" b="1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=</a:t>
            </a:r>
            <a:r>
              <a:rPr dirty="0" sz="1000" spc="-5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cos(</a:t>
            </a:r>
            <a:r>
              <a:rPr dirty="0" sz="1000" spc="-10" i="1">
                <a:latin typeface="MS Gothic"/>
                <a:cs typeface="MS Gothic"/>
              </a:rPr>
              <a:t>ө</a:t>
            </a:r>
            <a:r>
              <a:rPr dirty="0" sz="1000" spc="-10">
                <a:latin typeface="Verdana"/>
                <a:cs typeface="Verdana"/>
              </a:rPr>
              <a:t>)</a:t>
            </a:r>
            <a:endParaRPr sz="10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dirty="0" sz="1000">
                <a:latin typeface="Verdana"/>
                <a:cs typeface="Verdana"/>
              </a:rPr>
              <a:t>And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since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cosine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of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90-</a:t>
            </a:r>
            <a:r>
              <a:rPr dirty="0" sz="1000">
                <a:latin typeface="Verdana"/>
                <a:cs typeface="Verdana"/>
              </a:rPr>
              <a:t>degree</a:t>
            </a:r>
            <a:r>
              <a:rPr dirty="0" sz="1000" spc="-1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angle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is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equal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to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0,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we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can</a:t>
            </a:r>
            <a:r>
              <a:rPr dirty="0" sz="1000" spc="-10">
                <a:latin typeface="Verdana"/>
                <a:cs typeface="Verdana"/>
              </a:rPr>
              <a:t> </a:t>
            </a:r>
            <a:r>
              <a:rPr dirty="0" sz="1000" spc="-20">
                <a:latin typeface="Verdana"/>
                <a:cs typeface="Verdana"/>
              </a:rPr>
              <a:t>say: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1771650" y="3790950"/>
            <a:ext cx="4686300" cy="190500"/>
          </a:xfrm>
          <a:prstGeom prst="rect">
            <a:avLst/>
          </a:prstGeom>
          <a:ln w="19050">
            <a:solidFill>
              <a:srgbClr val="CB1300"/>
            </a:solidFill>
          </a:ln>
        </p:spPr>
        <p:txBody>
          <a:bodyPr wrap="square" lIns="0" tIns="15875" rIns="0" bIns="0" rtlCol="0" vert="horz">
            <a:spAutoFit/>
          </a:bodyPr>
          <a:lstStyle/>
          <a:p>
            <a:pPr marL="57150">
              <a:lnSpc>
                <a:spcPct val="100000"/>
              </a:lnSpc>
              <a:spcBef>
                <a:spcPts val="125"/>
              </a:spcBef>
            </a:pPr>
            <a:r>
              <a:rPr dirty="0" sz="1000">
                <a:latin typeface="Verdana"/>
                <a:cs typeface="Verdana"/>
              </a:rPr>
              <a:t>Vectors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 i="1">
                <a:latin typeface="Verdana"/>
                <a:cs typeface="Verdana"/>
              </a:rPr>
              <a:t>a</a:t>
            </a:r>
            <a:r>
              <a:rPr dirty="0" sz="1000" spc="-15" i="1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and</a:t>
            </a:r>
            <a:r>
              <a:rPr dirty="0" sz="1000" spc="-10">
                <a:latin typeface="Verdana"/>
                <a:cs typeface="Verdana"/>
              </a:rPr>
              <a:t> </a:t>
            </a:r>
            <a:r>
              <a:rPr dirty="0" sz="1000" i="1">
                <a:latin typeface="Verdana"/>
                <a:cs typeface="Verdana"/>
              </a:rPr>
              <a:t>b</a:t>
            </a:r>
            <a:r>
              <a:rPr dirty="0" sz="1000" spc="-15" i="1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are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orthogonal</a:t>
            </a:r>
            <a:r>
              <a:rPr dirty="0" sz="1000" spc="-1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if,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and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only</a:t>
            </a:r>
            <a:r>
              <a:rPr dirty="0" sz="1000" spc="-1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if,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 i="1">
                <a:latin typeface="Verdana"/>
                <a:cs typeface="Verdana"/>
              </a:rPr>
              <a:t>a</a:t>
            </a:r>
            <a:r>
              <a:rPr dirty="0" sz="1000" spc="-15" i="1">
                <a:latin typeface="Verdana"/>
                <a:cs typeface="Verdana"/>
              </a:rPr>
              <a:t> </a:t>
            </a:r>
            <a:r>
              <a:rPr dirty="0" sz="1000" b="1">
                <a:latin typeface="Verdana"/>
                <a:cs typeface="Verdana"/>
              </a:rPr>
              <a:t>· </a:t>
            </a:r>
            <a:r>
              <a:rPr dirty="0" sz="1000" i="1">
                <a:latin typeface="Verdana"/>
                <a:cs typeface="Verdana"/>
              </a:rPr>
              <a:t>b</a:t>
            </a:r>
            <a:r>
              <a:rPr dirty="0" sz="1000" spc="-15" i="1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=</a:t>
            </a:r>
            <a:r>
              <a:rPr dirty="0" sz="1000" spc="-10">
                <a:latin typeface="Verdana"/>
                <a:cs typeface="Verdana"/>
              </a:rPr>
              <a:t> </a:t>
            </a:r>
            <a:r>
              <a:rPr dirty="0" sz="1000" spc="-25">
                <a:latin typeface="Verdana"/>
                <a:cs typeface="Verdana"/>
              </a:rPr>
              <a:t>0.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1358900" y="4127531"/>
            <a:ext cx="5462270" cy="2387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227329">
              <a:lnSpc>
                <a:spcPct val="100000"/>
              </a:lnSpc>
              <a:spcBef>
                <a:spcPts val="100"/>
              </a:spcBef>
            </a:pPr>
            <a:r>
              <a:rPr dirty="0" sz="1000">
                <a:latin typeface="Verdana"/>
                <a:cs typeface="Verdana"/>
              </a:rPr>
              <a:t>For</a:t>
            </a:r>
            <a:r>
              <a:rPr dirty="0" sz="1000" spc="-3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example,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if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we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calculate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dot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product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of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two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orthogonal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vectors,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World </a:t>
            </a:r>
            <a:r>
              <a:rPr dirty="0" sz="1000">
                <a:latin typeface="Verdana"/>
                <a:cs typeface="Verdana"/>
              </a:rPr>
              <a:t>xaxis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and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yaxis,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result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will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equal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zero.</a:t>
            </a:r>
            <a:endParaRPr sz="10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  <a:spcBef>
                <a:spcPts val="300"/>
              </a:spcBef>
            </a:pPr>
            <a:r>
              <a:rPr dirty="0" sz="1000" b="1">
                <a:latin typeface="Verdana"/>
                <a:cs typeface="Verdana"/>
              </a:rPr>
              <a:t>x </a:t>
            </a:r>
            <a:r>
              <a:rPr dirty="0" sz="1000">
                <a:latin typeface="Verdana"/>
                <a:cs typeface="Verdana"/>
              </a:rPr>
              <a:t>=</a:t>
            </a:r>
            <a:r>
              <a:rPr dirty="0" sz="1000" spc="-1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&lt;1,</a:t>
            </a:r>
            <a:r>
              <a:rPr dirty="0" sz="1000" spc="-1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0,</a:t>
            </a:r>
            <a:r>
              <a:rPr dirty="0" sz="1000" spc="-5">
                <a:latin typeface="Verdana"/>
                <a:cs typeface="Verdana"/>
              </a:rPr>
              <a:t> </a:t>
            </a:r>
            <a:r>
              <a:rPr dirty="0" sz="1000" spc="-25">
                <a:latin typeface="Verdana"/>
                <a:cs typeface="Verdana"/>
              </a:rPr>
              <a:t>0&gt;</a:t>
            </a:r>
            <a:endParaRPr sz="10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  <a:spcBef>
                <a:spcPts val="300"/>
              </a:spcBef>
            </a:pPr>
            <a:r>
              <a:rPr dirty="0" sz="1000" b="1">
                <a:latin typeface="Verdana"/>
                <a:cs typeface="Verdana"/>
              </a:rPr>
              <a:t>y </a:t>
            </a:r>
            <a:r>
              <a:rPr dirty="0" sz="1000">
                <a:latin typeface="Verdana"/>
                <a:cs typeface="Verdana"/>
              </a:rPr>
              <a:t>=</a:t>
            </a:r>
            <a:r>
              <a:rPr dirty="0" sz="1000" spc="-1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&lt;0,</a:t>
            </a:r>
            <a:r>
              <a:rPr dirty="0" sz="1000" spc="-1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1,</a:t>
            </a:r>
            <a:r>
              <a:rPr dirty="0" sz="1000" spc="-5">
                <a:latin typeface="Verdana"/>
                <a:cs typeface="Verdana"/>
              </a:rPr>
              <a:t> </a:t>
            </a:r>
            <a:r>
              <a:rPr dirty="0" sz="1000" spc="-25">
                <a:latin typeface="Verdana"/>
                <a:cs typeface="Verdana"/>
              </a:rPr>
              <a:t>0&gt;</a:t>
            </a:r>
            <a:endParaRPr sz="10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  <a:spcBef>
                <a:spcPts val="300"/>
              </a:spcBef>
            </a:pPr>
            <a:r>
              <a:rPr dirty="0" sz="1000" b="1">
                <a:latin typeface="Verdana"/>
                <a:cs typeface="Verdana"/>
              </a:rPr>
              <a:t>x</a:t>
            </a:r>
            <a:r>
              <a:rPr dirty="0" sz="1000" spc="-135" b="1">
                <a:latin typeface="Verdana"/>
                <a:cs typeface="Verdana"/>
              </a:rPr>
              <a:t> </a:t>
            </a:r>
            <a:r>
              <a:rPr dirty="0" sz="1000" b="1">
                <a:latin typeface="Verdana"/>
                <a:cs typeface="Verdana"/>
              </a:rPr>
              <a:t>·</a:t>
            </a:r>
            <a:r>
              <a:rPr dirty="0" sz="1000" spc="-130" b="1">
                <a:latin typeface="Verdana"/>
                <a:cs typeface="Verdana"/>
              </a:rPr>
              <a:t> </a:t>
            </a:r>
            <a:r>
              <a:rPr dirty="0" sz="1000" b="1">
                <a:latin typeface="Verdana"/>
                <a:cs typeface="Verdana"/>
              </a:rPr>
              <a:t>y</a:t>
            </a:r>
            <a:r>
              <a:rPr dirty="0" sz="1000" spc="15" b="1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=</a:t>
            </a:r>
            <a:r>
              <a:rPr dirty="0" sz="1000" spc="5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(1</a:t>
            </a:r>
            <a:r>
              <a:rPr dirty="0" sz="1000" spc="-140">
                <a:latin typeface="Verdana"/>
                <a:cs typeface="Verdana"/>
              </a:rPr>
              <a:t> </a:t>
            </a:r>
            <a:r>
              <a:rPr dirty="0" sz="1000">
                <a:latin typeface="Corbel"/>
                <a:cs typeface="Corbel"/>
              </a:rPr>
              <a:t>*</a:t>
            </a:r>
            <a:r>
              <a:rPr dirty="0" sz="1000" spc="15">
                <a:latin typeface="Corbel"/>
                <a:cs typeface="Corbel"/>
              </a:rPr>
              <a:t> </a:t>
            </a:r>
            <a:r>
              <a:rPr dirty="0" sz="1000" spc="-10">
                <a:latin typeface="Verdana"/>
                <a:cs typeface="Verdana"/>
              </a:rPr>
              <a:t>0)</a:t>
            </a:r>
            <a:r>
              <a:rPr dirty="0" sz="1000" spc="-14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+</a:t>
            </a:r>
            <a:r>
              <a:rPr dirty="0" sz="1000" spc="-140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(0</a:t>
            </a:r>
            <a:r>
              <a:rPr dirty="0" sz="1000" spc="-140">
                <a:latin typeface="Verdana"/>
                <a:cs typeface="Verdana"/>
              </a:rPr>
              <a:t> </a:t>
            </a:r>
            <a:r>
              <a:rPr dirty="0" sz="1000">
                <a:latin typeface="Corbel"/>
                <a:cs typeface="Corbel"/>
              </a:rPr>
              <a:t>*</a:t>
            </a:r>
            <a:r>
              <a:rPr dirty="0" sz="1000" spc="15">
                <a:latin typeface="Corbel"/>
                <a:cs typeface="Corbel"/>
              </a:rPr>
              <a:t> </a:t>
            </a:r>
            <a:r>
              <a:rPr dirty="0" sz="1000" spc="-10">
                <a:latin typeface="Verdana"/>
                <a:cs typeface="Verdana"/>
              </a:rPr>
              <a:t>1)</a:t>
            </a:r>
            <a:r>
              <a:rPr dirty="0" sz="1000" spc="-14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+</a:t>
            </a:r>
            <a:r>
              <a:rPr dirty="0" sz="1000" spc="-140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(0</a:t>
            </a:r>
            <a:r>
              <a:rPr dirty="0" sz="1000" spc="-140">
                <a:latin typeface="Verdana"/>
                <a:cs typeface="Verdana"/>
              </a:rPr>
              <a:t> </a:t>
            </a:r>
            <a:r>
              <a:rPr dirty="0" sz="1000">
                <a:latin typeface="Corbel"/>
                <a:cs typeface="Corbel"/>
              </a:rPr>
              <a:t>*</a:t>
            </a:r>
            <a:r>
              <a:rPr dirty="0" sz="1000" spc="15">
                <a:latin typeface="Corbel"/>
                <a:cs typeface="Corbel"/>
              </a:rPr>
              <a:t> </a:t>
            </a:r>
            <a:r>
              <a:rPr dirty="0" sz="1000" spc="-25">
                <a:latin typeface="Verdana"/>
                <a:cs typeface="Verdana"/>
              </a:rPr>
              <a:t>0)</a:t>
            </a:r>
            <a:endParaRPr sz="10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  <a:spcBef>
                <a:spcPts val="300"/>
              </a:spcBef>
            </a:pPr>
            <a:r>
              <a:rPr dirty="0" sz="1000" b="1">
                <a:latin typeface="Verdana"/>
                <a:cs typeface="Verdana"/>
              </a:rPr>
              <a:t>x</a:t>
            </a:r>
            <a:r>
              <a:rPr dirty="0" sz="1000" spc="-135" b="1">
                <a:latin typeface="Verdana"/>
                <a:cs typeface="Verdana"/>
              </a:rPr>
              <a:t> </a:t>
            </a:r>
            <a:r>
              <a:rPr dirty="0" sz="1000" b="1">
                <a:latin typeface="Verdana"/>
                <a:cs typeface="Verdana"/>
              </a:rPr>
              <a:t>·</a:t>
            </a:r>
            <a:r>
              <a:rPr dirty="0" sz="1000" spc="-135" b="1">
                <a:latin typeface="Verdana"/>
                <a:cs typeface="Verdana"/>
              </a:rPr>
              <a:t> </a:t>
            </a:r>
            <a:r>
              <a:rPr dirty="0" sz="1000" b="1">
                <a:latin typeface="Verdana"/>
                <a:cs typeface="Verdana"/>
              </a:rPr>
              <a:t>y</a:t>
            </a:r>
            <a:r>
              <a:rPr dirty="0" sz="1000" spc="5" b="1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=</a:t>
            </a:r>
            <a:r>
              <a:rPr dirty="0" sz="1000" spc="-5">
                <a:latin typeface="Verdana"/>
                <a:cs typeface="Verdana"/>
              </a:rPr>
              <a:t> </a:t>
            </a:r>
            <a:r>
              <a:rPr dirty="0" sz="1000" spc="-50">
                <a:latin typeface="Verdana"/>
                <a:cs typeface="Verdana"/>
              </a:rPr>
              <a:t>0</a:t>
            </a:r>
            <a:endParaRPr sz="1000">
              <a:latin typeface="Verdana"/>
              <a:cs typeface="Verdana"/>
            </a:endParaRPr>
          </a:p>
          <a:p>
            <a:pPr marL="12700" marR="5080">
              <a:lnSpc>
                <a:spcPct val="100000"/>
              </a:lnSpc>
              <a:spcBef>
                <a:spcPts val="300"/>
              </a:spcBef>
            </a:pPr>
            <a:r>
              <a:rPr dirty="0" sz="1000">
                <a:latin typeface="Verdana"/>
                <a:cs typeface="Verdana"/>
              </a:rPr>
              <a:t>There</a:t>
            </a:r>
            <a:r>
              <a:rPr dirty="0" sz="1000" spc="-3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is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also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relationship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between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dot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product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and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projection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length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of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 spc="-25">
                <a:latin typeface="Verdana"/>
                <a:cs typeface="Verdana"/>
              </a:rPr>
              <a:t>one </a:t>
            </a:r>
            <a:r>
              <a:rPr dirty="0" sz="1000">
                <a:latin typeface="Verdana"/>
                <a:cs typeface="Verdana"/>
              </a:rPr>
              <a:t>vector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onto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another.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For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example:</a:t>
            </a:r>
            <a:endParaRPr sz="10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  <a:spcBef>
                <a:spcPts val="300"/>
              </a:spcBef>
            </a:pPr>
            <a:r>
              <a:rPr dirty="0" sz="1000" b="1">
                <a:latin typeface="Verdana"/>
                <a:cs typeface="Verdana"/>
              </a:rPr>
              <a:t>a </a:t>
            </a:r>
            <a:r>
              <a:rPr dirty="0" sz="1000">
                <a:latin typeface="Verdana"/>
                <a:cs typeface="Verdana"/>
              </a:rPr>
              <a:t>=</a:t>
            </a:r>
            <a:r>
              <a:rPr dirty="0" sz="1000" spc="-1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&lt;5,</a:t>
            </a:r>
            <a:r>
              <a:rPr dirty="0" sz="1000" spc="-1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2,</a:t>
            </a:r>
            <a:r>
              <a:rPr dirty="0" sz="1000" spc="-5">
                <a:latin typeface="Verdana"/>
                <a:cs typeface="Verdana"/>
              </a:rPr>
              <a:t> </a:t>
            </a:r>
            <a:r>
              <a:rPr dirty="0" sz="1000" spc="-25">
                <a:latin typeface="Verdana"/>
                <a:cs typeface="Verdana"/>
              </a:rPr>
              <a:t>0&gt;</a:t>
            </a:r>
            <a:endParaRPr sz="10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  <a:spcBef>
                <a:spcPts val="300"/>
              </a:spcBef>
            </a:pPr>
            <a:r>
              <a:rPr dirty="0" sz="1000" b="1">
                <a:latin typeface="Verdana"/>
                <a:cs typeface="Verdana"/>
              </a:rPr>
              <a:t>b</a:t>
            </a:r>
            <a:r>
              <a:rPr dirty="0" sz="1000" spc="-10" b="1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=</a:t>
            </a:r>
            <a:r>
              <a:rPr dirty="0" sz="1000" spc="-1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&lt;9,</a:t>
            </a:r>
            <a:r>
              <a:rPr dirty="0" sz="1000" spc="-1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0,</a:t>
            </a:r>
            <a:r>
              <a:rPr dirty="0" sz="1000" spc="-5">
                <a:latin typeface="Verdana"/>
                <a:cs typeface="Verdana"/>
              </a:rPr>
              <a:t> </a:t>
            </a:r>
            <a:r>
              <a:rPr dirty="0" sz="1000" spc="-25">
                <a:latin typeface="Verdana"/>
                <a:cs typeface="Verdana"/>
              </a:rPr>
              <a:t>0&gt;</a:t>
            </a:r>
            <a:endParaRPr sz="10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  <a:spcBef>
                <a:spcPts val="300"/>
              </a:spcBef>
            </a:pPr>
            <a:r>
              <a:rPr dirty="0" sz="1000">
                <a:latin typeface="Verdana"/>
                <a:cs typeface="Verdana"/>
              </a:rPr>
              <a:t>unit(</a:t>
            </a:r>
            <a:r>
              <a:rPr dirty="0" sz="1000" b="1">
                <a:latin typeface="Verdana"/>
                <a:cs typeface="Verdana"/>
              </a:rPr>
              <a:t>b</a:t>
            </a:r>
            <a:r>
              <a:rPr dirty="0" sz="1000">
                <a:latin typeface="Verdana"/>
                <a:cs typeface="Verdana"/>
              </a:rPr>
              <a:t>)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=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&lt;1,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0,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 spc="-25">
                <a:latin typeface="Verdana"/>
                <a:cs typeface="Verdana"/>
              </a:rPr>
              <a:t>0&gt;</a:t>
            </a:r>
            <a:endParaRPr sz="10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  <a:spcBef>
                <a:spcPts val="300"/>
              </a:spcBef>
            </a:pPr>
            <a:r>
              <a:rPr dirty="0" sz="1000" b="1">
                <a:latin typeface="Verdana"/>
                <a:cs typeface="Verdana"/>
              </a:rPr>
              <a:t>a</a:t>
            </a:r>
            <a:r>
              <a:rPr dirty="0" sz="1000" spc="-135" b="1">
                <a:latin typeface="Verdana"/>
                <a:cs typeface="Verdana"/>
              </a:rPr>
              <a:t> </a:t>
            </a:r>
            <a:r>
              <a:rPr dirty="0" sz="1000" b="1">
                <a:latin typeface="Verdana"/>
                <a:cs typeface="Verdana"/>
              </a:rPr>
              <a:t>·</a:t>
            </a:r>
            <a:r>
              <a:rPr dirty="0" sz="1000" spc="-130" b="1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unit(</a:t>
            </a:r>
            <a:r>
              <a:rPr dirty="0" sz="1000" b="1">
                <a:latin typeface="Verdana"/>
                <a:cs typeface="Verdana"/>
              </a:rPr>
              <a:t>b</a:t>
            </a:r>
            <a:r>
              <a:rPr dirty="0" sz="1000">
                <a:latin typeface="Verdana"/>
                <a:cs typeface="Verdana"/>
              </a:rPr>
              <a:t>) = </a:t>
            </a:r>
            <a:r>
              <a:rPr dirty="0" sz="1000" spc="-10">
                <a:latin typeface="Verdana"/>
                <a:cs typeface="Verdana"/>
              </a:rPr>
              <a:t>(5</a:t>
            </a:r>
            <a:r>
              <a:rPr dirty="0" sz="1000" spc="-145">
                <a:latin typeface="Verdana"/>
                <a:cs typeface="Verdana"/>
              </a:rPr>
              <a:t> </a:t>
            </a:r>
            <a:r>
              <a:rPr dirty="0" sz="1000">
                <a:latin typeface="Corbel"/>
                <a:cs typeface="Corbel"/>
              </a:rPr>
              <a:t>*</a:t>
            </a:r>
            <a:r>
              <a:rPr dirty="0" sz="1000" spc="15">
                <a:latin typeface="Corbel"/>
                <a:cs typeface="Corbel"/>
              </a:rPr>
              <a:t> </a:t>
            </a:r>
            <a:r>
              <a:rPr dirty="0" sz="1000" spc="-10">
                <a:latin typeface="Verdana"/>
                <a:cs typeface="Verdana"/>
              </a:rPr>
              <a:t>1)</a:t>
            </a:r>
            <a:r>
              <a:rPr dirty="0" sz="1000" spc="-14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+</a:t>
            </a:r>
            <a:r>
              <a:rPr dirty="0" sz="1000" spc="-145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(2</a:t>
            </a:r>
            <a:r>
              <a:rPr dirty="0" sz="1000" spc="-140">
                <a:latin typeface="Verdana"/>
                <a:cs typeface="Verdana"/>
              </a:rPr>
              <a:t> </a:t>
            </a:r>
            <a:r>
              <a:rPr dirty="0" sz="1000">
                <a:latin typeface="Corbel"/>
                <a:cs typeface="Corbel"/>
              </a:rPr>
              <a:t>*</a:t>
            </a:r>
            <a:r>
              <a:rPr dirty="0" sz="1000" spc="155">
                <a:latin typeface="Corbel"/>
                <a:cs typeface="Corbel"/>
              </a:rPr>
              <a:t> </a:t>
            </a:r>
            <a:r>
              <a:rPr dirty="0" sz="1000" spc="-10">
                <a:latin typeface="Verdana"/>
                <a:cs typeface="Verdana"/>
              </a:rPr>
              <a:t>0)</a:t>
            </a:r>
            <a:r>
              <a:rPr dirty="0" sz="1000" spc="-14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+</a:t>
            </a:r>
            <a:r>
              <a:rPr dirty="0" sz="1000" spc="-145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(0</a:t>
            </a:r>
            <a:r>
              <a:rPr dirty="0" sz="1000" spc="-140">
                <a:latin typeface="Verdana"/>
                <a:cs typeface="Verdana"/>
              </a:rPr>
              <a:t> </a:t>
            </a:r>
            <a:r>
              <a:rPr dirty="0" sz="1000">
                <a:latin typeface="Corbel"/>
                <a:cs typeface="Corbel"/>
              </a:rPr>
              <a:t>*</a:t>
            </a:r>
            <a:r>
              <a:rPr dirty="0" sz="1000" spc="15">
                <a:latin typeface="Corbel"/>
                <a:cs typeface="Corbel"/>
              </a:rPr>
              <a:t> </a:t>
            </a:r>
            <a:r>
              <a:rPr dirty="0" sz="1000" spc="-25">
                <a:latin typeface="Verdana"/>
                <a:cs typeface="Verdana"/>
              </a:rPr>
              <a:t>0)</a:t>
            </a:r>
            <a:endParaRPr sz="10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  <a:spcBef>
                <a:spcPts val="300"/>
              </a:spcBef>
            </a:pPr>
            <a:r>
              <a:rPr dirty="0" sz="1000" b="1">
                <a:latin typeface="Verdana"/>
                <a:cs typeface="Verdana"/>
              </a:rPr>
              <a:t>a</a:t>
            </a:r>
            <a:r>
              <a:rPr dirty="0" sz="1000" spc="-145" b="1">
                <a:latin typeface="Verdana"/>
                <a:cs typeface="Verdana"/>
              </a:rPr>
              <a:t> </a:t>
            </a:r>
            <a:r>
              <a:rPr dirty="0" sz="1000" b="1">
                <a:latin typeface="Verdana"/>
                <a:cs typeface="Verdana"/>
              </a:rPr>
              <a:t>·</a:t>
            </a:r>
            <a:r>
              <a:rPr dirty="0" sz="1000" spc="-135" b="1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unit(</a:t>
            </a:r>
            <a:r>
              <a:rPr dirty="0" sz="1000" b="1">
                <a:latin typeface="Verdana"/>
                <a:cs typeface="Verdana"/>
              </a:rPr>
              <a:t>b</a:t>
            </a:r>
            <a:r>
              <a:rPr dirty="0" sz="1000">
                <a:latin typeface="Verdana"/>
                <a:cs typeface="Verdana"/>
              </a:rPr>
              <a:t>)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=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2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(which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is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equal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to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projection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length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of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 b="1">
                <a:latin typeface="Verdana"/>
                <a:cs typeface="Verdana"/>
              </a:rPr>
              <a:t>a</a:t>
            </a:r>
            <a:r>
              <a:rPr dirty="0" sz="1000" spc="-5" b="1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onto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 spc="-25" b="1">
                <a:latin typeface="Verdana"/>
                <a:cs typeface="Verdana"/>
              </a:rPr>
              <a:t>b</a:t>
            </a:r>
            <a:r>
              <a:rPr dirty="0" sz="1000" spc="-25">
                <a:latin typeface="Verdana"/>
                <a:cs typeface="Verdana"/>
              </a:rPr>
              <a:t>)</a:t>
            </a:r>
            <a:endParaRPr sz="1000">
              <a:latin typeface="Verdana"/>
              <a:cs typeface="Verdana"/>
            </a:endParaRPr>
          </a:p>
        </p:txBody>
      </p:sp>
      <p:pic>
        <p:nvPicPr>
          <p:cNvPr id="8" name="object 8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90650" y="6638925"/>
            <a:ext cx="3657600" cy="1337352"/>
          </a:xfrm>
          <a:prstGeom prst="rect">
            <a:avLst/>
          </a:prstGeom>
        </p:spPr>
      </p:pic>
      <p:sp>
        <p:nvSpPr>
          <p:cNvPr id="9" name="object 9" descr=""/>
          <p:cNvSpPr txBox="1"/>
          <p:nvPr/>
        </p:nvSpPr>
        <p:spPr>
          <a:xfrm>
            <a:off x="1358900" y="8007350"/>
            <a:ext cx="5475605" cy="1089025"/>
          </a:xfrm>
          <a:prstGeom prst="rect">
            <a:avLst/>
          </a:prstGeom>
        </p:spPr>
        <p:txBody>
          <a:bodyPr wrap="square" lIns="0" tIns="20320" rIns="0" bIns="0" rtlCol="0" vert="horz">
            <a:spAutoFit/>
          </a:bodyPr>
          <a:lstStyle/>
          <a:p>
            <a:pPr marL="12700" marR="132715">
              <a:lnSpc>
                <a:spcPts val="1050"/>
              </a:lnSpc>
              <a:spcBef>
                <a:spcPts val="160"/>
              </a:spcBef>
            </a:pPr>
            <a:r>
              <a:rPr dirty="0" sz="900" i="1">
                <a:latin typeface="Verdana"/>
                <a:cs typeface="Verdana"/>
              </a:rPr>
              <a:t>Figure (13): The dot product equals the projection length of one vector onto a non-zero </a:t>
            </a:r>
            <a:r>
              <a:rPr dirty="0" sz="900" spc="-20" i="1">
                <a:latin typeface="Verdana"/>
                <a:cs typeface="Verdana"/>
              </a:rPr>
              <a:t>unit</a:t>
            </a:r>
            <a:r>
              <a:rPr dirty="0" sz="900" spc="-20" i="1">
                <a:latin typeface="Verdana"/>
                <a:cs typeface="Verdana"/>
              </a:rPr>
              <a:t> </a:t>
            </a:r>
            <a:r>
              <a:rPr dirty="0" sz="900" spc="-10" i="1">
                <a:latin typeface="Verdana"/>
                <a:cs typeface="Verdana"/>
              </a:rPr>
              <a:t>vector.</a:t>
            </a:r>
            <a:endParaRPr sz="900">
              <a:latin typeface="Verdana"/>
              <a:cs typeface="Verdana"/>
            </a:endParaRPr>
          </a:p>
          <a:p>
            <a:pPr marL="12700" marR="5080">
              <a:lnSpc>
                <a:spcPct val="100000"/>
              </a:lnSpc>
              <a:spcBef>
                <a:spcPts val="815"/>
              </a:spcBef>
            </a:pPr>
            <a:r>
              <a:rPr dirty="0" sz="1000">
                <a:latin typeface="Verdana"/>
                <a:cs typeface="Verdana"/>
              </a:rPr>
              <a:t>In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general,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given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vector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 b="1">
                <a:latin typeface="Verdana"/>
                <a:cs typeface="Verdana"/>
              </a:rPr>
              <a:t>a</a:t>
            </a:r>
            <a:r>
              <a:rPr dirty="0" sz="1000" spc="-10" b="1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and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non-</a:t>
            </a:r>
            <a:r>
              <a:rPr dirty="0" sz="1000">
                <a:latin typeface="Verdana"/>
                <a:cs typeface="Verdana"/>
              </a:rPr>
              <a:t>zero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vector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 b="1">
                <a:latin typeface="Verdana"/>
                <a:cs typeface="Verdana"/>
              </a:rPr>
              <a:t>b</a:t>
            </a:r>
            <a:r>
              <a:rPr dirty="0" sz="1000">
                <a:latin typeface="Verdana"/>
                <a:cs typeface="Verdana"/>
              </a:rPr>
              <a:t>,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we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can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calculate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projection </a:t>
            </a:r>
            <a:r>
              <a:rPr dirty="0" sz="1000">
                <a:latin typeface="Verdana"/>
                <a:cs typeface="Verdana"/>
              </a:rPr>
              <a:t>length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 i="1">
                <a:latin typeface="Verdana"/>
                <a:cs typeface="Verdana"/>
              </a:rPr>
              <a:t>pL</a:t>
            </a:r>
            <a:r>
              <a:rPr dirty="0" sz="1000" spc="-15" i="1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of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vector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 b="1">
                <a:latin typeface="Verdana"/>
                <a:cs typeface="Verdana"/>
              </a:rPr>
              <a:t>a</a:t>
            </a:r>
            <a:r>
              <a:rPr dirty="0" sz="1000" spc="-5" b="1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onto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vector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 b="1">
                <a:latin typeface="Verdana"/>
                <a:cs typeface="Verdana"/>
              </a:rPr>
              <a:t>b</a:t>
            </a:r>
            <a:r>
              <a:rPr dirty="0" sz="1000" spc="-5" b="1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using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dot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product.</a:t>
            </a:r>
            <a:endParaRPr sz="10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  <a:spcBef>
                <a:spcPts val="300"/>
              </a:spcBef>
            </a:pPr>
            <a:r>
              <a:rPr dirty="0" sz="1000" i="1">
                <a:latin typeface="Verdana"/>
                <a:cs typeface="Verdana"/>
              </a:rPr>
              <a:t>pL</a:t>
            </a:r>
            <a:r>
              <a:rPr dirty="0" sz="1000" spc="-5" i="1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= </a:t>
            </a:r>
            <a:r>
              <a:rPr dirty="0" sz="1000" spc="-10">
                <a:latin typeface="Verdana"/>
                <a:cs typeface="Verdana"/>
              </a:rPr>
              <a:t>|</a:t>
            </a:r>
            <a:r>
              <a:rPr dirty="0" sz="1000" spc="-10" b="1">
                <a:latin typeface="Verdana"/>
                <a:cs typeface="Verdana"/>
              </a:rPr>
              <a:t>a</a:t>
            </a:r>
            <a:r>
              <a:rPr dirty="0" sz="1000" spc="-10">
                <a:latin typeface="Verdana"/>
                <a:cs typeface="Verdana"/>
              </a:rPr>
              <a:t>|</a:t>
            </a:r>
            <a:r>
              <a:rPr dirty="0" sz="1000" spc="-140">
                <a:latin typeface="Verdana"/>
                <a:cs typeface="Verdana"/>
              </a:rPr>
              <a:t> </a:t>
            </a:r>
            <a:r>
              <a:rPr dirty="0" sz="1000">
                <a:latin typeface="Corbel"/>
                <a:cs typeface="Corbel"/>
              </a:rPr>
              <a:t>*</a:t>
            </a:r>
            <a:r>
              <a:rPr dirty="0" sz="1000" spc="15">
                <a:latin typeface="Corbel"/>
                <a:cs typeface="Corbel"/>
              </a:rPr>
              <a:t> </a:t>
            </a:r>
            <a:r>
              <a:rPr dirty="0" sz="1000" spc="-10">
                <a:latin typeface="Verdana"/>
                <a:cs typeface="Verdana"/>
              </a:rPr>
              <a:t>cos(</a:t>
            </a:r>
            <a:r>
              <a:rPr dirty="0" sz="1000" spc="-10" i="1">
                <a:latin typeface="MS Gothic"/>
                <a:cs typeface="MS Gothic"/>
              </a:rPr>
              <a:t>ө</a:t>
            </a:r>
            <a:r>
              <a:rPr dirty="0" sz="1000" spc="-10">
                <a:latin typeface="Verdana"/>
                <a:cs typeface="Verdana"/>
              </a:rPr>
              <a:t>)</a:t>
            </a:r>
            <a:endParaRPr sz="10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  <a:spcBef>
                <a:spcPts val="300"/>
              </a:spcBef>
            </a:pPr>
            <a:r>
              <a:rPr dirty="0" sz="1000" i="1">
                <a:latin typeface="Verdana"/>
                <a:cs typeface="Verdana"/>
              </a:rPr>
              <a:t>pL</a:t>
            </a:r>
            <a:r>
              <a:rPr dirty="0" sz="1000" spc="-10" i="1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=</a:t>
            </a:r>
            <a:r>
              <a:rPr dirty="0" sz="1000" spc="-5">
                <a:latin typeface="Verdana"/>
                <a:cs typeface="Verdana"/>
              </a:rPr>
              <a:t> </a:t>
            </a:r>
            <a:r>
              <a:rPr dirty="0" sz="1000" b="1">
                <a:latin typeface="Verdana"/>
                <a:cs typeface="Verdana"/>
              </a:rPr>
              <a:t>a</a:t>
            </a:r>
            <a:r>
              <a:rPr dirty="0" sz="1000" spc="-135" b="1">
                <a:latin typeface="Verdana"/>
                <a:cs typeface="Verdana"/>
              </a:rPr>
              <a:t> </a:t>
            </a:r>
            <a:r>
              <a:rPr dirty="0" sz="1000" b="1">
                <a:latin typeface="Verdana"/>
                <a:cs typeface="Verdana"/>
              </a:rPr>
              <a:t>·</a:t>
            </a:r>
            <a:r>
              <a:rPr dirty="0" sz="1000" spc="-135" b="1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unit(</a:t>
            </a:r>
            <a:r>
              <a:rPr dirty="0" sz="1000" spc="-10" b="1">
                <a:latin typeface="Verdana"/>
                <a:cs typeface="Verdana"/>
              </a:rPr>
              <a:t>b</a:t>
            </a:r>
            <a:r>
              <a:rPr dirty="0" sz="1000" spc="-10">
                <a:latin typeface="Verdana"/>
                <a:cs typeface="Verdana"/>
              </a:rPr>
              <a:t>)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10" name="object 10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54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 spc="-25"/>
              <a:t>10</a:t>
            </a:fld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308100" y="508031"/>
            <a:ext cx="5579110" cy="25304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454275">
              <a:lnSpc>
                <a:spcPct val="100000"/>
              </a:lnSpc>
              <a:spcBef>
                <a:spcPts val="100"/>
              </a:spcBef>
            </a:pPr>
            <a:r>
              <a:rPr dirty="0" sz="1000" i="1">
                <a:latin typeface="Verdana"/>
                <a:cs typeface="Verdana"/>
              </a:rPr>
              <a:t>Essential</a:t>
            </a:r>
            <a:r>
              <a:rPr dirty="0" sz="1000" spc="-40" i="1">
                <a:latin typeface="Verdana"/>
                <a:cs typeface="Verdana"/>
              </a:rPr>
              <a:t> </a:t>
            </a:r>
            <a:r>
              <a:rPr dirty="0" sz="1000" i="1">
                <a:latin typeface="Verdana"/>
                <a:cs typeface="Verdana"/>
              </a:rPr>
              <a:t>Mathematics</a:t>
            </a:r>
            <a:r>
              <a:rPr dirty="0" sz="1000" spc="-40" i="1">
                <a:latin typeface="Verdana"/>
                <a:cs typeface="Verdana"/>
              </a:rPr>
              <a:t> </a:t>
            </a:r>
            <a:r>
              <a:rPr dirty="0" sz="1000" i="1">
                <a:latin typeface="Verdana"/>
                <a:cs typeface="Verdana"/>
              </a:rPr>
              <a:t>for</a:t>
            </a:r>
            <a:r>
              <a:rPr dirty="0" sz="1000" spc="-40" i="1">
                <a:latin typeface="Verdana"/>
                <a:cs typeface="Verdana"/>
              </a:rPr>
              <a:t> </a:t>
            </a:r>
            <a:r>
              <a:rPr dirty="0" sz="1000" i="1">
                <a:latin typeface="Verdana"/>
                <a:cs typeface="Verdana"/>
              </a:rPr>
              <a:t>Computational</a:t>
            </a:r>
            <a:r>
              <a:rPr dirty="0" sz="1000" spc="-40" i="1">
                <a:latin typeface="Verdana"/>
                <a:cs typeface="Verdana"/>
              </a:rPr>
              <a:t> </a:t>
            </a:r>
            <a:r>
              <a:rPr dirty="0" sz="1000" spc="-10" i="1">
                <a:latin typeface="Verdana"/>
                <a:cs typeface="Verdana"/>
              </a:rPr>
              <a:t>Design</a:t>
            </a:r>
            <a:endParaRPr sz="1000">
              <a:latin typeface="Verdana"/>
              <a:cs typeface="Verdana"/>
            </a:endParaRPr>
          </a:p>
          <a:p>
            <a:pPr>
              <a:lnSpc>
                <a:spcPct val="100000"/>
              </a:lnSpc>
            </a:pPr>
            <a:endParaRPr sz="12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00">
              <a:latin typeface="Verdana"/>
              <a:cs typeface="Verdana"/>
            </a:endParaRPr>
          </a:p>
          <a:p>
            <a:pPr marL="63500">
              <a:lnSpc>
                <a:spcPct val="100000"/>
              </a:lnSpc>
            </a:pPr>
            <a:r>
              <a:rPr dirty="0" sz="1200" b="1">
                <a:latin typeface="Arial"/>
                <a:cs typeface="Arial"/>
              </a:rPr>
              <a:t>Dot product </a:t>
            </a:r>
            <a:r>
              <a:rPr dirty="0" sz="1200" spc="-10" b="1">
                <a:latin typeface="Arial"/>
                <a:cs typeface="Arial"/>
              </a:rPr>
              <a:t>properties</a:t>
            </a:r>
            <a:endParaRPr sz="1200">
              <a:latin typeface="Arial"/>
              <a:cs typeface="Arial"/>
            </a:endParaRPr>
          </a:p>
          <a:p>
            <a:pPr marL="63500">
              <a:lnSpc>
                <a:spcPct val="100000"/>
              </a:lnSpc>
              <a:spcBef>
                <a:spcPts val="335"/>
              </a:spcBef>
            </a:pPr>
            <a:r>
              <a:rPr dirty="0" sz="1000">
                <a:latin typeface="Verdana"/>
                <a:cs typeface="Verdana"/>
              </a:rPr>
              <a:t>If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 b="1">
                <a:latin typeface="Verdana"/>
                <a:cs typeface="Verdana"/>
              </a:rPr>
              <a:t>a</a:t>
            </a:r>
            <a:r>
              <a:rPr dirty="0" sz="1000">
                <a:latin typeface="Verdana"/>
                <a:cs typeface="Verdana"/>
              </a:rPr>
              <a:t>,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 b="1">
                <a:latin typeface="Verdana"/>
                <a:cs typeface="Verdana"/>
              </a:rPr>
              <a:t>b</a:t>
            </a:r>
            <a:r>
              <a:rPr dirty="0" sz="1000">
                <a:latin typeface="Verdana"/>
                <a:cs typeface="Verdana"/>
              </a:rPr>
              <a:t>,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and</a:t>
            </a:r>
            <a:r>
              <a:rPr dirty="0" sz="1000" spc="-10">
                <a:latin typeface="Verdana"/>
                <a:cs typeface="Verdana"/>
              </a:rPr>
              <a:t> </a:t>
            </a:r>
            <a:r>
              <a:rPr dirty="0" sz="1000" b="1">
                <a:latin typeface="Verdana"/>
                <a:cs typeface="Verdana"/>
              </a:rPr>
              <a:t>c</a:t>
            </a:r>
            <a:r>
              <a:rPr dirty="0" sz="1000" spc="-5" b="1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are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vectors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and</a:t>
            </a:r>
            <a:r>
              <a:rPr dirty="0" sz="1000" spc="-10">
                <a:latin typeface="Verdana"/>
                <a:cs typeface="Verdana"/>
              </a:rPr>
              <a:t> </a:t>
            </a:r>
            <a:r>
              <a:rPr dirty="0" sz="1000" i="1">
                <a:latin typeface="Verdana"/>
                <a:cs typeface="Verdana"/>
              </a:rPr>
              <a:t>s</a:t>
            </a:r>
            <a:r>
              <a:rPr dirty="0" sz="1000" spc="-15" i="1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is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number,</a:t>
            </a:r>
            <a:r>
              <a:rPr dirty="0" sz="1000" spc="-10">
                <a:latin typeface="Verdana"/>
                <a:cs typeface="Verdana"/>
              </a:rPr>
              <a:t> then:</a:t>
            </a:r>
            <a:endParaRPr sz="1000">
              <a:latin typeface="Verdana"/>
              <a:cs typeface="Verdana"/>
            </a:endParaRPr>
          </a:p>
          <a:p>
            <a:pPr marL="292100">
              <a:lnSpc>
                <a:spcPct val="100000"/>
              </a:lnSpc>
              <a:spcBef>
                <a:spcPts val="300"/>
              </a:spcBef>
            </a:pPr>
            <a:r>
              <a:rPr dirty="0" sz="1000" b="1">
                <a:latin typeface="Verdana"/>
                <a:cs typeface="Verdana"/>
              </a:rPr>
              <a:t>a</a:t>
            </a:r>
            <a:r>
              <a:rPr dirty="0" sz="1000" spc="-135" b="1">
                <a:latin typeface="Verdana"/>
                <a:cs typeface="Verdana"/>
              </a:rPr>
              <a:t> </a:t>
            </a:r>
            <a:r>
              <a:rPr dirty="0" sz="1000" b="1">
                <a:latin typeface="Verdana"/>
                <a:cs typeface="Verdana"/>
              </a:rPr>
              <a:t>·</a:t>
            </a:r>
            <a:r>
              <a:rPr dirty="0" sz="1000" spc="-135" b="1">
                <a:latin typeface="Verdana"/>
                <a:cs typeface="Verdana"/>
              </a:rPr>
              <a:t> </a:t>
            </a:r>
            <a:r>
              <a:rPr dirty="0" sz="1000" b="1">
                <a:latin typeface="Verdana"/>
                <a:cs typeface="Verdana"/>
              </a:rPr>
              <a:t>a</a:t>
            </a:r>
            <a:r>
              <a:rPr dirty="0" sz="1000" spc="5" b="1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=</a:t>
            </a:r>
            <a:r>
              <a:rPr dirty="0" sz="1000" spc="-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|</a:t>
            </a:r>
            <a:r>
              <a:rPr dirty="0" sz="1000" spc="-145">
                <a:latin typeface="Verdana"/>
                <a:cs typeface="Verdana"/>
              </a:rPr>
              <a:t> </a:t>
            </a:r>
            <a:r>
              <a:rPr dirty="0" sz="1000" b="1">
                <a:latin typeface="Verdana"/>
                <a:cs typeface="Verdana"/>
              </a:rPr>
              <a:t>a</a:t>
            </a:r>
            <a:r>
              <a:rPr dirty="0" sz="1000" spc="-135" b="1">
                <a:latin typeface="Verdana"/>
                <a:cs typeface="Verdana"/>
              </a:rPr>
              <a:t> </a:t>
            </a:r>
            <a:r>
              <a:rPr dirty="0" sz="1000" spc="-25">
                <a:latin typeface="Verdana"/>
                <a:cs typeface="Verdana"/>
              </a:rPr>
              <a:t>|</a:t>
            </a:r>
            <a:r>
              <a:rPr dirty="0" baseline="32407" sz="900" spc="-37">
                <a:latin typeface="Verdana"/>
                <a:cs typeface="Verdana"/>
              </a:rPr>
              <a:t>2</a:t>
            </a:r>
            <a:endParaRPr baseline="32407" sz="900">
              <a:latin typeface="Verdana"/>
              <a:cs typeface="Verdana"/>
            </a:endParaRPr>
          </a:p>
          <a:p>
            <a:pPr marL="292100" marR="3775710">
              <a:lnSpc>
                <a:spcPct val="125000"/>
              </a:lnSpc>
            </a:pPr>
            <a:r>
              <a:rPr dirty="0" sz="1000" b="1">
                <a:latin typeface="Verdana"/>
                <a:cs typeface="Verdana"/>
              </a:rPr>
              <a:t>a</a:t>
            </a:r>
            <a:r>
              <a:rPr dirty="0" sz="1000" spc="-135" b="1">
                <a:latin typeface="Verdana"/>
                <a:cs typeface="Verdana"/>
              </a:rPr>
              <a:t> </a:t>
            </a:r>
            <a:r>
              <a:rPr dirty="0" sz="1000" b="1">
                <a:latin typeface="Verdana"/>
                <a:cs typeface="Verdana"/>
              </a:rPr>
              <a:t>·</a:t>
            </a:r>
            <a:r>
              <a:rPr dirty="0" sz="1000" spc="-135" b="1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(</a:t>
            </a:r>
            <a:r>
              <a:rPr dirty="0" sz="1000" spc="-10" b="1">
                <a:latin typeface="Verdana"/>
                <a:cs typeface="Verdana"/>
              </a:rPr>
              <a:t>b</a:t>
            </a:r>
            <a:r>
              <a:rPr dirty="0" sz="1000" spc="-135" b="1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+</a:t>
            </a:r>
            <a:r>
              <a:rPr dirty="0" sz="1000" spc="-145">
                <a:latin typeface="Verdana"/>
                <a:cs typeface="Verdana"/>
              </a:rPr>
              <a:t> </a:t>
            </a:r>
            <a:r>
              <a:rPr dirty="0" sz="1000" b="1">
                <a:latin typeface="Verdana"/>
                <a:cs typeface="Verdana"/>
              </a:rPr>
              <a:t>c</a:t>
            </a:r>
            <a:r>
              <a:rPr dirty="0" sz="1000">
                <a:latin typeface="Verdana"/>
                <a:cs typeface="Verdana"/>
              </a:rPr>
              <a:t>)</a:t>
            </a:r>
            <a:r>
              <a:rPr dirty="0" sz="1000" spc="-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= </a:t>
            </a:r>
            <a:r>
              <a:rPr dirty="0" sz="1000" b="1">
                <a:latin typeface="Verdana"/>
                <a:cs typeface="Verdana"/>
              </a:rPr>
              <a:t>a</a:t>
            </a:r>
            <a:r>
              <a:rPr dirty="0" sz="1000" spc="-135" b="1">
                <a:latin typeface="Verdana"/>
                <a:cs typeface="Verdana"/>
              </a:rPr>
              <a:t> </a:t>
            </a:r>
            <a:r>
              <a:rPr dirty="0" sz="1000" b="1">
                <a:latin typeface="Verdana"/>
                <a:cs typeface="Verdana"/>
              </a:rPr>
              <a:t>·</a:t>
            </a:r>
            <a:r>
              <a:rPr dirty="0" sz="1000" spc="-135" b="1">
                <a:latin typeface="Verdana"/>
                <a:cs typeface="Verdana"/>
              </a:rPr>
              <a:t> </a:t>
            </a:r>
            <a:r>
              <a:rPr dirty="0" sz="1000" b="1">
                <a:latin typeface="Verdana"/>
                <a:cs typeface="Verdana"/>
              </a:rPr>
              <a:t>b</a:t>
            </a:r>
            <a:r>
              <a:rPr dirty="0" sz="1000" spc="-135" b="1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+</a:t>
            </a:r>
            <a:r>
              <a:rPr dirty="0" sz="1000" spc="-145">
                <a:latin typeface="Verdana"/>
                <a:cs typeface="Verdana"/>
              </a:rPr>
              <a:t> </a:t>
            </a:r>
            <a:r>
              <a:rPr dirty="0" sz="1000" b="1">
                <a:latin typeface="Verdana"/>
                <a:cs typeface="Verdana"/>
              </a:rPr>
              <a:t>a</a:t>
            </a:r>
            <a:r>
              <a:rPr dirty="0" sz="1000" spc="-135" b="1">
                <a:latin typeface="Verdana"/>
                <a:cs typeface="Verdana"/>
              </a:rPr>
              <a:t> </a:t>
            </a:r>
            <a:r>
              <a:rPr dirty="0" sz="1000" b="1">
                <a:latin typeface="Verdana"/>
                <a:cs typeface="Verdana"/>
              </a:rPr>
              <a:t>·</a:t>
            </a:r>
            <a:r>
              <a:rPr dirty="0" sz="1000" spc="-130" b="1">
                <a:latin typeface="Verdana"/>
                <a:cs typeface="Verdana"/>
              </a:rPr>
              <a:t> </a:t>
            </a:r>
            <a:r>
              <a:rPr dirty="0" sz="1000" spc="-50" b="1">
                <a:latin typeface="Verdana"/>
                <a:cs typeface="Verdana"/>
              </a:rPr>
              <a:t>c </a:t>
            </a:r>
            <a:r>
              <a:rPr dirty="0" sz="1000">
                <a:latin typeface="Verdana"/>
                <a:cs typeface="Verdana"/>
              </a:rPr>
              <a:t>0</a:t>
            </a:r>
            <a:r>
              <a:rPr dirty="0" sz="1000" spc="-145">
                <a:latin typeface="Verdana"/>
                <a:cs typeface="Verdana"/>
              </a:rPr>
              <a:t> </a:t>
            </a:r>
            <a:r>
              <a:rPr dirty="0" sz="1000" b="1">
                <a:latin typeface="Verdana"/>
                <a:cs typeface="Verdana"/>
              </a:rPr>
              <a:t>·</a:t>
            </a:r>
            <a:r>
              <a:rPr dirty="0" sz="1000" spc="-135" b="1">
                <a:latin typeface="Verdana"/>
                <a:cs typeface="Verdana"/>
              </a:rPr>
              <a:t> </a:t>
            </a:r>
            <a:r>
              <a:rPr dirty="0" sz="1000" b="1">
                <a:latin typeface="Verdana"/>
                <a:cs typeface="Verdana"/>
              </a:rPr>
              <a:t>a</a:t>
            </a:r>
            <a:r>
              <a:rPr dirty="0" sz="1000" spc="5" b="1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=</a:t>
            </a:r>
            <a:r>
              <a:rPr dirty="0" sz="1000" spc="-5">
                <a:latin typeface="Verdana"/>
                <a:cs typeface="Verdana"/>
              </a:rPr>
              <a:t> </a:t>
            </a:r>
            <a:r>
              <a:rPr dirty="0" sz="1000" spc="-50">
                <a:latin typeface="Verdana"/>
                <a:cs typeface="Verdana"/>
              </a:rPr>
              <a:t>0</a:t>
            </a:r>
            <a:endParaRPr sz="1000">
              <a:latin typeface="Verdana"/>
              <a:cs typeface="Verdana"/>
            </a:endParaRPr>
          </a:p>
          <a:p>
            <a:pPr marL="292100">
              <a:lnSpc>
                <a:spcPct val="100000"/>
              </a:lnSpc>
              <a:spcBef>
                <a:spcPts val="300"/>
              </a:spcBef>
            </a:pPr>
            <a:r>
              <a:rPr dirty="0" sz="1000" b="1">
                <a:latin typeface="Verdana"/>
                <a:cs typeface="Verdana"/>
              </a:rPr>
              <a:t>a</a:t>
            </a:r>
            <a:r>
              <a:rPr dirty="0" sz="1000" spc="-135" b="1">
                <a:latin typeface="Verdana"/>
                <a:cs typeface="Verdana"/>
              </a:rPr>
              <a:t> </a:t>
            </a:r>
            <a:r>
              <a:rPr dirty="0" sz="1000" b="1">
                <a:latin typeface="Verdana"/>
                <a:cs typeface="Verdana"/>
              </a:rPr>
              <a:t>·</a:t>
            </a:r>
            <a:r>
              <a:rPr dirty="0" sz="1000" spc="-135" b="1">
                <a:latin typeface="Verdana"/>
                <a:cs typeface="Verdana"/>
              </a:rPr>
              <a:t> </a:t>
            </a:r>
            <a:r>
              <a:rPr dirty="0" sz="1000" b="1">
                <a:latin typeface="Verdana"/>
                <a:cs typeface="Verdana"/>
              </a:rPr>
              <a:t>b</a:t>
            </a:r>
            <a:r>
              <a:rPr dirty="0" sz="1000" spc="5" b="1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=</a:t>
            </a:r>
            <a:r>
              <a:rPr dirty="0" sz="1000" spc="-5">
                <a:latin typeface="Verdana"/>
                <a:cs typeface="Verdana"/>
              </a:rPr>
              <a:t> </a:t>
            </a:r>
            <a:r>
              <a:rPr dirty="0" sz="1000" b="1">
                <a:latin typeface="Verdana"/>
                <a:cs typeface="Verdana"/>
              </a:rPr>
              <a:t>b</a:t>
            </a:r>
            <a:r>
              <a:rPr dirty="0" sz="1000" spc="-135" b="1">
                <a:latin typeface="Verdana"/>
                <a:cs typeface="Verdana"/>
              </a:rPr>
              <a:t> </a:t>
            </a:r>
            <a:r>
              <a:rPr dirty="0" sz="1000" b="1">
                <a:latin typeface="Verdana"/>
                <a:cs typeface="Verdana"/>
              </a:rPr>
              <a:t>·</a:t>
            </a:r>
            <a:r>
              <a:rPr dirty="0" sz="1000" spc="-135" b="1">
                <a:latin typeface="Verdana"/>
                <a:cs typeface="Verdana"/>
              </a:rPr>
              <a:t> </a:t>
            </a:r>
            <a:r>
              <a:rPr dirty="0" sz="1000" spc="-50" b="1">
                <a:latin typeface="Verdana"/>
                <a:cs typeface="Verdana"/>
              </a:rPr>
              <a:t>a</a:t>
            </a:r>
            <a:endParaRPr sz="1000">
              <a:latin typeface="Verdana"/>
              <a:cs typeface="Verdana"/>
            </a:endParaRPr>
          </a:p>
          <a:p>
            <a:pPr marL="292100">
              <a:lnSpc>
                <a:spcPct val="100000"/>
              </a:lnSpc>
              <a:spcBef>
                <a:spcPts val="300"/>
              </a:spcBef>
            </a:pPr>
            <a:r>
              <a:rPr dirty="0" sz="1000" spc="-10">
                <a:latin typeface="Verdana"/>
                <a:cs typeface="Verdana"/>
              </a:rPr>
              <a:t>(</a:t>
            </a:r>
            <a:r>
              <a:rPr dirty="0" sz="1000" spc="-10" i="1">
                <a:latin typeface="Verdana"/>
                <a:cs typeface="Verdana"/>
              </a:rPr>
              <a:t>s</a:t>
            </a:r>
            <a:r>
              <a:rPr dirty="0" sz="1000" spc="-155" i="1">
                <a:latin typeface="Verdana"/>
                <a:cs typeface="Verdana"/>
              </a:rPr>
              <a:t> </a:t>
            </a:r>
            <a:r>
              <a:rPr dirty="0" sz="1000">
                <a:latin typeface="Corbel"/>
                <a:cs typeface="Corbel"/>
              </a:rPr>
              <a:t>*</a:t>
            </a:r>
            <a:r>
              <a:rPr dirty="0" sz="1000" spc="15">
                <a:latin typeface="Corbel"/>
                <a:cs typeface="Corbel"/>
              </a:rPr>
              <a:t> </a:t>
            </a:r>
            <a:r>
              <a:rPr dirty="0" sz="1000" spc="-10" b="1">
                <a:latin typeface="Verdana"/>
                <a:cs typeface="Verdana"/>
              </a:rPr>
              <a:t>a</a:t>
            </a:r>
            <a:r>
              <a:rPr dirty="0" sz="1000" spc="-10">
                <a:latin typeface="Verdana"/>
                <a:cs typeface="Verdana"/>
              </a:rPr>
              <a:t>)</a:t>
            </a:r>
            <a:r>
              <a:rPr dirty="0" sz="1000" spc="-145">
                <a:latin typeface="Verdana"/>
                <a:cs typeface="Verdana"/>
              </a:rPr>
              <a:t> </a:t>
            </a:r>
            <a:r>
              <a:rPr dirty="0" sz="1000" b="1">
                <a:latin typeface="Verdana"/>
                <a:cs typeface="Verdana"/>
              </a:rPr>
              <a:t>·</a:t>
            </a:r>
            <a:r>
              <a:rPr dirty="0" sz="1000" spc="-130" b="1">
                <a:latin typeface="Verdana"/>
                <a:cs typeface="Verdana"/>
              </a:rPr>
              <a:t> </a:t>
            </a:r>
            <a:r>
              <a:rPr dirty="0" sz="1000" b="1">
                <a:latin typeface="Verdana"/>
                <a:cs typeface="Verdana"/>
              </a:rPr>
              <a:t>b</a:t>
            </a:r>
            <a:r>
              <a:rPr dirty="0" sz="1000" spc="10" b="1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= </a:t>
            </a:r>
            <a:r>
              <a:rPr dirty="0" sz="1000" i="1">
                <a:latin typeface="Verdana"/>
                <a:cs typeface="Verdana"/>
              </a:rPr>
              <a:t>s</a:t>
            </a:r>
            <a:r>
              <a:rPr dirty="0" sz="1000" spc="-145" i="1">
                <a:latin typeface="Verdana"/>
                <a:cs typeface="Verdana"/>
              </a:rPr>
              <a:t> </a:t>
            </a:r>
            <a:r>
              <a:rPr dirty="0" sz="1000">
                <a:latin typeface="Corbel"/>
                <a:cs typeface="Corbel"/>
              </a:rPr>
              <a:t>*</a:t>
            </a:r>
            <a:r>
              <a:rPr dirty="0" sz="1000" spc="15">
                <a:latin typeface="Corbel"/>
                <a:cs typeface="Corbel"/>
              </a:rPr>
              <a:t> </a:t>
            </a:r>
            <a:r>
              <a:rPr dirty="0" sz="1000" spc="-10">
                <a:latin typeface="Verdana"/>
                <a:cs typeface="Verdana"/>
              </a:rPr>
              <a:t>(</a:t>
            </a:r>
            <a:r>
              <a:rPr dirty="0" sz="1000" spc="-10" b="1">
                <a:latin typeface="Verdana"/>
                <a:cs typeface="Verdana"/>
              </a:rPr>
              <a:t>a</a:t>
            </a:r>
            <a:r>
              <a:rPr dirty="0" sz="1000" spc="-130" b="1">
                <a:latin typeface="Verdana"/>
                <a:cs typeface="Verdana"/>
              </a:rPr>
              <a:t> </a:t>
            </a:r>
            <a:r>
              <a:rPr dirty="0" sz="1000" b="1">
                <a:latin typeface="Verdana"/>
                <a:cs typeface="Verdana"/>
              </a:rPr>
              <a:t>·</a:t>
            </a:r>
            <a:r>
              <a:rPr dirty="0" sz="1000" spc="-135" b="1">
                <a:latin typeface="Verdana"/>
                <a:cs typeface="Verdana"/>
              </a:rPr>
              <a:t> </a:t>
            </a:r>
            <a:r>
              <a:rPr dirty="0" sz="1000" b="1">
                <a:latin typeface="Verdana"/>
                <a:cs typeface="Verdana"/>
              </a:rPr>
              <a:t>b</a:t>
            </a:r>
            <a:r>
              <a:rPr dirty="0" sz="1000">
                <a:latin typeface="Verdana"/>
                <a:cs typeface="Verdana"/>
              </a:rPr>
              <a:t>) = </a:t>
            </a:r>
            <a:r>
              <a:rPr dirty="0" sz="1000" b="1">
                <a:latin typeface="Verdana"/>
                <a:cs typeface="Verdana"/>
              </a:rPr>
              <a:t>a</a:t>
            </a:r>
            <a:r>
              <a:rPr dirty="0" sz="1000" spc="-130" b="1">
                <a:latin typeface="Verdana"/>
                <a:cs typeface="Verdana"/>
              </a:rPr>
              <a:t> </a:t>
            </a:r>
            <a:r>
              <a:rPr dirty="0" sz="1000" b="1">
                <a:latin typeface="Verdana"/>
                <a:cs typeface="Verdana"/>
              </a:rPr>
              <a:t>·</a:t>
            </a:r>
            <a:r>
              <a:rPr dirty="0" sz="1000" spc="-135" b="1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(</a:t>
            </a:r>
            <a:r>
              <a:rPr dirty="0" sz="1000" spc="-10" i="1">
                <a:latin typeface="Verdana"/>
                <a:cs typeface="Verdana"/>
              </a:rPr>
              <a:t>s</a:t>
            </a:r>
            <a:r>
              <a:rPr dirty="0" sz="1000" spc="-140" i="1">
                <a:latin typeface="Verdana"/>
                <a:cs typeface="Verdana"/>
              </a:rPr>
              <a:t> </a:t>
            </a:r>
            <a:r>
              <a:rPr dirty="0" sz="1000">
                <a:latin typeface="Corbel"/>
                <a:cs typeface="Corbel"/>
              </a:rPr>
              <a:t>*</a:t>
            </a:r>
            <a:r>
              <a:rPr dirty="0" sz="1000" spc="15">
                <a:latin typeface="Corbel"/>
                <a:cs typeface="Corbel"/>
              </a:rPr>
              <a:t> </a:t>
            </a:r>
            <a:r>
              <a:rPr dirty="0" sz="1000" spc="-25" b="1">
                <a:latin typeface="Verdana"/>
                <a:cs typeface="Verdana"/>
              </a:rPr>
              <a:t>b</a:t>
            </a:r>
            <a:r>
              <a:rPr dirty="0" sz="1000" spc="-25">
                <a:latin typeface="Verdana"/>
                <a:cs typeface="Verdana"/>
              </a:rPr>
              <a:t>)</a:t>
            </a:r>
            <a:endParaRPr sz="10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900">
              <a:latin typeface="Verdana"/>
              <a:cs typeface="Verdana"/>
            </a:endParaRPr>
          </a:p>
          <a:p>
            <a:pPr marL="63500">
              <a:lnSpc>
                <a:spcPct val="100000"/>
              </a:lnSpc>
            </a:pPr>
            <a:r>
              <a:rPr dirty="0" sz="1200" b="1">
                <a:latin typeface="Arial"/>
                <a:cs typeface="Arial"/>
              </a:rPr>
              <a:t>Vector cross </a:t>
            </a:r>
            <a:r>
              <a:rPr dirty="0" sz="1200" spc="-10" b="1">
                <a:latin typeface="Arial"/>
                <a:cs typeface="Arial"/>
              </a:rPr>
              <a:t>product</a:t>
            </a:r>
            <a:endParaRPr sz="1200">
              <a:latin typeface="Arial"/>
              <a:cs typeface="Arial"/>
            </a:endParaRPr>
          </a:p>
          <a:p>
            <a:pPr marL="63500" marR="38100">
              <a:lnSpc>
                <a:spcPct val="100000"/>
              </a:lnSpc>
              <a:spcBef>
                <a:spcPts val="335"/>
              </a:spcBef>
            </a:pP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3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cross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product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takes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two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vectors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and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produces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third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vector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that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is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orthogonal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 spc="-25">
                <a:latin typeface="Verdana"/>
                <a:cs typeface="Verdana"/>
              </a:rPr>
              <a:t>to </a:t>
            </a:r>
            <a:r>
              <a:rPr dirty="0" sz="1000" spc="-10">
                <a:latin typeface="Verdana"/>
                <a:cs typeface="Verdana"/>
              </a:rPr>
              <a:t>both.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3" name="object 3" descr=""/>
          <p:cNvSpPr/>
          <p:nvPr/>
        </p:nvSpPr>
        <p:spPr>
          <a:xfrm>
            <a:off x="1143000" y="9210675"/>
            <a:ext cx="5715000" cy="9525"/>
          </a:xfrm>
          <a:custGeom>
            <a:avLst/>
            <a:gdLst/>
            <a:ahLst/>
            <a:cxnLst/>
            <a:rect l="l" t="t" r="r" b="b"/>
            <a:pathLst>
              <a:path w="5715000" h="9525">
                <a:moveTo>
                  <a:pt x="5715000" y="9525"/>
                </a:moveTo>
                <a:lnTo>
                  <a:pt x="0" y="9525"/>
                </a:lnTo>
                <a:lnTo>
                  <a:pt x="0" y="0"/>
                </a:lnTo>
                <a:lnTo>
                  <a:pt x="5715000" y="0"/>
                </a:lnTo>
                <a:lnTo>
                  <a:pt x="5715000" y="9525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90650" y="3162300"/>
            <a:ext cx="2390775" cy="2581275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1358900" y="5759450"/>
            <a:ext cx="5304790" cy="14890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i="1">
                <a:latin typeface="Verdana"/>
                <a:cs typeface="Verdana"/>
              </a:rPr>
              <a:t>Figure (14): Calculating the cross product of two </a:t>
            </a:r>
            <a:r>
              <a:rPr dirty="0" sz="900" spc="-10" i="1">
                <a:latin typeface="Verdana"/>
                <a:cs typeface="Verdana"/>
              </a:rPr>
              <a:t>vectors.</a:t>
            </a:r>
            <a:endParaRPr sz="900">
              <a:latin typeface="Verdana"/>
              <a:cs typeface="Verdana"/>
            </a:endParaRPr>
          </a:p>
          <a:p>
            <a:pPr marL="12700" marR="5080">
              <a:lnSpc>
                <a:spcPct val="100000"/>
              </a:lnSpc>
              <a:spcBef>
                <a:spcPts val="845"/>
              </a:spcBef>
            </a:pPr>
            <a:r>
              <a:rPr dirty="0" sz="1000">
                <a:latin typeface="Verdana"/>
                <a:cs typeface="Verdana"/>
              </a:rPr>
              <a:t>For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example,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if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you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have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two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vectors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lying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on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World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xy-</a:t>
            </a:r>
            <a:r>
              <a:rPr dirty="0" sz="1000">
                <a:latin typeface="Verdana"/>
                <a:cs typeface="Verdana"/>
              </a:rPr>
              <a:t>plane,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then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their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cross </a:t>
            </a:r>
            <a:r>
              <a:rPr dirty="0" sz="1000">
                <a:latin typeface="Verdana"/>
                <a:cs typeface="Verdana"/>
              </a:rPr>
              <a:t>product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is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vector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perpendicular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to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xy-</a:t>
            </a:r>
            <a:r>
              <a:rPr dirty="0" sz="1000">
                <a:latin typeface="Verdana"/>
                <a:cs typeface="Verdana"/>
              </a:rPr>
              <a:t>plane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going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either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in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positive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 spc="-25">
                <a:latin typeface="Verdana"/>
                <a:cs typeface="Verdana"/>
              </a:rPr>
              <a:t>or </a:t>
            </a:r>
            <a:r>
              <a:rPr dirty="0" sz="1000">
                <a:latin typeface="Verdana"/>
                <a:cs typeface="Verdana"/>
              </a:rPr>
              <a:t>negative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World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z-</a:t>
            </a:r>
            <a:r>
              <a:rPr dirty="0" sz="1000">
                <a:latin typeface="Verdana"/>
                <a:cs typeface="Verdana"/>
              </a:rPr>
              <a:t>axis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direction.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For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example:</a:t>
            </a:r>
            <a:endParaRPr sz="10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  <a:spcBef>
                <a:spcPts val="300"/>
              </a:spcBef>
            </a:pPr>
            <a:r>
              <a:rPr dirty="0" sz="1000" b="1">
                <a:latin typeface="Verdana"/>
                <a:cs typeface="Verdana"/>
              </a:rPr>
              <a:t>a </a:t>
            </a:r>
            <a:r>
              <a:rPr dirty="0" sz="1000">
                <a:latin typeface="Verdana"/>
                <a:cs typeface="Verdana"/>
              </a:rPr>
              <a:t>=</a:t>
            </a:r>
            <a:r>
              <a:rPr dirty="0" sz="1000" spc="-1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&lt;3,</a:t>
            </a:r>
            <a:r>
              <a:rPr dirty="0" sz="1000" spc="-1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1,</a:t>
            </a:r>
            <a:r>
              <a:rPr dirty="0" sz="1000" spc="-5">
                <a:latin typeface="Verdana"/>
                <a:cs typeface="Verdana"/>
              </a:rPr>
              <a:t> </a:t>
            </a:r>
            <a:r>
              <a:rPr dirty="0" sz="1000" spc="-25">
                <a:latin typeface="Verdana"/>
                <a:cs typeface="Verdana"/>
              </a:rPr>
              <a:t>0&gt;</a:t>
            </a:r>
            <a:endParaRPr sz="10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  <a:spcBef>
                <a:spcPts val="300"/>
              </a:spcBef>
            </a:pPr>
            <a:r>
              <a:rPr dirty="0" sz="1000" b="1">
                <a:latin typeface="Verdana"/>
                <a:cs typeface="Verdana"/>
              </a:rPr>
              <a:t>b </a:t>
            </a:r>
            <a:r>
              <a:rPr dirty="0" sz="1000">
                <a:latin typeface="Verdana"/>
                <a:cs typeface="Verdana"/>
              </a:rPr>
              <a:t>=</a:t>
            </a:r>
            <a:r>
              <a:rPr dirty="0" sz="1000" spc="-1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&lt;1,</a:t>
            </a:r>
            <a:r>
              <a:rPr dirty="0" sz="1000" spc="-1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2,</a:t>
            </a:r>
            <a:r>
              <a:rPr dirty="0" sz="1000" spc="-5">
                <a:latin typeface="Verdana"/>
                <a:cs typeface="Verdana"/>
              </a:rPr>
              <a:t> </a:t>
            </a:r>
            <a:r>
              <a:rPr dirty="0" sz="1000" spc="-25">
                <a:latin typeface="Verdana"/>
                <a:cs typeface="Verdana"/>
              </a:rPr>
              <a:t>0&gt;</a:t>
            </a:r>
            <a:endParaRPr sz="10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  <a:spcBef>
                <a:spcPts val="300"/>
              </a:spcBef>
            </a:pPr>
            <a:r>
              <a:rPr dirty="0" sz="1000" b="1">
                <a:latin typeface="Verdana"/>
                <a:cs typeface="Verdana"/>
              </a:rPr>
              <a:t>a</a:t>
            </a:r>
            <a:r>
              <a:rPr dirty="0" sz="1000" spc="-135" b="1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×</a:t>
            </a:r>
            <a:r>
              <a:rPr dirty="0" sz="1000" spc="-145">
                <a:latin typeface="Verdana"/>
                <a:cs typeface="Verdana"/>
              </a:rPr>
              <a:t> </a:t>
            </a:r>
            <a:r>
              <a:rPr dirty="0" sz="1000" b="1">
                <a:latin typeface="Verdana"/>
                <a:cs typeface="Verdana"/>
              </a:rPr>
              <a:t>b</a:t>
            </a:r>
            <a:r>
              <a:rPr dirty="0" sz="1000" spc="-5" b="1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=</a:t>
            </a:r>
            <a:r>
              <a:rPr dirty="0" sz="1000" spc="-1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&lt;</a:t>
            </a:r>
            <a:r>
              <a:rPr dirty="0" sz="1000" spc="-5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(1</a:t>
            </a:r>
            <a:r>
              <a:rPr dirty="0" sz="1000" spc="-145">
                <a:latin typeface="Verdana"/>
                <a:cs typeface="Verdana"/>
              </a:rPr>
              <a:t> </a:t>
            </a:r>
            <a:r>
              <a:rPr dirty="0" sz="1000">
                <a:latin typeface="Corbel"/>
                <a:cs typeface="Corbel"/>
              </a:rPr>
              <a:t>*</a:t>
            </a:r>
            <a:r>
              <a:rPr dirty="0" sz="1000" spc="15">
                <a:latin typeface="Corbel"/>
                <a:cs typeface="Corbel"/>
              </a:rPr>
              <a:t> </a:t>
            </a:r>
            <a:r>
              <a:rPr dirty="0" sz="1000">
                <a:latin typeface="Verdana"/>
                <a:cs typeface="Verdana"/>
              </a:rPr>
              <a:t>0</a:t>
            </a:r>
            <a:r>
              <a:rPr dirty="0" sz="1000" spc="-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–</a:t>
            </a:r>
            <a:r>
              <a:rPr dirty="0" sz="1000" spc="-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0</a:t>
            </a:r>
            <a:r>
              <a:rPr dirty="0" sz="1000" spc="-145">
                <a:latin typeface="Verdana"/>
                <a:cs typeface="Verdana"/>
              </a:rPr>
              <a:t> </a:t>
            </a:r>
            <a:r>
              <a:rPr dirty="0" sz="1000">
                <a:latin typeface="Corbel"/>
                <a:cs typeface="Corbel"/>
              </a:rPr>
              <a:t>*</a:t>
            </a:r>
            <a:r>
              <a:rPr dirty="0" sz="1000" spc="10">
                <a:latin typeface="Corbel"/>
                <a:cs typeface="Corbel"/>
              </a:rPr>
              <a:t> </a:t>
            </a:r>
            <a:r>
              <a:rPr dirty="0" sz="1000">
                <a:latin typeface="Verdana"/>
                <a:cs typeface="Verdana"/>
              </a:rPr>
              <a:t>2),</a:t>
            </a:r>
            <a:r>
              <a:rPr dirty="0" sz="1000" spc="-10">
                <a:latin typeface="Verdana"/>
                <a:cs typeface="Verdana"/>
              </a:rPr>
              <a:t> </a:t>
            </a:r>
            <a:r>
              <a:rPr dirty="0" sz="1000" spc="-10" b="1">
                <a:latin typeface="Verdana"/>
                <a:cs typeface="Verdana"/>
              </a:rPr>
              <a:t>(</a:t>
            </a:r>
            <a:r>
              <a:rPr dirty="0" sz="1000" spc="-10">
                <a:latin typeface="Verdana"/>
                <a:cs typeface="Verdana"/>
              </a:rPr>
              <a:t>0</a:t>
            </a:r>
            <a:r>
              <a:rPr dirty="0" sz="1000" spc="-140">
                <a:latin typeface="Verdana"/>
                <a:cs typeface="Verdana"/>
              </a:rPr>
              <a:t> </a:t>
            </a:r>
            <a:r>
              <a:rPr dirty="0" sz="1000">
                <a:latin typeface="Corbel"/>
                <a:cs typeface="Corbel"/>
              </a:rPr>
              <a:t>*</a:t>
            </a:r>
            <a:r>
              <a:rPr dirty="0" sz="1000" spc="10">
                <a:latin typeface="Corbel"/>
                <a:cs typeface="Corbel"/>
              </a:rPr>
              <a:t> </a:t>
            </a:r>
            <a:r>
              <a:rPr dirty="0" sz="1000">
                <a:latin typeface="Verdana"/>
                <a:cs typeface="Verdana"/>
              </a:rPr>
              <a:t>1</a:t>
            </a:r>
            <a:r>
              <a:rPr dirty="0" sz="1000" spc="-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-</a:t>
            </a:r>
            <a:r>
              <a:rPr dirty="0" sz="1000" spc="-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3</a:t>
            </a:r>
            <a:r>
              <a:rPr dirty="0" sz="1000" spc="-145">
                <a:latin typeface="Verdana"/>
                <a:cs typeface="Verdana"/>
              </a:rPr>
              <a:t> </a:t>
            </a:r>
            <a:r>
              <a:rPr dirty="0" sz="1000">
                <a:latin typeface="Corbel"/>
                <a:cs typeface="Corbel"/>
              </a:rPr>
              <a:t>*</a:t>
            </a:r>
            <a:r>
              <a:rPr dirty="0" sz="1000" spc="10">
                <a:latin typeface="Corbel"/>
                <a:cs typeface="Corbel"/>
              </a:rPr>
              <a:t> </a:t>
            </a:r>
            <a:r>
              <a:rPr dirty="0" sz="1000">
                <a:latin typeface="Verdana"/>
                <a:cs typeface="Verdana"/>
              </a:rPr>
              <a:t>0),</a:t>
            </a:r>
            <a:r>
              <a:rPr dirty="0" sz="1000" spc="-5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(3</a:t>
            </a:r>
            <a:r>
              <a:rPr dirty="0" sz="1000" spc="-140">
                <a:latin typeface="Verdana"/>
                <a:cs typeface="Verdana"/>
              </a:rPr>
              <a:t> </a:t>
            </a:r>
            <a:r>
              <a:rPr dirty="0" sz="1000">
                <a:latin typeface="Corbel"/>
                <a:cs typeface="Corbel"/>
              </a:rPr>
              <a:t>*</a:t>
            </a:r>
            <a:r>
              <a:rPr dirty="0" sz="1000" spc="10">
                <a:latin typeface="Corbel"/>
                <a:cs typeface="Corbel"/>
              </a:rPr>
              <a:t> </a:t>
            </a:r>
            <a:r>
              <a:rPr dirty="0" sz="1000">
                <a:latin typeface="Verdana"/>
                <a:cs typeface="Verdana"/>
              </a:rPr>
              <a:t>2</a:t>
            </a:r>
            <a:r>
              <a:rPr dirty="0" sz="1000" spc="-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-</a:t>
            </a:r>
            <a:r>
              <a:rPr dirty="0" sz="1000" spc="-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1</a:t>
            </a:r>
            <a:r>
              <a:rPr dirty="0" sz="1000" spc="-145">
                <a:latin typeface="Verdana"/>
                <a:cs typeface="Verdana"/>
              </a:rPr>
              <a:t> </a:t>
            </a:r>
            <a:r>
              <a:rPr dirty="0" sz="1000">
                <a:latin typeface="Corbel"/>
                <a:cs typeface="Corbel"/>
              </a:rPr>
              <a:t>*</a:t>
            </a:r>
            <a:r>
              <a:rPr dirty="0" sz="1000" spc="10">
                <a:latin typeface="Corbel"/>
                <a:cs typeface="Corbel"/>
              </a:rPr>
              <a:t> </a:t>
            </a:r>
            <a:r>
              <a:rPr dirty="0" sz="1000">
                <a:latin typeface="Verdana"/>
                <a:cs typeface="Verdana"/>
              </a:rPr>
              <a:t>1)</a:t>
            </a:r>
            <a:r>
              <a:rPr dirty="0" sz="1000" spc="-5">
                <a:latin typeface="Verdana"/>
                <a:cs typeface="Verdana"/>
              </a:rPr>
              <a:t> </a:t>
            </a:r>
            <a:r>
              <a:rPr dirty="0" sz="1000" spc="-50">
                <a:latin typeface="Verdana"/>
                <a:cs typeface="Verdana"/>
              </a:rPr>
              <a:t>&gt;</a:t>
            </a:r>
            <a:endParaRPr sz="10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  <a:spcBef>
                <a:spcPts val="300"/>
              </a:spcBef>
            </a:pPr>
            <a:r>
              <a:rPr dirty="0" sz="1000" b="1">
                <a:latin typeface="Verdana"/>
                <a:cs typeface="Verdana"/>
              </a:rPr>
              <a:t>a</a:t>
            </a:r>
            <a:r>
              <a:rPr dirty="0" sz="1000" spc="-135" b="1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×</a:t>
            </a:r>
            <a:r>
              <a:rPr dirty="0" sz="1000" spc="-145">
                <a:latin typeface="Verdana"/>
                <a:cs typeface="Verdana"/>
              </a:rPr>
              <a:t> </a:t>
            </a:r>
            <a:r>
              <a:rPr dirty="0" sz="1000" b="1">
                <a:latin typeface="Verdana"/>
                <a:cs typeface="Verdana"/>
              </a:rPr>
              <a:t>b</a:t>
            </a:r>
            <a:r>
              <a:rPr dirty="0" sz="1000" spc="-15" b="1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=</a:t>
            </a:r>
            <a:r>
              <a:rPr dirty="0" sz="1000" spc="-1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&lt;0,</a:t>
            </a:r>
            <a:r>
              <a:rPr dirty="0" sz="1000" spc="-1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0,</a:t>
            </a:r>
            <a:r>
              <a:rPr dirty="0" sz="1000" spc="-5">
                <a:latin typeface="Verdana"/>
                <a:cs typeface="Verdana"/>
              </a:rPr>
              <a:t> </a:t>
            </a:r>
            <a:r>
              <a:rPr dirty="0" sz="1000" spc="-25">
                <a:latin typeface="Verdana"/>
                <a:cs typeface="Verdana"/>
              </a:rPr>
              <a:t>5&gt;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8" name="object 8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54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 spc="-25"/>
              <a:t>16</a:t>
            </a:fld>
          </a:p>
        </p:txBody>
      </p:sp>
      <p:sp>
        <p:nvSpPr>
          <p:cNvPr id="6" name="object 6" descr=""/>
          <p:cNvSpPr txBox="1"/>
          <p:nvPr/>
        </p:nvSpPr>
        <p:spPr>
          <a:xfrm>
            <a:off x="1771650" y="7362825"/>
            <a:ext cx="4686300" cy="190500"/>
          </a:xfrm>
          <a:prstGeom prst="rect">
            <a:avLst/>
          </a:prstGeom>
          <a:ln w="19050">
            <a:solidFill>
              <a:srgbClr val="CB1300"/>
            </a:solidFill>
          </a:ln>
        </p:spPr>
        <p:txBody>
          <a:bodyPr wrap="square" lIns="0" tIns="15875" rIns="0" bIns="0" rtlCol="0" vert="horz">
            <a:spAutoFit/>
          </a:bodyPr>
          <a:lstStyle/>
          <a:p>
            <a:pPr marL="57150">
              <a:lnSpc>
                <a:spcPct val="100000"/>
              </a:lnSpc>
              <a:spcBef>
                <a:spcPts val="125"/>
              </a:spcBef>
            </a:pP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vector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 i="1">
                <a:latin typeface="Verdana"/>
                <a:cs typeface="Verdana"/>
              </a:rPr>
              <a:t>a</a:t>
            </a:r>
            <a:r>
              <a:rPr dirty="0" sz="1000" spc="-15" i="1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x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 i="1">
                <a:latin typeface="Verdana"/>
                <a:cs typeface="Verdana"/>
              </a:rPr>
              <a:t>b</a:t>
            </a:r>
            <a:r>
              <a:rPr dirty="0" sz="1000" spc="-15" i="1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is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orthogonal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to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both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 i="1">
                <a:latin typeface="Verdana"/>
                <a:cs typeface="Verdana"/>
              </a:rPr>
              <a:t>a</a:t>
            </a:r>
            <a:r>
              <a:rPr dirty="0" sz="1000" spc="-15" i="1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and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 spc="-25" i="1">
                <a:latin typeface="Verdana"/>
                <a:cs typeface="Verdana"/>
              </a:rPr>
              <a:t>b.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1358900" y="7699406"/>
            <a:ext cx="5487670" cy="13589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000">
                <a:latin typeface="Verdana"/>
                <a:cs typeface="Verdana"/>
              </a:rPr>
              <a:t>You</a:t>
            </a:r>
            <a:r>
              <a:rPr dirty="0" sz="1000" spc="-3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will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probably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never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need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to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calculate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cross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product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of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two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vectors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by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hand,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 spc="-25">
                <a:latin typeface="Verdana"/>
                <a:cs typeface="Verdana"/>
              </a:rPr>
              <a:t>but </a:t>
            </a:r>
            <a:r>
              <a:rPr dirty="0" sz="1000">
                <a:latin typeface="Verdana"/>
                <a:cs typeface="Verdana"/>
              </a:rPr>
              <a:t>if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you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are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curious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about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how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it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is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done,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continue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reading;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otherwise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you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can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safely </a:t>
            </a:r>
            <a:r>
              <a:rPr dirty="0" sz="1000">
                <a:latin typeface="Verdana"/>
                <a:cs typeface="Verdana"/>
              </a:rPr>
              <a:t>skip</a:t>
            </a:r>
            <a:r>
              <a:rPr dirty="0" sz="1000" spc="-5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this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section.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cross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product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 b="1">
                <a:latin typeface="Verdana"/>
                <a:cs typeface="Verdana"/>
              </a:rPr>
              <a:t>a</a:t>
            </a:r>
            <a:r>
              <a:rPr dirty="0" sz="1000" spc="-135" b="1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×</a:t>
            </a:r>
            <a:r>
              <a:rPr dirty="0" sz="1000" spc="-145">
                <a:latin typeface="Verdana"/>
                <a:cs typeface="Verdana"/>
              </a:rPr>
              <a:t> </a:t>
            </a:r>
            <a:r>
              <a:rPr dirty="0" sz="1000" b="1">
                <a:latin typeface="Verdana"/>
                <a:cs typeface="Verdana"/>
              </a:rPr>
              <a:t>b</a:t>
            </a:r>
            <a:r>
              <a:rPr dirty="0" sz="1000" spc="-10" b="1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is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defined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using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 i="1">
                <a:latin typeface="Verdana"/>
                <a:cs typeface="Verdana"/>
              </a:rPr>
              <a:t>determinants</a:t>
            </a:r>
            <a:r>
              <a:rPr dirty="0" sz="1000">
                <a:latin typeface="Verdana"/>
                <a:cs typeface="Verdana"/>
              </a:rPr>
              <a:t>.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Here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is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 spc="-50">
                <a:latin typeface="Verdana"/>
                <a:cs typeface="Verdana"/>
              </a:rPr>
              <a:t>a </a:t>
            </a:r>
            <a:r>
              <a:rPr dirty="0" sz="1000">
                <a:latin typeface="Verdana"/>
                <a:cs typeface="Verdana"/>
              </a:rPr>
              <a:t>simple</a:t>
            </a:r>
            <a:r>
              <a:rPr dirty="0" sz="1000" spc="-3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illustration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of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how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to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calculate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determinant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using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standard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basis</a:t>
            </a:r>
            <a:r>
              <a:rPr dirty="0" sz="1000" spc="500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vectors:</a:t>
            </a:r>
            <a:endParaRPr sz="10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  <a:spcBef>
                <a:spcPts val="300"/>
              </a:spcBef>
            </a:pPr>
            <a:r>
              <a:rPr dirty="0" sz="1000" b="1">
                <a:latin typeface="Verdana"/>
                <a:cs typeface="Verdana"/>
              </a:rPr>
              <a:t>i</a:t>
            </a:r>
            <a:r>
              <a:rPr dirty="0" sz="1000" spc="-10" b="1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=</a:t>
            </a:r>
            <a:r>
              <a:rPr dirty="0" sz="1000" spc="-1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&lt;1,</a:t>
            </a:r>
            <a:r>
              <a:rPr dirty="0" sz="1000" spc="-1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0,</a:t>
            </a:r>
            <a:r>
              <a:rPr dirty="0" sz="1000" spc="-5">
                <a:latin typeface="Verdana"/>
                <a:cs typeface="Verdana"/>
              </a:rPr>
              <a:t> </a:t>
            </a:r>
            <a:r>
              <a:rPr dirty="0" sz="1000" spc="-25">
                <a:latin typeface="Verdana"/>
                <a:cs typeface="Verdana"/>
              </a:rPr>
              <a:t>0&gt;</a:t>
            </a:r>
            <a:endParaRPr sz="10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  <a:spcBef>
                <a:spcPts val="300"/>
              </a:spcBef>
            </a:pPr>
            <a:r>
              <a:rPr dirty="0" sz="1000" b="1">
                <a:latin typeface="Verdana"/>
                <a:cs typeface="Verdana"/>
              </a:rPr>
              <a:t>j</a:t>
            </a:r>
            <a:r>
              <a:rPr dirty="0" sz="1000" spc="-15" b="1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=</a:t>
            </a:r>
            <a:r>
              <a:rPr dirty="0" sz="1000" spc="-1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&lt;0,1,</a:t>
            </a:r>
            <a:r>
              <a:rPr dirty="0" sz="1000" spc="-10">
                <a:latin typeface="Verdana"/>
                <a:cs typeface="Verdana"/>
              </a:rPr>
              <a:t> </a:t>
            </a:r>
            <a:r>
              <a:rPr dirty="0" sz="1000" spc="-25">
                <a:latin typeface="Verdana"/>
                <a:cs typeface="Verdana"/>
              </a:rPr>
              <a:t>0&gt;</a:t>
            </a:r>
            <a:endParaRPr sz="10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  <a:spcBef>
                <a:spcPts val="300"/>
              </a:spcBef>
            </a:pPr>
            <a:r>
              <a:rPr dirty="0" sz="1000" b="1">
                <a:latin typeface="Verdana"/>
                <a:cs typeface="Verdana"/>
              </a:rPr>
              <a:t>k</a:t>
            </a:r>
            <a:r>
              <a:rPr dirty="0" sz="1000" spc="-10" b="1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=</a:t>
            </a:r>
            <a:r>
              <a:rPr dirty="0" sz="1000" spc="-1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&lt;0,</a:t>
            </a:r>
            <a:r>
              <a:rPr dirty="0" sz="1000" spc="-1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0,</a:t>
            </a:r>
            <a:r>
              <a:rPr dirty="0" sz="1000" spc="-5">
                <a:latin typeface="Verdana"/>
                <a:cs typeface="Verdana"/>
              </a:rPr>
              <a:t> </a:t>
            </a:r>
            <a:r>
              <a:rPr dirty="0" sz="1000" spc="-25">
                <a:latin typeface="Verdana"/>
                <a:cs typeface="Verdana"/>
              </a:rPr>
              <a:t>1&gt;</a:t>
            </a:r>
            <a:endParaRPr sz="10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3749675" y="508031"/>
            <a:ext cx="3112135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i="1">
                <a:latin typeface="Verdana"/>
                <a:cs typeface="Verdana"/>
              </a:rPr>
              <a:t>Essential</a:t>
            </a:r>
            <a:r>
              <a:rPr dirty="0" sz="1000" spc="-40" i="1">
                <a:latin typeface="Verdana"/>
                <a:cs typeface="Verdana"/>
              </a:rPr>
              <a:t> </a:t>
            </a:r>
            <a:r>
              <a:rPr dirty="0" sz="1000" i="1">
                <a:latin typeface="Verdana"/>
                <a:cs typeface="Verdana"/>
              </a:rPr>
              <a:t>Mathematics</a:t>
            </a:r>
            <a:r>
              <a:rPr dirty="0" sz="1000" spc="-40" i="1">
                <a:latin typeface="Verdana"/>
                <a:cs typeface="Verdana"/>
              </a:rPr>
              <a:t> </a:t>
            </a:r>
            <a:r>
              <a:rPr dirty="0" sz="1000" i="1">
                <a:latin typeface="Verdana"/>
                <a:cs typeface="Verdana"/>
              </a:rPr>
              <a:t>for</a:t>
            </a:r>
            <a:r>
              <a:rPr dirty="0" sz="1000" spc="-40" i="1">
                <a:latin typeface="Verdana"/>
                <a:cs typeface="Verdana"/>
              </a:rPr>
              <a:t> </a:t>
            </a:r>
            <a:r>
              <a:rPr dirty="0" sz="1000" i="1">
                <a:latin typeface="Verdana"/>
                <a:cs typeface="Verdana"/>
              </a:rPr>
              <a:t>Computational</a:t>
            </a:r>
            <a:r>
              <a:rPr dirty="0" sz="1000" spc="-40" i="1">
                <a:latin typeface="Verdana"/>
                <a:cs typeface="Verdana"/>
              </a:rPr>
              <a:t> </a:t>
            </a:r>
            <a:r>
              <a:rPr dirty="0" sz="1000" spc="-10" i="1">
                <a:latin typeface="Verdana"/>
                <a:cs typeface="Verdana"/>
              </a:rPr>
              <a:t>Design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3" name="object 3" descr=""/>
          <p:cNvSpPr/>
          <p:nvPr/>
        </p:nvSpPr>
        <p:spPr>
          <a:xfrm>
            <a:off x="1143000" y="9210675"/>
            <a:ext cx="5715000" cy="9525"/>
          </a:xfrm>
          <a:custGeom>
            <a:avLst/>
            <a:gdLst/>
            <a:ahLst/>
            <a:cxnLst/>
            <a:rect l="l" t="t" r="r" b="b"/>
            <a:pathLst>
              <a:path w="5715000" h="9525">
                <a:moveTo>
                  <a:pt x="5715000" y="9525"/>
                </a:moveTo>
                <a:lnTo>
                  <a:pt x="0" y="9525"/>
                </a:lnTo>
                <a:lnTo>
                  <a:pt x="0" y="0"/>
                </a:lnTo>
                <a:lnTo>
                  <a:pt x="5715000" y="0"/>
                </a:lnTo>
                <a:lnTo>
                  <a:pt x="5715000" y="9525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90650" y="933450"/>
            <a:ext cx="2971800" cy="1362075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1358900" y="2346356"/>
            <a:ext cx="5506720" cy="26447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43180">
              <a:lnSpc>
                <a:spcPct val="100000"/>
              </a:lnSpc>
              <a:spcBef>
                <a:spcPts val="100"/>
              </a:spcBef>
            </a:pP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cross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product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of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two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vectors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 b="1">
                <a:latin typeface="Verdana"/>
                <a:cs typeface="Verdana"/>
              </a:rPr>
              <a:t>a</a:t>
            </a:r>
            <a:r>
              <a:rPr dirty="0" sz="1000">
                <a:latin typeface="Verdana"/>
                <a:cs typeface="Verdana"/>
              </a:rPr>
              <a:t>&lt;a1,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a2,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a3&gt;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and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 b="1">
                <a:latin typeface="Verdana"/>
                <a:cs typeface="Verdana"/>
              </a:rPr>
              <a:t>b</a:t>
            </a:r>
            <a:r>
              <a:rPr dirty="0" sz="1000">
                <a:latin typeface="Verdana"/>
                <a:cs typeface="Verdana"/>
              </a:rPr>
              <a:t>&lt;b1,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b2,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b3&gt;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is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calculated </a:t>
            </a:r>
            <a:r>
              <a:rPr dirty="0" sz="1000">
                <a:latin typeface="Verdana"/>
                <a:cs typeface="Verdana"/>
              </a:rPr>
              <a:t>as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follows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using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above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diagram:</a:t>
            </a:r>
            <a:endParaRPr sz="10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  <a:spcBef>
                <a:spcPts val="300"/>
              </a:spcBef>
            </a:pPr>
            <a:r>
              <a:rPr dirty="0" sz="1000" b="1">
                <a:latin typeface="Verdana"/>
                <a:cs typeface="Verdana"/>
              </a:rPr>
              <a:t>a</a:t>
            </a:r>
            <a:r>
              <a:rPr dirty="0" sz="1000" spc="-145" b="1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×</a:t>
            </a:r>
            <a:r>
              <a:rPr dirty="0" sz="1000" spc="-145">
                <a:latin typeface="Verdana"/>
                <a:cs typeface="Verdana"/>
              </a:rPr>
              <a:t> </a:t>
            </a:r>
            <a:r>
              <a:rPr dirty="0" sz="1000" b="1">
                <a:latin typeface="Verdana"/>
                <a:cs typeface="Verdana"/>
              </a:rPr>
              <a:t>b</a:t>
            </a:r>
            <a:r>
              <a:rPr dirty="0" sz="1000" spc="10" b="1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=</a:t>
            </a:r>
            <a:r>
              <a:rPr dirty="0" sz="1000" spc="-5">
                <a:latin typeface="Verdana"/>
                <a:cs typeface="Verdana"/>
              </a:rPr>
              <a:t> </a:t>
            </a:r>
            <a:r>
              <a:rPr dirty="0" u="sng" sz="1000" b="1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i</a:t>
            </a:r>
            <a:r>
              <a:rPr dirty="0" u="sng" sz="1000" spc="-130" b="1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 </a:t>
            </a:r>
            <a:r>
              <a:rPr dirty="0" u="sng" sz="1000" spc="-1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(a2</a:t>
            </a:r>
            <a:r>
              <a:rPr dirty="0" u="sng" sz="1000" spc="-145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 </a:t>
            </a:r>
            <a:r>
              <a:rPr dirty="0" u="sng" sz="1000">
                <a:uFill>
                  <a:solidFill>
                    <a:srgbClr val="000000"/>
                  </a:solidFill>
                </a:uFill>
                <a:latin typeface="Corbel"/>
                <a:cs typeface="Corbel"/>
              </a:rPr>
              <a:t>*</a:t>
            </a:r>
            <a:r>
              <a:rPr dirty="0" u="sng" sz="1000" spc="10">
                <a:uFill>
                  <a:solidFill>
                    <a:srgbClr val="000000"/>
                  </a:solidFill>
                </a:uFill>
                <a:latin typeface="Corbel"/>
                <a:cs typeface="Corbel"/>
              </a:rPr>
              <a:t> </a:t>
            </a:r>
            <a:r>
              <a:rPr dirty="0" u="sng" sz="100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b3)</a:t>
            </a:r>
            <a:r>
              <a:rPr dirty="0" sz="1000">
                <a:latin typeface="Verdana"/>
                <a:cs typeface="Verdana"/>
              </a:rPr>
              <a:t> + </a:t>
            </a:r>
            <a:r>
              <a:rPr dirty="0" sz="1000" b="1">
                <a:latin typeface="Verdana"/>
                <a:cs typeface="Verdana"/>
              </a:rPr>
              <a:t>j</a:t>
            </a:r>
            <a:r>
              <a:rPr dirty="0" sz="1000" spc="-135" b="1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(a3</a:t>
            </a:r>
            <a:r>
              <a:rPr dirty="0" sz="1000" spc="-145">
                <a:latin typeface="Verdana"/>
                <a:cs typeface="Verdana"/>
              </a:rPr>
              <a:t> </a:t>
            </a:r>
            <a:r>
              <a:rPr dirty="0" sz="1000">
                <a:latin typeface="Corbel"/>
                <a:cs typeface="Corbel"/>
              </a:rPr>
              <a:t>*</a:t>
            </a:r>
            <a:r>
              <a:rPr dirty="0" sz="1000" spc="15">
                <a:latin typeface="Corbel"/>
                <a:cs typeface="Corbel"/>
              </a:rPr>
              <a:t> </a:t>
            </a:r>
            <a:r>
              <a:rPr dirty="0" sz="1000">
                <a:latin typeface="Verdana"/>
                <a:cs typeface="Verdana"/>
              </a:rPr>
              <a:t>b1)</a:t>
            </a:r>
            <a:r>
              <a:rPr dirty="0" sz="1000" spc="-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+ </a:t>
            </a:r>
            <a:r>
              <a:rPr dirty="0" sz="1000" b="1">
                <a:latin typeface="Verdana"/>
                <a:cs typeface="Verdana"/>
              </a:rPr>
              <a:t>k</a:t>
            </a:r>
            <a:r>
              <a:rPr dirty="0" sz="1000" spc="-135" b="1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(a1</a:t>
            </a:r>
            <a:r>
              <a:rPr dirty="0" sz="1000" spc="-140">
                <a:latin typeface="Verdana"/>
                <a:cs typeface="Verdana"/>
              </a:rPr>
              <a:t> </a:t>
            </a:r>
            <a:r>
              <a:rPr dirty="0" sz="1000">
                <a:latin typeface="Corbel"/>
                <a:cs typeface="Corbel"/>
              </a:rPr>
              <a:t>*</a:t>
            </a:r>
            <a:r>
              <a:rPr dirty="0" sz="1000" spc="10">
                <a:latin typeface="Corbel"/>
                <a:cs typeface="Corbel"/>
              </a:rPr>
              <a:t> </a:t>
            </a:r>
            <a:r>
              <a:rPr dirty="0" sz="1000">
                <a:latin typeface="Verdana"/>
                <a:cs typeface="Verdana"/>
              </a:rPr>
              <a:t>b2)</a:t>
            </a:r>
            <a:r>
              <a:rPr dirty="0" sz="1000" spc="-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- </a:t>
            </a:r>
            <a:r>
              <a:rPr dirty="0" sz="1000" b="1">
                <a:latin typeface="Verdana"/>
                <a:cs typeface="Verdana"/>
              </a:rPr>
              <a:t>k</a:t>
            </a:r>
            <a:r>
              <a:rPr dirty="0" sz="1000" spc="-135" b="1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(a2</a:t>
            </a:r>
            <a:r>
              <a:rPr dirty="0" sz="1000" spc="-140">
                <a:latin typeface="Verdana"/>
                <a:cs typeface="Verdana"/>
              </a:rPr>
              <a:t> </a:t>
            </a:r>
            <a:r>
              <a:rPr dirty="0" sz="1000">
                <a:latin typeface="Corbel"/>
                <a:cs typeface="Corbel"/>
              </a:rPr>
              <a:t>*</a:t>
            </a:r>
            <a:r>
              <a:rPr dirty="0" sz="1000" spc="10">
                <a:latin typeface="Corbel"/>
                <a:cs typeface="Corbel"/>
              </a:rPr>
              <a:t> </a:t>
            </a:r>
            <a:r>
              <a:rPr dirty="0" sz="1000">
                <a:latin typeface="Verdana"/>
                <a:cs typeface="Verdana"/>
              </a:rPr>
              <a:t>b1) </a:t>
            </a:r>
            <a:r>
              <a:rPr dirty="0" u="sng" sz="100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-</a:t>
            </a:r>
            <a:r>
              <a:rPr dirty="0" u="sng" sz="1000" spc="-5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 </a:t>
            </a:r>
            <a:r>
              <a:rPr dirty="0" u="sng" sz="1000" b="1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i</a:t>
            </a:r>
            <a:r>
              <a:rPr dirty="0" u="sng" sz="1000" spc="-130" b="1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 </a:t>
            </a:r>
            <a:r>
              <a:rPr dirty="0" u="sng" sz="1000" spc="-1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(a3</a:t>
            </a:r>
            <a:r>
              <a:rPr dirty="0" sz="1000" spc="-145">
                <a:latin typeface="Verdana"/>
                <a:cs typeface="Verdana"/>
              </a:rPr>
              <a:t> </a:t>
            </a:r>
            <a:r>
              <a:rPr dirty="0" sz="1000">
                <a:latin typeface="Corbel"/>
                <a:cs typeface="Corbel"/>
              </a:rPr>
              <a:t>*</a:t>
            </a:r>
            <a:r>
              <a:rPr dirty="0" sz="1000" spc="10">
                <a:latin typeface="Corbel"/>
                <a:cs typeface="Corbel"/>
              </a:rPr>
              <a:t> </a:t>
            </a:r>
            <a:r>
              <a:rPr dirty="0" u="sng" sz="100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b2)</a:t>
            </a:r>
            <a:r>
              <a:rPr dirty="0" sz="1000">
                <a:latin typeface="Verdana"/>
                <a:cs typeface="Verdana"/>
              </a:rPr>
              <a:t> -</a:t>
            </a:r>
            <a:r>
              <a:rPr dirty="0" sz="1000" spc="-5">
                <a:latin typeface="Verdana"/>
                <a:cs typeface="Verdana"/>
              </a:rPr>
              <a:t> </a:t>
            </a:r>
            <a:r>
              <a:rPr dirty="0" sz="1000" b="1">
                <a:latin typeface="Verdana"/>
                <a:cs typeface="Verdana"/>
              </a:rPr>
              <a:t>j</a:t>
            </a:r>
            <a:r>
              <a:rPr dirty="0" sz="1000" spc="-130" b="1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(a1</a:t>
            </a:r>
            <a:r>
              <a:rPr dirty="0" sz="1000" spc="-145">
                <a:latin typeface="Verdana"/>
                <a:cs typeface="Verdana"/>
              </a:rPr>
              <a:t> </a:t>
            </a:r>
            <a:r>
              <a:rPr dirty="0" sz="1000">
                <a:latin typeface="Corbel"/>
                <a:cs typeface="Corbel"/>
              </a:rPr>
              <a:t>*</a:t>
            </a:r>
            <a:r>
              <a:rPr dirty="0" sz="1000" spc="15">
                <a:latin typeface="Corbel"/>
                <a:cs typeface="Corbel"/>
              </a:rPr>
              <a:t> </a:t>
            </a:r>
            <a:r>
              <a:rPr dirty="0" sz="1000" spc="-25">
                <a:latin typeface="Verdana"/>
                <a:cs typeface="Verdana"/>
              </a:rPr>
              <a:t>b3)</a:t>
            </a:r>
            <a:endParaRPr sz="10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  <a:spcBef>
                <a:spcPts val="300"/>
              </a:spcBef>
            </a:pPr>
            <a:r>
              <a:rPr dirty="0" sz="1000" b="1">
                <a:latin typeface="Verdana"/>
                <a:cs typeface="Verdana"/>
              </a:rPr>
              <a:t>a</a:t>
            </a:r>
            <a:r>
              <a:rPr dirty="0" sz="1000" spc="-145" b="1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×</a:t>
            </a:r>
            <a:r>
              <a:rPr dirty="0" sz="1000" spc="-145">
                <a:latin typeface="Verdana"/>
                <a:cs typeface="Verdana"/>
              </a:rPr>
              <a:t> </a:t>
            </a:r>
            <a:r>
              <a:rPr dirty="0" sz="1000" b="1">
                <a:latin typeface="Verdana"/>
                <a:cs typeface="Verdana"/>
              </a:rPr>
              <a:t>b</a:t>
            </a:r>
            <a:r>
              <a:rPr dirty="0" sz="1000" spc="10" b="1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= </a:t>
            </a:r>
            <a:r>
              <a:rPr dirty="0" u="sng" sz="1000" b="1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i</a:t>
            </a:r>
            <a:r>
              <a:rPr dirty="0" u="sng" sz="1000" spc="-135" b="1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 </a:t>
            </a:r>
            <a:r>
              <a:rPr dirty="0" u="sng" sz="1000" spc="-1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(a2</a:t>
            </a:r>
            <a:r>
              <a:rPr dirty="0" u="sng" sz="1000" spc="-145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 </a:t>
            </a:r>
            <a:r>
              <a:rPr dirty="0" u="sng" sz="1000">
                <a:uFill>
                  <a:solidFill>
                    <a:srgbClr val="000000"/>
                  </a:solidFill>
                </a:uFill>
                <a:latin typeface="Corbel"/>
                <a:cs typeface="Corbel"/>
              </a:rPr>
              <a:t>*</a:t>
            </a:r>
            <a:r>
              <a:rPr dirty="0" u="sng" sz="1000" spc="15">
                <a:uFill>
                  <a:solidFill>
                    <a:srgbClr val="000000"/>
                  </a:solidFill>
                </a:uFill>
                <a:latin typeface="Corbel"/>
                <a:cs typeface="Corbel"/>
              </a:rPr>
              <a:t> </a:t>
            </a:r>
            <a:r>
              <a:rPr dirty="0" u="sng" sz="100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b3</a:t>
            </a:r>
            <a:r>
              <a:rPr dirty="0" u="sng" sz="1000" spc="-5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 </a:t>
            </a:r>
            <a:r>
              <a:rPr dirty="0" u="sng" sz="100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- </a:t>
            </a:r>
            <a:r>
              <a:rPr dirty="0" u="sng" sz="1000" spc="-1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a3</a:t>
            </a:r>
            <a:r>
              <a:rPr dirty="0" u="sng" sz="1000" spc="-145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 </a:t>
            </a:r>
            <a:r>
              <a:rPr dirty="0" u="sng" sz="1000">
                <a:uFill>
                  <a:solidFill>
                    <a:srgbClr val="000000"/>
                  </a:solidFill>
                </a:uFill>
                <a:latin typeface="Corbel"/>
                <a:cs typeface="Corbel"/>
              </a:rPr>
              <a:t>*</a:t>
            </a:r>
            <a:r>
              <a:rPr dirty="0" u="sng" sz="1000" spc="15">
                <a:uFill>
                  <a:solidFill>
                    <a:srgbClr val="000000"/>
                  </a:solidFill>
                </a:uFill>
                <a:latin typeface="Corbel"/>
                <a:cs typeface="Corbel"/>
              </a:rPr>
              <a:t> </a:t>
            </a:r>
            <a:r>
              <a:rPr dirty="0" u="sng" sz="100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b2)</a:t>
            </a:r>
            <a:r>
              <a:rPr dirty="0" sz="1000" spc="-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+ </a:t>
            </a:r>
            <a:r>
              <a:rPr dirty="0" sz="1000" b="1">
                <a:latin typeface="Verdana"/>
                <a:cs typeface="Verdana"/>
              </a:rPr>
              <a:t>j</a:t>
            </a:r>
            <a:r>
              <a:rPr dirty="0" sz="1000" spc="-135" b="1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(a3</a:t>
            </a:r>
            <a:r>
              <a:rPr dirty="0" sz="1000" spc="-140">
                <a:latin typeface="Verdana"/>
                <a:cs typeface="Verdana"/>
              </a:rPr>
              <a:t> </a:t>
            </a:r>
            <a:r>
              <a:rPr dirty="0" sz="1000">
                <a:latin typeface="Corbel"/>
                <a:cs typeface="Corbel"/>
              </a:rPr>
              <a:t>*</a:t>
            </a:r>
            <a:r>
              <a:rPr dirty="0" sz="1000" spc="10">
                <a:latin typeface="Corbel"/>
                <a:cs typeface="Corbel"/>
              </a:rPr>
              <a:t> </a:t>
            </a:r>
            <a:r>
              <a:rPr dirty="0" sz="1000">
                <a:latin typeface="Verdana"/>
                <a:cs typeface="Verdana"/>
              </a:rPr>
              <a:t>b1 -</a:t>
            </a:r>
            <a:r>
              <a:rPr dirty="0" sz="1000" spc="-5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a1</a:t>
            </a:r>
            <a:r>
              <a:rPr dirty="0" sz="1000" spc="-140">
                <a:latin typeface="Verdana"/>
                <a:cs typeface="Verdana"/>
              </a:rPr>
              <a:t> </a:t>
            </a:r>
            <a:r>
              <a:rPr dirty="0" sz="1000">
                <a:latin typeface="Corbel"/>
                <a:cs typeface="Corbel"/>
              </a:rPr>
              <a:t>*</a:t>
            </a:r>
            <a:r>
              <a:rPr dirty="0" sz="1000" spc="10">
                <a:latin typeface="Corbel"/>
                <a:cs typeface="Corbel"/>
              </a:rPr>
              <a:t> </a:t>
            </a:r>
            <a:r>
              <a:rPr dirty="0" sz="1000">
                <a:latin typeface="Verdana"/>
                <a:cs typeface="Verdana"/>
              </a:rPr>
              <a:t>b3) +</a:t>
            </a:r>
            <a:r>
              <a:rPr dirty="0" sz="1000" spc="-5">
                <a:latin typeface="Verdana"/>
                <a:cs typeface="Verdana"/>
              </a:rPr>
              <a:t> </a:t>
            </a:r>
            <a:r>
              <a:rPr dirty="0" sz="1000" b="1">
                <a:latin typeface="Verdana"/>
                <a:cs typeface="Verdana"/>
              </a:rPr>
              <a:t>k</a:t>
            </a:r>
            <a:r>
              <a:rPr dirty="0" sz="1000" spc="-130" b="1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(a1</a:t>
            </a:r>
            <a:r>
              <a:rPr dirty="0" sz="1000" spc="-145">
                <a:latin typeface="Verdana"/>
                <a:cs typeface="Verdana"/>
              </a:rPr>
              <a:t> </a:t>
            </a:r>
            <a:r>
              <a:rPr dirty="0" sz="1000">
                <a:latin typeface="Corbel"/>
                <a:cs typeface="Corbel"/>
              </a:rPr>
              <a:t>*</a:t>
            </a:r>
            <a:r>
              <a:rPr dirty="0" sz="1000" spc="10">
                <a:latin typeface="Corbel"/>
                <a:cs typeface="Corbel"/>
              </a:rPr>
              <a:t> </a:t>
            </a:r>
            <a:r>
              <a:rPr dirty="0" sz="1000">
                <a:latin typeface="Verdana"/>
                <a:cs typeface="Verdana"/>
              </a:rPr>
              <a:t>b2 - </a:t>
            </a:r>
            <a:r>
              <a:rPr dirty="0" sz="1000" spc="-10">
                <a:latin typeface="Verdana"/>
                <a:cs typeface="Verdana"/>
              </a:rPr>
              <a:t>a2</a:t>
            </a:r>
            <a:r>
              <a:rPr dirty="0" sz="1000" spc="-145">
                <a:latin typeface="Verdana"/>
                <a:cs typeface="Verdana"/>
              </a:rPr>
              <a:t> </a:t>
            </a:r>
            <a:r>
              <a:rPr dirty="0" sz="1000">
                <a:latin typeface="Corbel"/>
                <a:cs typeface="Corbel"/>
              </a:rPr>
              <a:t>*</a:t>
            </a:r>
            <a:r>
              <a:rPr dirty="0" sz="1000" spc="15">
                <a:latin typeface="Corbel"/>
                <a:cs typeface="Corbel"/>
              </a:rPr>
              <a:t> </a:t>
            </a:r>
            <a:r>
              <a:rPr dirty="0" sz="1000" spc="-25">
                <a:latin typeface="Verdana"/>
                <a:cs typeface="Verdana"/>
              </a:rPr>
              <a:t>b1)</a:t>
            </a:r>
            <a:endParaRPr sz="10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  <a:spcBef>
                <a:spcPts val="300"/>
              </a:spcBef>
            </a:pPr>
            <a:r>
              <a:rPr dirty="0" sz="1000" b="1">
                <a:latin typeface="Verdana"/>
                <a:cs typeface="Verdana"/>
              </a:rPr>
              <a:t>a</a:t>
            </a:r>
            <a:r>
              <a:rPr dirty="0" sz="1000" spc="-145" b="1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×</a:t>
            </a:r>
            <a:r>
              <a:rPr dirty="0" sz="1000" spc="-145">
                <a:latin typeface="Verdana"/>
                <a:cs typeface="Verdana"/>
              </a:rPr>
              <a:t> </a:t>
            </a:r>
            <a:r>
              <a:rPr dirty="0" sz="1000" b="1">
                <a:latin typeface="Verdana"/>
                <a:cs typeface="Verdana"/>
              </a:rPr>
              <a:t>b </a:t>
            </a:r>
            <a:r>
              <a:rPr dirty="0" sz="1000">
                <a:latin typeface="Verdana"/>
                <a:cs typeface="Verdana"/>
              </a:rPr>
              <a:t>=</a:t>
            </a:r>
            <a:r>
              <a:rPr dirty="0" sz="1000" spc="-10">
                <a:latin typeface="Verdana"/>
                <a:cs typeface="Verdana"/>
              </a:rPr>
              <a:t> &lt;</a:t>
            </a:r>
            <a:r>
              <a:rPr dirty="0" u="sng" sz="1000" spc="-1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a2</a:t>
            </a:r>
            <a:r>
              <a:rPr dirty="0" u="sng" sz="1000" spc="-14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 </a:t>
            </a:r>
            <a:r>
              <a:rPr dirty="0" u="sng" sz="1000">
                <a:uFill>
                  <a:solidFill>
                    <a:srgbClr val="000000"/>
                  </a:solidFill>
                </a:uFill>
                <a:latin typeface="Corbel"/>
                <a:cs typeface="Corbel"/>
              </a:rPr>
              <a:t>*</a:t>
            </a:r>
            <a:r>
              <a:rPr dirty="0" u="sng" sz="1000" spc="10">
                <a:uFill>
                  <a:solidFill>
                    <a:srgbClr val="000000"/>
                  </a:solidFill>
                </a:uFill>
                <a:latin typeface="Corbel"/>
                <a:cs typeface="Corbel"/>
              </a:rPr>
              <a:t> </a:t>
            </a:r>
            <a:r>
              <a:rPr dirty="0" u="sng" sz="100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b3 –</a:t>
            </a:r>
            <a:r>
              <a:rPr dirty="0" u="sng" sz="1000" spc="-5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 </a:t>
            </a:r>
            <a:r>
              <a:rPr dirty="0" u="sng" sz="1000" spc="-1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a3</a:t>
            </a:r>
            <a:r>
              <a:rPr dirty="0" u="sng" sz="1000" spc="-145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 </a:t>
            </a:r>
            <a:r>
              <a:rPr dirty="0" u="sng" sz="1000">
                <a:uFill>
                  <a:solidFill>
                    <a:srgbClr val="000000"/>
                  </a:solidFill>
                </a:uFill>
                <a:latin typeface="Corbel"/>
                <a:cs typeface="Corbel"/>
              </a:rPr>
              <a:t>*</a:t>
            </a:r>
            <a:r>
              <a:rPr dirty="0" u="sng" sz="1000" spc="15">
                <a:uFill>
                  <a:solidFill>
                    <a:srgbClr val="000000"/>
                  </a:solidFill>
                </a:uFill>
                <a:latin typeface="Corbel"/>
                <a:cs typeface="Corbel"/>
              </a:rPr>
              <a:t> </a:t>
            </a:r>
            <a:r>
              <a:rPr dirty="0" u="sng" sz="100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b2</a:t>
            </a:r>
            <a:r>
              <a:rPr dirty="0" sz="1000">
                <a:latin typeface="Verdana"/>
                <a:cs typeface="Verdana"/>
              </a:rPr>
              <a:t>,</a:t>
            </a:r>
            <a:r>
              <a:rPr dirty="0" sz="1000" spc="-10">
                <a:latin typeface="Verdana"/>
                <a:cs typeface="Verdana"/>
              </a:rPr>
              <a:t> a3</a:t>
            </a:r>
            <a:r>
              <a:rPr dirty="0" sz="1000" spc="-140">
                <a:latin typeface="Verdana"/>
                <a:cs typeface="Verdana"/>
              </a:rPr>
              <a:t> </a:t>
            </a:r>
            <a:r>
              <a:rPr dirty="0" sz="1000">
                <a:latin typeface="Corbel"/>
                <a:cs typeface="Corbel"/>
              </a:rPr>
              <a:t>*</a:t>
            </a:r>
            <a:r>
              <a:rPr dirty="0" sz="1000" spc="10">
                <a:latin typeface="Corbel"/>
                <a:cs typeface="Corbel"/>
              </a:rPr>
              <a:t> </a:t>
            </a:r>
            <a:r>
              <a:rPr dirty="0" sz="1000">
                <a:latin typeface="Verdana"/>
                <a:cs typeface="Verdana"/>
              </a:rPr>
              <a:t>b1 -</a:t>
            </a:r>
            <a:r>
              <a:rPr dirty="0" sz="1000" spc="-5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a1</a:t>
            </a:r>
            <a:r>
              <a:rPr dirty="0" sz="1000" spc="-140">
                <a:latin typeface="Verdana"/>
                <a:cs typeface="Verdana"/>
              </a:rPr>
              <a:t> </a:t>
            </a:r>
            <a:r>
              <a:rPr dirty="0" sz="1000">
                <a:latin typeface="Corbel"/>
                <a:cs typeface="Corbel"/>
              </a:rPr>
              <a:t>*</a:t>
            </a:r>
            <a:r>
              <a:rPr dirty="0" sz="1000" spc="10">
                <a:latin typeface="Corbel"/>
                <a:cs typeface="Corbel"/>
              </a:rPr>
              <a:t> </a:t>
            </a:r>
            <a:r>
              <a:rPr dirty="0" sz="1000">
                <a:latin typeface="Verdana"/>
                <a:cs typeface="Verdana"/>
              </a:rPr>
              <a:t>b3,</a:t>
            </a:r>
            <a:r>
              <a:rPr dirty="0" sz="1000" spc="-5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a1</a:t>
            </a:r>
            <a:r>
              <a:rPr dirty="0" sz="1000" spc="-140">
                <a:latin typeface="Verdana"/>
                <a:cs typeface="Verdana"/>
              </a:rPr>
              <a:t> </a:t>
            </a:r>
            <a:r>
              <a:rPr dirty="0" sz="1000">
                <a:latin typeface="Corbel"/>
                <a:cs typeface="Corbel"/>
              </a:rPr>
              <a:t>*</a:t>
            </a:r>
            <a:r>
              <a:rPr dirty="0" sz="1000" spc="10">
                <a:latin typeface="Corbel"/>
                <a:cs typeface="Corbel"/>
              </a:rPr>
              <a:t> </a:t>
            </a:r>
            <a:r>
              <a:rPr dirty="0" sz="1000">
                <a:latin typeface="Verdana"/>
                <a:cs typeface="Verdana"/>
              </a:rPr>
              <a:t>b2 -</a:t>
            </a:r>
            <a:r>
              <a:rPr dirty="0" sz="1000" spc="-5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a2</a:t>
            </a:r>
            <a:r>
              <a:rPr dirty="0" sz="1000" spc="-140">
                <a:latin typeface="Verdana"/>
                <a:cs typeface="Verdana"/>
              </a:rPr>
              <a:t> </a:t>
            </a:r>
            <a:r>
              <a:rPr dirty="0" sz="1000">
                <a:latin typeface="Corbel"/>
                <a:cs typeface="Corbel"/>
              </a:rPr>
              <a:t>*</a:t>
            </a:r>
            <a:r>
              <a:rPr dirty="0" sz="1000" spc="10">
                <a:latin typeface="Corbel"/>
                <a:cs typeface="Corbel"/>
              </a:rPr>
              <a:t> </a:t>
            </a:r>
            <a:r>
              <a:rPr dirty="0" sz="1000">
                <a:latin typeface="Verdana"/>
                <a:cs typeface="Verdana"/>
              </a:rPr>
              <a:t>b1</a:t>
            </a:r>
            <a:r>
              <a:rPr dirty="0" sz="1000" spc="-5">
                <a:latin typeface="Verdana"/>
                <a:cs typeface="Verdana"/>
              </a:rPr>
              <a:t> </a:t>
            </a:r>
            <a:r>
              <a:rPr dirty="0" sz="1000" spc="-50">
                <a:latin typeface="Verdana"/>
                <a:cs typeface="Verdana"/>
              </a:rPr>
              <a:t>&gt;</a:t>
            </a:r>
            <a:endParaRPr sz="10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9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1200" b="1">
                <a:latin typeface="Arial"/>
                <a:cs typeface="Arial"/>
              </a:rPr>
              <a:t>Cross product and angle between </a:t>
            </a:r>
            <a:r>
              <a:rPr dirty="0" sz="1200" spc="-10" b="1">
                <a:latin typeface="Arial"/>
                <a:cs typeface="Arial"/>
              </a:rPr>
              <a:t>vectors</a:t>
            </a:r>
            <a:endParaRPr sz="12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spcBef>
                <a:spcPts val="335"/>
              </a:spcBef>
            </a:pPr>
            <a:r>
              <a:rPr dirty="0" sz="1000">
                <a:latin typeface="Verdana"/>
                <a:cs typeface="Verdana"/>
              </a:rPr>
              <a:t>There</a:t>
            </a:r>
            <a:r>
              <a:rPr dirty="0" sz="1000" spc="-3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is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relationship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between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angle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between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two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vectors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and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length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 spc="-25">
                <a:latin typeface="Verdana"/>
                <a:cs typeface="Verdana"/>
              </a:rPr>
              <a:t>of</a:t>
            </a:r>
            <a:r>
              <a:rPr dirty="0" sz="1000" spc="50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their</a:t>
            </a:r>
            <a:r>
              <a:rPr dirty="0" sz="1000" spc="-3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cross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product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vector.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smaller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angle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(smaller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sine);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shorter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cross </a:t>
            </a:r>
            <a:r>
              <a:rPr dirty="0" sz="1000">
                <a:latin typeface="Verdana"/>
                <a:cs typeface="Verdana"/>
              </a:rPr>
              <a:t>product</a:t>
            </a:r>
            <a:r>
              <a:rPr dirty="0" sz="1000" spc="-3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vector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will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be.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order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of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operands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is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important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in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vectors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cross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product.</a:t>
            </a:r>
            <a:endParaRPr sz="10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1000">
                <a:latin typeface="Verdana"/>
                <a:cs typeface="Verdana"/>
              </a:rPr>
              <a:t>For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example:</a:t>
            </a:r>
            <a:endParaRPr sz="10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  <a:spcBef>
                <a:spcPts val="300"/>
              </a:spcBef>
            </a:pPr>
            <a:r>
              <a:rPr dirty="0" sz="1000" b="1">
                <a:latin typeface="Verdana"/>
                <a:cs typeface="Verdana"/>
              </a:rPr>
              <a:t>a </a:t>
            </a:r>
            <a:r>
              <a:rPr dirty="0" sz="1000">
                <a:latin typeface="Verdana"/>
                <a:cs typeface="Verdana"/>
              </a:rPr>
              <a:t>=</a:t>
            </a:r>
            <a:r>
              <a:rPr dirty="0" sz="1000" spc="-1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&lt;1,</a:t>
            </a:r>
            <a:r>
              <a:rPr dirty="0" sz="1000" spc="-1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0,</a:t>
            </a:r>
            <a:r>
              <a:rPr dirty="0" sz="1000" spc="-5">
                <a:latin typeface="Verdana"/>
                <a:cs typeface="Verdana"/>
              </a:rPr>
              <a:t> </a:t>
            </a:r>
            <a:r>
              <a:rPr dirty="0" sz="1000" spc="-25">
                <a:latin typeface="Verdana"/>
                <a:cs typeface="Verdana"/>
              </a:rPr>
              <a:t>0&gt;</a:t>
            </a:r>
            <a:endParaRPr sz="10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  <a:spcBef>
                <a:spcPts val="300"/>
              </a:spcBef>
            </a:pPr>
            <a:r>
              <a:rPr dirty="0" sz="1000" b="1">
                <a:latin typeface="Verdana"/>
                <a:cs typeface="Verdana"/>
              </a:rPr>
              <a:t>b </a:t>
            </a:r>
            <a:r>
              <a:rPr dirty="0" sz="1000">
                <a:latin typeface="Verdana"/>
                <a:cs typeface="Verdana"/>
              </a:rPr>
              <a:t>=</a:t>
            </a:r>
            <a:r>
              <a:rPr dirty="0" sz="1000" spc="-1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&lt;0,</a:t>
            </a:r>
            <a:r>
              <a:rPr dirty="0" sz="1000" spc="-1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1,</a:t>
            </a:r>
            <a:r>
              <a:rPr dirty="0" sz="1000" spc="-5">
                <a:latin typeface="Verdana"/>
                <a:cs typeface="Verdana"/>
              </a:rPr>
              <a:t> </a:t>
            </a:r>
            <a:r>
              <a:rPr dirty="0" sz="1000" spc="-25">
                <a:latin typeface="Verdana"/>
                <a:cs typeface="Verdana"/>
              </a:rPr>
              <a:t>0&gt;</a:t>
            </a:r>
            <a:endParaRPr sz="10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  <a:spcBef>
                <a:spcPts val="300"/>
              </a:spcBef>
            </a:pPr>
            <a:r>
              <a:rPr dirty="0" sz="1000" b="1">
                <a:latin typeface="Verdana"/>
                <a:cs typeface="Verdana"/>
              </a:rPr>
              <a:t>a</a:t>
            </a:r>
            <a:r>
              <a:rPr dirty="0" sz="1000" spc="-135" b="1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×</a:t>
            </a:r>
            <a:r>
              <a:rPr dirty="0" sz="1000" spc="-145">
                <a:latin typeface="Verdana"/>
                <a:cs typeface="Verdana"/>
              </a:rPr>
              <a:t> </a:t>
            </a:r>
            <a:r>
              <a:rPr dirty="0" sz="1000" b="1">
                <a:latin typeface="Verdana"/>
                <a:cs typeface="Verdana"/>
              </a:rPr>
              <a:t>b</a:t>
            </a:r>
            <a:r>
              <a:rPr dirty="0" sz="1000" spc="-5" b="1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=</a:t>
            </a:r>
            <a:r>
              <a:rPr dirty="0" sz="1000" spc="-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&lt;0,</a:t>
            </a:r>
            <a:r>
              <a:rPr dirty="0" sz="1000" spc="-1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0,</a:t>
            </a:r>
            <a:r>
              <a:rPr dirty="0" sz="1000" spc="-5">
                <a:latin typeface="Verdana"/>
                <a:cs typeface="Verdana"/>
              </a:rPr>
              <a:t> </a:t>
            </a:r>
            <a:r>
              <a:rPr dirty="0" sz="1000" spc="-25">
                <a:latin typeface="Verdana"/>
                <a:cs typeface="Verdana"/>
              </a:rPr>
              <a:t>1&gt;</a:t>
            </a:r>
            <a:endParaRPr sz="10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  <a:spcBef>
                <a:spcPts val="300"/>
              </a:spcBef>
            </a:pPr>
            <a:r>
              <a:rPr dirty="0" sz="1000" b="1">
                <a:latin typeface="Verdana"/>
                <a:cs typeface="Verdana"/>
              </a:rPr>
              <a:t>b</a:t>
            </a:r>
            <a:r>
              <a:rPr dirty="0" sz="1000" spc="-145" b="1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×</a:t>
            </a:r>
            <a:r>
              <a:rPr dirty="0" sz="1000" spc="-145">
                <a:latin typeface="Verdana"/>
                <a:cs typeface="Verdana"/>
              </a:rPr>
              <a:t> </a:t>
            </a:r>
            <a:r>
              <a:rPr dirty="0" sz="1000" b="1">
                <a:latin typeface="Verdana"/>
                <a:cs typeface="Verdana"/>
              </a:rPr>
              <a:t>a </a:t>
            </a:r>
            <a:r>
              <a:rPr dirty="0" sz="1000">
                <a:latin typeface="Verdana"/>
                <a:cs typeface="Verdana"/>
              </a:rPr>
              <a:t>=</a:t>
            </a:r>
            <a:r>
              <a:rPr dirty="0" sz="1000" spc="-1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&lt;0,</a:t>
            </a:r>
            <a:r>
              <a:rPr dirty="0" sz="1000" spc="-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0,</a:t>
            </a:r>
            <a:r>
              <a:rPr dirty="0" sz="1000" spc="-5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-</a:t>
            </a:r>
            <a:r>
              <a:rPr dirty="0" sz="1000" spc="-25">
                <a:latin typeface="Verdana"/>
                <a:cs typeface="Verdana"/>
              </a:rPr>
              <a:t>1&gt;</a:t>
            </a:r>
            <a:endParaRPr sz="1000">
              <a:latin typeface="Verdana"/>
              <a:cs typeface="Verdana"/>
            </a:endParaRPr>
          </a:p>
        </p:txBody>
      </p:sp>
      <p:pic>
        <p:nvPicPr>
          <p:cNvPr id="6" name="object 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19250" y="5114925"/>
            <a:ext cx="3267075" cy="1924050"/>
          </a:xfrm>
          <a:prstGeom prst="rect">
            <a:avLst/>
          </a:prstGeom>
        </p:spPr>
      </p:pic>
      <p:sp>
        <p:nvSpPr>
          <p:cNvPr id="7" name="object 7" descr=""/>
          <p:cNvSpPr txBox="1"/>
          <p:nvPr/>
        </p:nvSpPr>
        <p:spPr>
          <a:xfrm>
            <a:off x="1587500" y="7054850"/>
            <a:ext cx="4920615" cy="295910"/>
          </a:xfrm>
          <a:prstGeom prst="rect">
            <a:avLst/>
          </a:prstGeom>
        </p:spPr>
        <p:txBody>
          <a:bodyPr wrap="square" lIns="0" tIns="20320" rIns="0" bIns="0" rtlCol="0" vert="horz">
            <a:spAutoFit/>
          </a:bodyPr>
          <a:lstStyle/>
          <a:p>
            <a:pPr marL="12700" marR="5080">
              <a:lnSpc>
                <a:spcPts val="1050"/>
              </a:lnSpc>
              <a:spcBef>
                <a:spcPts val="160"/>
              </a:spcBef>
            </a:pPr>
            <a:r>
              <a:rPr dirty="0" sz="900" i="1">
                <a:latin typeface="Verdana"/>
                <a:cs typeface="Verdana"/>
              </a:rPr>
              <a:t>Figure (15): The relationship between the sine of the angle between two vectors </a:t>
            </a:r>
            <a:r>
              <a:rPr dirty="0" sz="900" spc="-25" i="1">
                <a:latin typeface="Verdana"/>
                <a:cs typeface="Verdana"/>
              </a:rPr>
              <a:t>and</a:t>
            </a:r>
            <a:r>
              <a:rPr dirty="0" sz="900" spc="-25" i="1">
                <a:latin typeface="Verdana"/>
                <a:cs typeface="Verdana"/>
              </a:rPr>
              <a:t> </a:t>
            </a:r>
            <a:r>
              <a:rPr dirty="0" sz="900" i="1">
                <a:latin typeface="Verdana"/>
                <a:cs typeface="Verdana"/>
              </a:rPr>
              <a:t>the length of their cross product </a:t>
            </a:r>
            <a:r>
              <a:rPr dirty="0" sz="900" spc="-10" i="1">
                <a:latin typeface="Verdana"/>
                <a:cs typeface="Verdana"/>
              </a:rPr>
              <a:t>vector.</a:t>
            </a:r>
            <a:endParaRPr sz="900">
              <a:latin typeface="Verdana"/>
              <a:cs typeface="Verdana"/>
            </a:endParaRPr>
          </a:p>
        </p:txBody>
      </p:sp>
      <p:sp>
        <p:nvSpPr>
          <p:cNvPr id="8" name="object 8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54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 spc="-25"/>
              <a:t>16</a:t>
            </a:fld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358900" y="508031"/>
            <a:ext cx="5502910" cy="7207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403475">
              <a:lnSpc>
                <a:spcPct val="100000"/>
              </a:lnSpc>
              <a:spcBef>
                <a:spcPts val="100"/>
              </a:spcBef>
            </a:pPr>
            <a:r>
              <a:rPr dirty="0" sz="1000" i="1">
                <a:latin typeface="Verdana"/>
                <a:cs typeface="Verdana"/>
              </a:rPr>
              <a:t>Essential</a:t>
            </a:r>
            <a:r>
              <a:rPr dirty="0" sz="1000" spc="-40" i="1">
                <a:latin typeface="Verdana"/>
                <a:cs typeface="Verdana"/>
              </a:rPr>
              <a:t> </a:t>
            </a:r>
            <a:r>
              <a:rPr dirty="0" sz="1000" i="1">
                <a:latin typeface="Verdana"/>
                <a:cs typeface="Verdana"/>
              </a:rPr>
              <a:t>Mathematics</a:t>
            </a:r>
            <a:r>
              <a:rPr dirty="0" sz="1000" spc="-40" i="1">
                <a:latin typeface="Verdana"/>
                <a:cs typeface="Verdana"/>
              </a:rPr>
              <a:t> </a:t>
            </a:r>
            <a:r>
              <a:rPr dirty="0" sz="1000" i="1">
                <a:latin typeface="Verdana"/>
                <a:cs typeface="Verdana"/>
              </a:rPr>
              <a:t>for</a:t>
            </a:r>
            <a:r>
              <a:rPr dirty="0" sz="1000" spc="-40" i="1">
                <a:latin typeface="Verdana"/>
                <a:cs typeface="Verdana"/>
              </a:rPr>
              <a:t> </a:t>
            </a:r>
            <a:r>
              <a:rPr dirty="0" sz="1000" i="1">
                <a:latin typeface="Verdana"/>
                <a:cs typeface="Verdana"/>
              </a:rPr>
              <a:t>Computational</a:t>
            </a:r>
            <a:r>
              <a:rPr dirty="0" sz="1000" spc="-40" i="1">
                <a:latin typeface="Verdana"/>
                <a:cs typeface="Verdana"/>
              </a:rPr>
              <a:t> </a:t>
            </a:r>
            <a:r>
              <a:rPr dirty="0" sz="1000" spc="-10" i="1">
                <a:latin typeface="Verdana"/>
                <a:cs typeface="Verdana"/>
              </a:rPr>
              <a:t>Design</a:t>
            </a:r>
            <a:endParaRPr sz="10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500">
              <a:latin typeface="Verdana"/>
              <a:cs typeface="Verdana"/>
            </a:endParaRPr>
          </a:p>
          <a:p>
            <a:pPr marL="12700" marR="332740">
              <a:lnSpc>
                <a:spcPct val="100000"/>
              </a:lnSpc>
            </a:pPr>
            <a:r>
              <a:rPr dirty="0" sz="1000">
                <a:latin typeface="Verdana"/>
                <a:cs typeface="Verdana"/>
              </a:rPr>
              <a:t>In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Rhino's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right-</a:t>
            </a:r>
            <a:r>
              <a:rPr dirty="0" sz="1000">
                <a:latin typeface="Verdana"/>
                <a:cs typeface="Verdana"/>
              </a:rPr>
              <a:t>handed</a:t>
            </a:r>
            <a:r>
              <a:rPr dirty="0" sz="1000" spc="-1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system,</a:t>
            </a:r>
            <a:r>
              <a:rPr dirty="0" sz="1000" spc="-1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1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direction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of</a:t>
            </a:r>
            <a:r>
              <a:rPr dirty="0" sz="1000" spc="-10">
                <a:latin typeface="Verdana"/>
                <a:cs typeface="Verdana"/>
              </a:rPr>
              <a:t> </a:t>
            </a:r>
            <a:r>
              <a:rPr dirty="0" sz="1000" b="1">
                <a:latin typeface="Verdana"/>
                <a:cs typeface="Verdana"/>
              </a:rPr>
              <a:t>a</a:t>
            </a:r>
            <a:r>
              <a:rPr dirty="0" sz="1000" spc="-135" b="1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×</a:t>
            </a:r>
            <a:r>
              <a:rPr dirty="0" sz="1000" spc="-145">
                <a:latin typeface="Verdana"/>
                <a:cs typeface="Verdana"/>
              </a:rPr>
              <a:t> </a:t>
            </a:r>
            <a:r>
              <a:rPr dirty="0" sz="1000" b="1">
                <a:latin typeface="Verdana"/>
                <a:cs typeface="Verdana"/>
              </a:rPr>
              <a:t>b </a:t>
            </a:r>
            <a:r>
              <a:rPr dirty="0" sz="1000">
                <a:latin typeface="Verdana"/>
                <a:cs typeface="Verdana"/>
              </a:rPr>
              <a:t>is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given</a:t>
            </a:r>
            <a:r>
              <a:rPr dirty="0" sz="1000" spc="-1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by</a:t>
            </a:r>
            <a:r>
              <a:rPr dirty="0" sz="1000" spc="-1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10">
                <a:latin typeface="Verdana"/>
                <a:cs typeface="Verdana"/>
              </a:rPr>
              <a:t> right-</a:t>
            </a:r>
            <a:r>
              <a:rPr dirty="0" sz="1000" spc="-20">
                <a:latin typeface="Verdana"/>
                <a:cs typeface="Verdana"/>
              </a:rPr>
              <a:t>hand </a:t>
            </a:r>
            <a:r>
              <a:rPr dirty="0" sz="1000">
                <a:latin typeface="Verdana"/>
                <a:cs typeface="Verdana"/>
              </a:rPr>
              <a:t>rule</a:t>
            </a:r>
            <a:r>
              <a:rPr dirty="0" sz="1000" spc="-3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(where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 b="1">
                <a:latin typeface="Verdana"/>
                <a:cs typeface="Verdana"/>
              </a:rPr>
              <a:t>a </a:t>
            </a:r>
            <a:r>
              <a:rPr dirty="0" sz="1000">
                <a:latin typeface="Verdana"/>
                <a:cs typeface="Verdana"/>
              </a:rPr>
              <a:t>=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index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finger,</a:t>
            </a:r>
            <a:r>
              <a:rPr dirty="0" sz="1000" spc="-10">
                <a:latin typeface="Verdana"/>
                <a:cs typeface="Verdana"/>
              </a:rPr>
              <a:t> </a:t>
            </a:r>
            <a:r>
              <a:rPr dirty="0" sz="1000" b="1">
                <a:latin typeface="Verdana"/>
                <a:cs typeface="Verdana"/>
              </a:rPr>
              <a:t>b</a:t>
            </a:r>
            <a:r>
              <a:rPr dirty="0" sz="1000" spc="-5" b="1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=</a:t>
            </a:r>
            <a:r>
              <a:rPr dirty="0" sz="1000" spc="-1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middle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finger,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and</a:t>
            </a:r>
            <a:r>
              <a:rPr dirty="0" sz="1000" spc="-10">
                <a:latin typeface="Verdana"/>
                <a:cs typeface="Verdana"/>
              </a:rPr>
              <a:t> </a:t>
            </a:r>
            <a:r>
              <a:rPr dirty="0" sz="1000" b="1">
                <a:latin typeface="Verdana"/>
                <a:cs typeface="Verdana"/>
              </a:rPr>
              <a:t>a</a:t>
            </a:r>
            <a:r>
              <a:rPr dirty="0" sz="1000" spc="-135" b="1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×</a:t>
            </a:r>
            <a:r>
              <a:rPr dirty="0" sz="1000" spc="-145">
                <a:latin typeface="Verdana"/>
                <a:cs typeface="Verdana"/>
              </a:rPr>
              <a:t> </a:t>
            </a:r>
            <a:r>
              <a:rPr dirty="0" sz="1000" b="1">
                <a:latin typeface="Verdana"/>
                <a:cs typeface="Verdana"/>
              </a:rPr>
              <a:t>b</a:t>
            </a:r>
            <a:r>
              <a:rPr dirty="0" sz="1000" spc="-5" b="1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=</a:t>
            </a:r>
            <a:r>
              <a:rPr dirty="0" sz="1000" spc="-10">
                <a:latin typeface="Verdana"/>
                <a:cs typeface="Verdana"/>
              </a:rPr>
              <a:t> thumb).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3" name="object 3" descr=""/>
          <p:cNvSpPr/>
          <p:nvPr/>
        </p:nvSpPr>
        <p:spPr>
          <a:xfrm>
            <a:off x="1143000" y="9210675"/>
            <a:ext cx="5715000" cy="9525"/>
          </a:xfrm>
          <a:custGeom>
            <a:avLst/>
            <a:gdLst/>
            <a:ahLst/>
            <a:cxnLst/>
            <a:rect l="l" t="t" r="r" b="b"/>
            <a:pathLst>
              <a:path w="5715000" h="9525">
                <a:moveTo>
                  <a:pt x="5715000" y="9525"/>
                </a:moveTo>
                <a:lnTo>
                  <a:pt x="0" y="9525"/>
                </a:lnTo>
                <a:lnTo>
                  <a:pt x="0" y="0"/>
                </a:lnTo>
                <a:lnTo>
                  <a:pt x="5715000" y="0"/>
                </a:lnTo>
                <a:lnTo>
                  <a:pt x="5715000" y="9525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90650" y="1352550"/>
            <a:ext cx="1418206" cy="1256302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1358900" y="2722723"/>
            <a:ext cx="5182870" cy="1659255"/>
          </a:xfrm>
          <a:prstGeom prst="rect">
            <a:avLst/>
          </a:prstGeom>
        </p:spPr>
        <p:txBody>
          <a:bodyPr wrap="square" lIns="0" tIns="4572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60"/>
              </a:spcBef>
            </a:pPr>
            <a:r>
              <a:rPr dirty="0" sz="1000">
                <a:latin typeface="Verdana"/>
                <a:cs typeface="Verdana"/>
              </a:rPr>
              <a:t>In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general,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for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any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pair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of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3-</a:t>
            </a:r>
            <a:r>
              <a:rPr dirty="0" sz="1000">
                <a:latin typeface="Verdana"/>
                <a:cs typeface="Verdana"/>
              </a:rPr>
              <a:t>D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vectors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 b="1">
                <a:latin typeface="Verdana"/>
                <a:cs typeface="Verdana"/>
              </a:rPr>
              <a:t>a</a:t>
            </a:r>
            <a:r>
              <a:rPr dirty="0" sz="1000" spc="-5" b="1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and</a:t>
            </a:r>
            <a:r>
              <a:rPr dirty="0" sz="1000" spc="-10">
                <a:latin typeface="Verdana"/>
                <a:cs typeface="Verdana"/>
              </a:rPr>
              <a:t> </a:t>
            </a:r>
            <a:r>
              <a:rPr dirty="0" sz="1000" spc="-25" b="1">
                <a:latin typeface="Verdana"/>
                <a:cs typeface="Verdana"/>
              </a:rPr>
              <a:t>b</a:t>
            </a:r>
            <a:r>
              <a:rPr dirty="0" sz="1000" spc="-25">
                <a:latin typeface="Verdana"/>
                <a:cs typeface="Verdana"/>
              </a:rPr>
              <a:t>:</a:t>
            </a:r>
            <a:endParaRPr sz="1000">
              <a:latin typeface="Verdana"/>
              <a:cs typeface="Verdana"/>
            </a:endParaRPr>
          </a:p>
          <a:p>
            <a:pPr marL="12700" marR="3314700" indent="228600">
              <a:lnSpc>
                <a:spcPct val="125000"/>
              </a:lnSpc>
            </a:pPr>
            <a:r>
              <a:rPr dirty="0" sz="1000">
                <a:latin typeface="Verdana"/>
                <a:cs typeface="Verdana"/>
              </a:rPr>
              <a:t>|</a:t>
            </a:r>
            <a:r>
              <a:rPr dirty="0" sz="1000" spc="-145">
                <a:latin typeface="Verdana"/>
                <a:cs typeface="Verdana"/>
              </a:rPr>
              <a:t> </a:t>
            </a:r>
            <a:r>
              <a:rPr dirty="0" sz="1000" b="1">
                <a:latin typeface="Verdana"/>
                <a:cs typeface="Verdana"/>
              </a:rPr>
              <a:t>a</a:t>
            </a:r>
            <a:r>
              <a:rPr dirty="0" sz="1000" spc="-135" b="1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×</a:t>
            </a:r>
            <a:r>
              <a:rPr dirty="0" sz="1000" spc="-145">
                <a:latin typeface="Verdana"/>
                <a:cs typeface="Verdana"/>
              </a:rPr>
              <a:t> </a:t>
            </a:r>
            <a:r>
              <a:rPr dirty="0" sz="1000" b="1">
                <a:latin typeface="Verdana"/>
                <a:cs typeface="Verdana"/>
              </a:rPr>
              <a:t>b</a:t>
            </a:r>
            <a:r>
              <a:rPr dirty="0" sz="1000" spc="-135" b="1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|</a:t>
            </a:r>
            <a:r>
              <a:rPr dirty="0" sz="1000" spc="-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=</a:t>
            </a:r>
            <a:r>
              <a:rPr dirty="0" sz="1000" spc="-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|</a:t>
            </a:r>
            <a:r>
              <a:rPr dirty="0" sz="1000" spc="-145">
                <a:latin typeface="Verdana"/>
                <a:cs typeface="Verdana"/>
              </a:rPr>
              <a:t> </a:t>
            </a:r>
            <a:r>
              <a:rPr dirty="0" sz="1000" b="1">
                <a:latin typeface="Verdana"/>
                <a:cs typeface="Verdana"/>
              </a:rPr>
              <a:t>a</a:t>
            </a:r>
            <a:r>
              <a:rPr dirty="0" sz="1000" spc="-135" b="1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|</a:t>
            </a:r>
            <a:r>
              <a:rPr dirty="0" sz="1000" spc="-14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|</a:t>
            </a:r>
            <a:r>
              <a:rPr dirty="0" sz="1000" spc="-145">
                <a:latin typeface="Verdana"/>
                <a:cs typeface="Verdana"/>
              </a:rPr>
              <a:t> </a:t>
            </a:r>
            <a:r>
              <a:rPr dirty="0" sz="1000" b="1">
                <a:latin typeface="Verdana"/>
                <a:cs typeface="Verdana"/>
              </a:rPr>
              <a:t>b</a:t>
            </a:r>
            <a:r>
              <a:rPr dirty="0" sz="1000" spc="-135" b="1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|</a:t>
            </a:r>
            <a:r>
              <a:rPr dirty="0" sz="1000" spc="-145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sin(</a:t>
            </a:r>
            <a:r>
              <a:rPr dirty="0" sz="1000" spc="-10" i="1">
                <a:latin typeface="MS Gothic"/>
                <a:cs typeface="MS Gothic"/>
              </a:rPr>
              <a:t>ө</a:t>
            </a:r>
            <a:r>
              <a:rPr dirty="0" sz="1000" spc="-10">
                <a:latin typeface="Verdana"/>
                <a:cs typeface="Verdana"/>
              </a:rPr>
              <a:t>) Where:</a:t>
            </a:r>
            <a:endParaRPr sz="10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  <a:spcBef>
                <a:spcPts val="300"/>
              </a:spcBef>
            </a:pPr>
            <a:r>
              <a:rPr dirty="0" sz="1000" spc="-10" i="1">
                <a:latin typeface="MS Gothic"/>
                <a:cs typeface="MS Gothic"/>
              </a:rPr>
              <a:t>ө</a:t>
            </a:r>
            <a:r>
              <a:rPr dirty="0" sz="1000" spc="-160" i="1">
                <a:latin typeface="MS Gothic"/>
                <a:cs typeface="MS Gothic"/>
              </a:rPr>
              <a:t> </a:t>
            </a:r>
            <a:r>
              <a:rPr dirty="0" sz="1000">
                <a:latin typeface="Verdana"/>
                <a:cs typeface="Verdana"/>
              </a:rPr>
              <a:t>is</a:t>
            </a:r>
            <a:r>
              <a:rPr dirty="0" sz="1000" spc="-3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angle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included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between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position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vectors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of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 b="1">
                <a:latin typeface="Verdana"/>
                <a:cs typeface="Verdana"/>
              </a:rPr>
              <a:t>a</a:t>
            </a:r>
            <a:r>
              <a:rPr dirty="0" sz="1000" spc="-10" b="1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and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 spc="-50" b="1">
                <a:latin typeface="Verdana"/>
                <a:cs typeface="Verdana"/>
              </a:rPr>
              <a:t>b</a:t>
            </a:r>
            <a:endParaRPr sz="1000">
              <a:latin typeface="Verdana"/>
              <a:cs typeface="Verdana"/>
            </a:endParaRPr>
          </a:p>
          <a:p>
            <a:pPr marL="12700" marR="5080">
              <a:lnSpc>
                <a:spcPct val="100000"/>
              </a:lnSpc>
              <a:spcBef>
                <a:spcPts val="300"/>
              </a:spcBef>
            </a:pPr>
            <a:r>
              <a:rPr dirty="0" sz="1000">
                <a:latin typeface="Verdana"/>
                <a:cs typeface="Verdana"/>
              </a:rPr>
              <a:t>If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 b="1">
                <a:latin typeface="Verdana"/>
                <a:cs typeface="Verdana"/>
              </a:rPr>
              <a:t>a</a:t>
            </a:r>
            <a:r>
              <a:rPr dirty="0" sz="1000" spc="-5" b="1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and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 b="1">
                <a:latin typeface="Verdana"/>
                <a:cs typeface="Verdana"/>
              </a:rPr>
              <a:t>b</a:t>
            </a:r>
            <a:r>
              <a:rPr dirty="0" sz="1000" spc="-5" b="1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are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unit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vectors,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then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we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can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simply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say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that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length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of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their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cross </a:t>
            </a:r>
            <a:r>
              <a:rPr dirty="0" sz="1000">
                <a:latin typeface="Verdana"/>
                <a:cs typeface="Verdana"/>
              </a:rPr>
              <a:t>product</a:t>
            </a:r>
            <a:r>
              <a:rPr dirty="0" sz="1000" spc="-3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equals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sine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of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angle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between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them.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In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other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words:</a:t>
            </a:r>
            <a:endParaRPr sz="10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  <a:spcBef>
                <a:spcPts val="300"/>
              </a:spcBef>
            </a:pPr>
            <a:r>
              <a:rPr dirty="0" sz="1000">
                <a:latin typeface="Verdana"/>
                <a:cs typeface="Verdana"/>
              </a:rPr>
              <a:t>|</a:t>
            </a:r>
            <a:r>
              <a:rPr dirty="0" sz="1000" spc="-145">
                <a:latin typeface="Verdana"/>
                <a:cs typeface="Verdana"/>
              </a:rPr>
              <a:t> </a:t>
            </a:r>
            <a:r>
              <a:rPr dirty="0" sz="1000" b="1">
                <a:latin typeface="Verdana"/>
                <a:cs typeface="Verdana"/>
              </a:rPr>
              <a:t>a</a:t>
            </a:r>
            <a:r>
              <a:rPr dirty="0" sz="1000" spc="-135" b="1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×</a:t>
            </a:r>
            <a:r>
              <a:rPr dirty="0" sz="1000" spc="-145">
                <a:latin typeface="Verdana"/>
                <a:cs typeface="Verdana"/>
              </a:rPr>
              <a:t> </a:t>
            </a:r>
            <a:r>
              <a:rPr dirty="0" sz="1000" b="1">
                <a:latin typeface="Verdana"/>
                <a:cs typeface="Verdana"/>
              </a:rPr>
              <a:t>b</a:t>
            </a:r>
            <a:r>
              <a:rPr dirty="0" sz="1000" spc="-135" b="1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|</a:t>
            </a:r>
            <a:r>
              <a:rPr dirty="0" sz="1000" spc="-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=</a:t>
            </a:r>
            <a:r>
              <a:rPr dirty="0" sz="1000" spc="-5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sin(</a:t>
            </a:r>
            <a:r>
              <a:rPr dirty="0" sz="1000" spc="-10" i="1">
                <a:latin typeface="MS Gothic"/>
                <a:cs typeface="MS Gothic"/>
              </a:rPr>
              <a:t>ө</a:t>
            </a:r>
            <a:r>
              <a:rPr dirty="0" sz="1000" spc="-10">
                <a:latin typeface="Verdana"/>
                <a:cs typeface="Verdana"/>
              </a:rPr>
              <a:t>)</a:t>
            </a:r>
            <a:endParaRPr sz="1000">
              <a:latin typeface="Verdana"/>
              <a:cs typeface="Verdana"/>
            </a:endParaRPr>
          </a:p>
          <a:p>
            <a:pPr marL="12700" marR="228600">
              <a:lnSpc>
                <a:spcPct val="100000"/>
              </a:lnSpc>
              <a:spcBef>
                <a:spcPts val="300"/>
              </a:spcBef>
            </a:pP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3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cross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product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between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two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vectors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helps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us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determine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if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two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vectors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 spc="-25">
                <a:latin typeface="Verdana"/>
                <a:cs typeface="Verdana"/>
              </a:rPr>
              <a:t>are </a:t>
            </a:r>
            <a:r>
              <a:rPr dirty="0" sz="1000">
                <a:latin typeface="Verdana"/>
                <a:cs typeface="Verdana"/>
              </a:rPr>
              <a:t>parallel.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This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is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because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result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is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always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zero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vector.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1771650" y="4495800"/>
            <a:ext cx="4686300" cy="190500"/>
          </a:xfrm>
          <a:prstGeom prst="rect">
            <a:avLst/>
          </a:prstGeom>
          <a:ln w="19050">
            <a:solidFill>
              <a:srgbClr val="CB1300"/>
            </a:solidFill>
          </a:ln>
        </p:spPr>
        <p:txBody>
          <a:bodyPr wrap="square" lIns="0" tIns="15875" rIns="0" bIns="0" rtlCol="0" vert="horz">
            <a:spAutoFit/>
          </a:bodyPr>
          <a:lstStyle/>
          <a:p>
            <a:pPr marL="57150">
              <a:lnSpc>
                <a:spcPct val="100000"/>
              </a:lnSpc>
              <a:spcBef>
                <a:spcPts val="125"/>
              </a:spcBef>
            </a:pPr>
            <a:r>
              <a:rPr dirty="0" sz="1000">
                <a:latin typeface="Verdana"/>
                <a:cs typeface="Verdana"/>
              </a:rPr>
              <a:t>Vectors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 i="1">
                <a:latin typeface="Verdana"/>
                <a:cs typeface="Verdana"/>
              </a:rPr>
              <a:t>a</a:t>
            </a:r>
            <a:r>
              <a:rPr dirty="0" sz="1000" spc="-10" i="1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and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 i="1">
                <a:latin typeface="Verdana"/>
                <a:cs typeface="Verdana"/>
              </a:rPr>
              <a:t>b</a:t>
            </a:r>
            <a:r>
              <a:rPr dirty="0" sz="1000" spc="-10" i="1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are</a:t>
            </a:r>
            <a:r>
              <a:rPr dirty="0" sz="1000" spc="-1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parallel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if,</a:t>
            </a:r>
            <a:r>
              <a:rPr dirty="0" sz="1000" spc="-1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and</a:t>
            </a:r>
            <a:r>
              <a:rPr dirty="0" sz="1000" spc="-1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only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if,</a:t>
            </a:r>
            <a:r>
              <a:rPr dirty="0" sz="1000" spc="-10">
                <a:latin typeface="Verdana"/>
                <a:cs typeface="Verdana"/>
              </a:rPr>
              <a:t> </a:t>
            </a:r>
            <a:r>
              <a:rPr dirty="0" sz="1000" i="1">
                <a:latin typeface="Verdana"/>
                <a:cs typeface="Verdana"/>
              </a:rPr>
              <a:t>a</a:t>
            </a:r>
            <a:r>
              <a:rPr dirty="0" sz="1000" spc="-10" i="1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x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 i="1">
                <a:latin typeface="Verdana"/>
                <a:cs typeface="Verdana"/>
              </a:rPr>
              <a:t>b</a:t>
            </a:r>
            <a:r>
              <a:rPr dirty="0" sz="1000" spc="-10" i="1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=</a:t>
            </a:r>
            <a:r>
              <a:rPr dirty="0" sz="1000" spc="-10">
                <a:latin typeface="Verdana"/>
                <a:cs typeface="Verdana"/>
              </a:rPr>
              <a:t> </a:t>
            </a:r>
            <a:r>
              <a:rPr dirty="0" sz="1000" spc="-25">
                <a:latin typeface="Verdana"/>
                <a:cs typeface="Verdana"/>
              </a:rPr>
              <a:t>0.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1358900" y="4774894"/>
            <a:ext cx="5511800" cy="2245360"/>
          </a:xfrm>
          <a:prstGeom prst="rect">
            <a:avLst/>
          </a:prstGeom>
        </p:spPr>
        <p:txBody>
          <a:bodyPr wrap="square" lIns="0" tIns="635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00"/>
              </a:spcBef>
            </a:pPr>
            <a:r>
              <a:rPr dirty="0" sz="1200" b="1">
                <a:latin typeface="Arial"/>
                <a:cs typeface="Arial"/>
              </a:rPr>
              <a:t>Cross product </a:t>
            </a:r>
            <a:r>
              <a:rPr dirty="0" sz="1200" spc="-10" b="1">
                <a:latin typeface="Arial"/>
                <a:cs typeface="Arial"/>
              </a:rPr>
              <a:t>properties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dirty="0" sz="1000">
                <a:latin typeface="Verdana"/>
                <a:cs typeface="Verdana"/>
              </a:rPr>
              <a:t>If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 b="1">
                <a:latin typeface="Verdana"/>
                <a:cs typeface="Verdana"/>
              </a:rPr>
              <a:t>a</a:t>
            </a:r>
            <a:r>
              <a:rPr dirty="0" sz="1000">
                <a:latin typeface="Verdana"/>
                <a:cs typeface="Verdana"/>
              </a:rPr>
              <a:t>,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 b="1">
                <a:latin typeface="Verdana"/>
                <a:cs typeface="Verdana"/>
              </a:rPr>
              <a:t>b</a:t>
            </a:r>
            <a:r>
              <a:rPr dirty="0" sz="1000">
                <a:latin typeface="Verdana"/>
                <a:cs typeface="Verdana"/>
              </a:rPr>
              <a:t>,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and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 b="1">
                <a:latin typeface="Verdana"/>
                <a:cs typeface="Verdana"/>
              </a:rPr>
              <a:t>c</a:t>
            </a:r>
            <a:r>
              <a:rPr dirty="0" sz="1000" spc="-5" b="1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are</a:t>
            </a:r>
            <a:r>
              <a:rPr dirty="0" sz="1000" spc="-1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vectors,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and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 i="1">
                <a:latin typeface="Verdana"/>
                <a:cs typeface="Verdana"/>
              </a:rPr>
              <a:t>s</a:t>
            </a:r>
            <a:r>
              <a:rPr dirty="0" sz="1000" spc="-15" i="1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is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number,</a:t>
            </a:r>
            <a:r>
              <a:rPr dirty="0" sz="1000" spc="-10">
                <a:latin typeface="Verdana"/>
                <a:cs typeface="Verdana"/>
              </a:rPr>
              <a:t> then:</a:t>
            </a:r>
            <a:endParaRPr sz="10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  <a:spcBef>
                <a:spcPts val="300"/>
              </a:spcBef>
            </a:pPr>
            <a:r>
              <a:rPr dirty="0" sz="1000" b="1">
                <a:latin typeface="Verdana"/>
                <a:cs typeface="Verdana"/>
              </a:rPr>
              <a:t>a</a:t>
            </a:r>
            <a:r>
              <a:rPr dirty="0" sz="1000" spc="-135" b="1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×</a:t>
            </a:r>
            <a:r>
              <a:rPr dirty="0" sz="1000" spc="-145">
                <a:latin typeface="Verdana"/>
                <a:cs typeface="Verdana"/>
              </a:rPr>
              <a:t> </a:t>
            </a:r>
            <a:r>
              <a:rPr dirty="0" sz="1000" b="1">
                <a:latin typeface="Verdana"/>
                <a:cs typeface="Verdana"/>
              </a:rPr>
              <a:t>b</a:t>
            </a:r>
            <a:r>
              <a:rPr dirty="0" sz="1000" spc="5" b="1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=</a:t>
            </a:r>
            <a:r>
              <a:rPr dirty="0" sz="1000" spc="-5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-</a:t>
            </a:r>
            <a:r>
              <a:rPr dirty="0" sz="1000" b="1">
                <a:latin typeface="Verdana"/>
                <a:cs typeface="Verdana"/>
              </a:rPr>
              <a:t>b</a:t>
            </a:r>
            <a:r>
              <a:rPr dirty="0" sz="1000" spc="-135" b="1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×</a:t>
            </a:r>
            <a:r>
              <a:rPr dirty="0" sz="1000" spc="-140">
                <a:latin typeface="Verdana"/>
                <a:cs typeface="Verdana"/>
              </a:rPr>
              <a:t> </a:t>
            </a:r>
            <a:r>
              <a:rPr dirty="0" sz="1000" spc="-50" b="1">
                <a:latin typeface="Verdana"/>
                <a:cs typeface="Verdana"/>
              </a:rPr>
              <a:t>a</a:t>
            </a:r>
            <a:endParaRPr sz="10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  <a:spcBef>
                <a:spcPts val="300"/>
              </a:spcBef>
            </a:pPr>
            <a:r>
              <a:rPr dirty="0" sz="1000" spc="-10">
                <a:latin typeface="Verdana"/>
                <a:cs typeface="Verdana"/>
              </a:rPr>
              <a:t>(</a:t>
            </a:r>
            <a:r>
              <a:rPr dirty="0" sz="1000" spc="-10" i="1">
                <a:latin typeface="Verdana"/>
                <a:cs typeface="Verdana"/>
              </a:rPr>
              <a:t>s</a:t>
            </a:r>
            <a:r>
              <a:rPr dirty="0" sz="1000" spc="-155" i="1">
                <a:latin typeface="Verdana"/>
                <a:cs typeface="Verdana"/>
              </a:rPr>
              <a:t> </a:t>
            </a:r>
            <a:r>
              <a:rPr dirty="0" sz="1000">
                <a:latin typeface="Corbel"/>
                <a:cs typeface="Corbel"/>
              </a:rPr>
              <a:t>*</a:t>
            </a:r>
            <a:r>
              <a:rPr dirty="0" sz="1000" spc="15">
                <a:latin typeface="Corbel"/>
                <a:cs typeface="Corbel"/>
              </a:rPr>
              <a:t> </a:t>
            </a:r>
            <a:r>
              <a:rPr dirty="0" sz="1000" spc="-10" b="1">
                <a:latin typeface="Verdana"/>
                <a:cs typeface="Verdana"/>
              </a:rPr>
              <a:t>a</a:t>
            </a:r>
            <a:r>
              <a:rPr dirty="0" sz="1000" spc="-10">
                <a:latin typeface="Verdana"/>
                <a:cs typeface="Verdana"/>
              </a:rPr>
              <a:t>)</a:t>
            </a:r>
            <a:r>
              <a:rPr dirty="0" sz="1000" spc="-14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×</a:t>
            </a:r>
            <a:r>
              <a:rPr dirty="0" sz="1000" spc="-140">
                <a:latin typeface="Verdana"/>
                <a:cs typeface="Verdana"/>
              </a:rPr>
              <a:t> </a:t>
            </a:r>
            <a:r>
              <a:rPr dirty="0" sz="1000" b="1">
                <a:latin typeface="Verdana"/>
                <a:cs typeface="Verdana"/>
              </a:rPr>
              <a:t>b</a:t>
            </a:r>
            <a:r>
              <a:rPr dirty="0" sz="1000" spc="10" b="1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= </a:t>
            </a:r>
            <a:r>
              <a:rPr dirty="0" sz="1000" i="1">
                <a:latin typeface="Verdana"/>
                <a:cs typeface="Verdana"/>
              </a:rPr>
              <a:t>s</a:t>
            </a:r>
            <a:r>
              <a:rPr dirty="0" sz="1000" spc="-145" i="1">
                <a:latin typeface="Verdana"/>
                <a:cs typeface="Verdana"/>
              </a:rPr>
              <a:t> </a:t>
            </a:r>
            <a:r>
              <a:rPr dirty="0" sz="1000">
                <a:latin typeface="Corbel"/>
                <a:cs typeface="Corbel"/>
              </a:rPr>
              <a:t>*</a:t>
            </a:r>
            <a:r>
              <a:rPr dirty="0" sz="1000" spc="15">
                <a:latin typeface="Corbel"/>
                <a:cs typeface="Corbel"/>
              </a:rPr>
              <a:t> </a:t>
            </a:r>
            <a:r>
              <a:rPr dirty="0" sz="1000" spc="-10">
                <a:latin typeface="Verdana"/>
                <a:cs typeface="Verdana"/>
              </a:rPr>
              <a:t>(</a:t>
            </a:r>
            <a:r>
              <a:rPr dirty="0" sz="1000" spc="-10" b="1">
                <a:latin typeface="Verdana"/>
                <a:cs typeface="Verdana"/>
              </a:rPr>
              <a:t>a</a:t>
            </a:r>
            <a:r>
              <a:rPr dirty="0" sz="1000" spc="-130" b="1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×</a:t>
            </a:r>
            <a:r>
              <a:rPr dirty="0" sz="1000" spc="-145">
                <a:latin typeface="Verdana"/>
                <a:cs typeface="Verdana"/>
              </a:rPr>
              <a:t> </a:t>
            </a:r>
            <a:r>
              <a:rPr dirty="0" sz="1000" b="1">
                <a:latin typeface="Verdana"/>
                <a:cs typeface="Verdana"/>
              </a:rPr>
              <a:t>b</a:t>
            </a:r>
            <a:r>
              <a:rPr dirty="0" sz="1000">
                <a:latin typeface="Verdana"/>
                <a:cs typeface="Verdana"/>
              </a:rPr>
              <a:t>) = </a:t>
            </a:r>
            <a:r>
              <a:rPr dirty="0" sz="1000" b="1">
                <a:latin typeface="Verdana"/>
                <a:cs typeface="Verdana"/>
              </a:rPr>
              <a:t>a</a:t>
            </a:r>
            <a:r>
              <a:rPr dirty="0" sz="1000" spc="-130" b="1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×</a:t>
            </a:r>
            <a:r>
              <a:rPr dirty="0" sz="1000" spc="-145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(</a:t>
            </a:r>
            <a:r>
              <a:rPr dirty="0" sz="1000" spc="-10" i="1">
                <a:latin typeface="Verdana"/>
                <a:cs typeface="Verdana"/>
              </a:rPr>
              <a:t>s</a:t>
            </a:r>
            <a:r>
              <a:rPr dirty="0" sz="1000" spc="-140" i="1">
                <a:latin typeface="Verdana"/>
                <a:cs typeface="Verdana"/>
              </a:rPr>
              <a:t> </a:t>
            </a:r>
            <a:r>
              <a:rPr dirty="0" sz="1000">
                <a:latin typeface="Corbel"/>
                <a:cs typeface="Corbel"/>
              </a:rPr>
              <a:t>*</a:t>
            </a:r>
            <a:r>
              <a:rPr dirty="0" sz="1000" spc="15">
                <a:latin typeface="Corbel"/>
                <a:cs typeface="Corbel"/>
              </a:rPr>
              <a:t> </a:t>
            </a:r>
            <a:r>
              <a:rPr dirty="0" sz="1000" spc="-25" b="1">
                <a:latin typeface="Verdana"/>
                <a:cs typeface="Verdana"/>
              </a:rPr>
              <a:t>b</a:t>
            </a:r>
            <a:r>
              <a:rPr dirty="0" sz="1000" spc="-25">
                <a:latin typeface="Verdana"/>
                <a:cs typeface="Verdana"/>
              </a:rPr>
              <a:t>)</a:t>
            </a:r>
            <a:endParaRPr sz="1000">
              <a:latin typeface="Verdana"/>
              <a:cs typeface="Verdana"/>
            </a:endParaRPr>
          </a:p>
          <a:p>
            <a:pPr marL="241300" marR="3549650">
              <a:lnSpc>
                <a:spcPct val="125000"/>
              </a:lnSpc>
            </a:pPr>
            <a:r>
              <a:rPr dirty="0" sz="1000" b="1">
                <a:latin typeface="Verdana"/>
                <a:cs typeface="Verdana"/>
              </a:rPr>
              <a:t>a</a:t>
            </a:r>
            <a:r>
              <a:rPr dirty="0" sz="1000" spc="-135" b="1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×</a:t>
            </a:r>
            <a:r>
              <a:rPr dirty="0" sz="1000" spc="-145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(</a:t>
            </a:r>
            <a:r>
              <a:rPr dirty="0" sz="1000" spc="-10" b="1">
                <a:latin typeface="Verdana"/>
                <a:cs typeface="Verdana"/>
              </a:rPr>
              <a:t>b</a:t>
            </a:r>
            <a:r>
              <a:rPr dirty="0" sz="1000" spc="-135" b="1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+</a:t>
            </a:r>
            <a:r>
              <a:rPr dirty="0" sz="1000" spc="-145">
                <a:latin typeface="Verdana"/>
                <a:cs typeface="Verdana"/>
              </a:rPr>
              <a:t> </a:t>
            </a:r>
            <a:r>
              <a:rPr dirty="0" sz="1000" b="1">
                <a:latin typeface="Verdana"/>
                <a:cs typeface="Verdana"/>
              </a:rPr>
              <a:t>c</a:t>
            </a:r>
            <a:r>
              <a:rPr dirty="0" sz="1000">
                <a:latin typeface="Verdana"/>
                <a:cs typeface="Verdana"/>
              </a:rPr>
              <a:t>)</a:t>
            </a:r>
            <a:r>
              <a:rPr dirty="0" sz="1000" spc="-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= </a:t>
            </a:r>
            <a:r>
              <a:rPr dirty="0" sz="1000" b="1">
                <a:latin typeface="Verdana"/>
                <a:cs typeface="Verdana"/>
              </a:rPr>
              <a:t>a</a:t>
            </a:r>
            <a:r>
              <a:rPr dirty="0" sz="1000" spc="-135" b="1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×</a:t>
            </a:r>
            <a:r>
              <a:rPr dirty="0" sz="1000" spc="-145">
                <a:latin typeface="Verdana"/>
                <a:cs typeface="Verdana"/>
              </a:rPr>
              <a:t> </a:t>
            </a:r>
            <a:r>
              <a:rPr dirty="0" sz="1000" b="1">
                <a:latin typeface="Verdana"/>
                <a:cs typeface="Verdana"/>
              </a:rPr>
              <a:t>b</a:t>
            </a:r>
            <a:r>
              <a:rPr dirty="0" sz="1000" spc="5" b="1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+</a:t>
            </a:r>
            <a:r>
              <a:rPr dirty="0" sz="1000" spc="-5">
                <a:latin typeface="Verdana"/>
                <a:cs typeface="Verdana"/>
              </a:rPr>
              <a:t> </a:t>
            </a:r>
            <a:r>
              <a:rPr dirty="0" sz="1000" b="1">
                <a:latin typeface="Verdana"/>
                <a:cs typeface="Verdana"/>
              </a:rPr>
              <a:t>a</a:t>
            </a:r>
            <a:r>
              <a:rPr dirty="0" sz="1000" spc="-135" b="1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×</a:t>
            </a:r>
            <a:r>
              <a:rPr dirty="0" sz="1000" spc="-140">
                <a:latin typeface="Verdana"/>
                <a:cs typeface="Verdana"/>
              </a:rPr>
              <a:t> </a:t>
            </a:r>
            <a:r>
              <a:rPr dirty="0" sz="1000" spc="-50" b="1">
                <a:latin typeface="Verdana"/>
                <a:cs typeface="Verdana"/>
              </a:rPr>
              <a:t>c </a:t>
            </a:r>
            <a:r>
              <a:rPr dirty="0" sz="1000" spc="-10">
                <a:latin typeface="Verdana"/>
                <a:cs typeface="Verdana"/>
              </a:rPr>
              <a:t>(</a:t>
            </a:r>
            <a:r>
              <a:rPr dirty="0" sz="1000" spc="-10" b="1">
                <a:latin typeface="Verdana"/>
                <a:cs typeface="Verdana"/>
              </a:rPr>
              <a:t>a</a:t>
            </a:r>
            <a:r>
              <a:rPr dirty="0" sz="1000" spc="-135" b="1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+</a:t>
            </a:r>
            <a:r>
              <a:rPr dirty="0" sz="1000" spc="-145">
                <a:latin typeface="Verdana"/>
                <a:cs typeface="Verdana"/>
              </a:rPr>
              <a:t> </a:t>
            </a:r>
            <a:r>
              <a:rPr dirty="0" sz="1000" spc="-10" b="1">
                <a:latin typeface="Verdana"/>
                <a:cs typeface="Verdana"/>
              </a:rPr>
              <a:t>b</a:t>
            </a:r>
            <a:r>
              <a:rPr dirty="0" sz="1000" spc="-10">
                <a:latin typeface="Verdana"/>
                <a:cs typeface="Verdana"/>
              </a:rPr>
              <a:t>)</a:t>
            </a:r>
            <a:r>
              <a:rPr dirty="0" sz="1000" spc="-14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×</a:t>
            </a:r>
            <a:r>
              <a:rPr dirty="0" sz="1000" spc="-145">
                <a:latin typeface="Verdana"/>
                <a:cs typeface="Verdana"/>
              </a:rPr>
              <a:t> </a:t>
            </a:r>
            <a:r>
              <a:rPr dirty="0" sz="1000" b="1">
                <a:latin typeface="Verdana"/>
                <a:cs typeface="Verdana"/>
              </a:rPr>
              <a:t>c</a:t>
            </a:r>
            <a:r>
              <a:rPr dirty="0" sz="1000" spc="10" b="1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= </a:t>
            </a:r>
            <a:r>
              <a:rPr dirty="0" sz="1000" b="1">
                <a:latin typeface="Verdana"/>
                <a:cs typeface="Verdana"/>
              </a:rPr>
              <a:t>a</a:t>
            </a:r>
            <a:r>
              <a:rPr dirty="0" sz="1000" spc="-135" b="1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×</a:t>
            </a:r>
            <a:r>
              <a:rPr dirty="0" sz="1000" spc="-140">
                <a:latin typeface="Verdana"/>
                <a:cs typeface="Verdana"/>
              </a:rPr>
              <a:t> </a:t>
            </a:r>
            <a:r>
              <a:rPr dirty="0" sz="1000" b="1">
                <a:latin typeface="Verdana"/>
                <a:cs typeface="Verdana"/>
              </a:rPr>
              <a:t>c</a:t>
            </a:r>
            <a:r>
              <a:rPr dirty="0" sz="1000" spc="-135" b="1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+</a:t>
            </a:r>
            <a:r>
              <a:rPr dirty="0" sz="1000" spc="-140">
                <a:latin typeface="Verdana"/>
                <a:cs typeface="Verdana"/>
              </a:rPr>
              <a:t> </a:t>
            </a:r>
            <a:r>
              <a:rPr dirty="0" sz="1000" b="1">
                <a:latin typeface="Verdana"/>
                <a:cs typeface="Verdana"/>
              </a:rPr>
              <a:t>b</a:t>
            </a:r>
            <a:r>
              <a:rPr dirty="0" sz="1000" spc="-135" b="1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×</a:t>
            </a:r>
            <a:r>
              <a:rPr dirty="0" sz="1000" spc="-140">
                <a:latin typeface="Verdana"/>
                <a:cs typeface="Verdana"/>
              </a:rPr>
              <a:t> </a:t>
            </a:r>
            <a:r>
              <a:rPr dirty="0" sz="1000" spc="-50" b="1">
                <a:latin typeface="Verdana"/>
                <a:cs typeface="Verdana"/>
              </a:rPr>
              <a:t>c </a:t>
            </a:r>
            <a:r>
              <a:rPr dirty="0" sz="1000" b="1">
                <a:latin typeface="Verdana"/>
                <a:cs typeface="Verdana"/>
              </a:rPr>
              <a:t>a</a:t>
            </a:r>
            <a:r>
              <a:rPr dirty="0" sz="1000" spc="-135" b="1">
                <a:latin typeface="Verdana"/>
                <a:cs typeface="Verdana"/>
              </a:rPr>
              <a:t> </a:t>
            </a:r>
            <a:r>
              <a:rPr dirty="0" sz="1000" b="1">
                <a:latin typeface="Verdana"/>
                <a:cs typeface="Verdana"/>
              </a:rPr>
              <a:t>·</a:t>
            </a:r>
            <a:r>
              <a:rPr dirty="0" sz="1000" spc="-130" b="1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(</a:t>
            </a:r>
            <a:r>
              <a:rPr dirty="0" sz="1000" spc="-10" b="1">
                <a:latin typeface="Verdana"/>
                <a:cs typeface="Verdana"/>
              </a:rPr>
              <a:t>b</a:t>
            </a:r>
            <a:r>
              <a:rPr dirty="0" sz="1000" spc="-130" b="1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×</a:t>
            </a:r>
            <a:r>
              <a:rPr dirty="0" sz="1000" spc="-145">
                <a:latin typeface="Verdana"/>
                <a:cs typeface="Verdana"/>
              </a:rPr>
              <a:t> </a:t>
            </a:r>
            <a:r>
              <a:rPr dirty="0" sz="1000" b="1">
                <a:latin typeface="Verdana"/>
                <a:cs typeface="Verdana"/>
              </a:rPr>
              <a:t>c</a:t>
            </a:r>
            <a:r>
              <a:rPr dirty="0" sz="1000">
                <a:latin typeface="Verdana"/>
                <a:cs typeface="Verdana"/>
              </a:rPr>
              <a:t>)</a:t>
            </a:r>
            <a:r>
              <a:rPr dirty="0" sz="1000" spc="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= </a:t>
            </a:r>
            <a:r>
              <a:rPr dirty="0" sz="1000" spc="-10">
                <a:latin typeface="Verdana"/>
                <a:cs typeface="Verdana"/>
              </a:rPr>
              <a:t>(</a:t>
            </a:r>
            <a:r>
              <a:rPr dirty="0" sz="1000" spc="-10" b="1">
                <a:latin typeface="Verdana"/>
                <a:cs typeface="Verdana"/>
              </a:rPr>
              <a:t>a</a:t>
            </a:r>
            <a:r>
              <a:rPr dirty="0" sz="1000" spc="-135" b="1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×</a:t>
            </a:r>
            <a:r>
              <a:rPr dirty="0" sz="1000" spc="-140">
                <a:latin typeface="Verdana"/>
                <a:cs typeface="Verdana"/>
              </a:rPr>
              <a:t> </a:t>
            </a:r>
            <a:r>
              <a:rPr dirty="0" sz="1000" spc="-10" b="1">
                <a:latin typeface="Verdana"/>
                <a:cs typeface="Verdana"/>
              </a:rPr>
              <a:t>b</a:t>
            </a:r>
            <a:r>
              <a:rPr dirty="0" sz="1000" spc="-10">
                <a:latin typeface="Verdana"/>
                <a:cs typeface="Verdana"/>
              </a:rPr>
              <a:t>)</a:t>
            </a:r>
            <a:r>
              <a:rPr dirty="0" sz="1000" spc="-140">
                <a:latin typeface="Verdana"/>
                <a:cs typeface="Verdana"/>
              </a:rPr>
              <a:t> </a:t>
            </a:r>
            <a:r>
              <a:rPr dirty="0" sz="1000" b="1">
                <a:latin typeface="Verdana"/>
                <a:cs typeface="Verdana"/>
              </a:rPr>
              <a:t>·</a:t>
            </a:r>
            <a:r>
              <a:rPr dirty="0" sz="1000" spc="-130" b="1">
                <a:latin typeface="Verdana"/>
                <a:cs typeface="Verdana"/>
              </a:rPr>
              <a:t> </a:t>
            </a:r>
            <a:r>
              <a:rPr dirty="0" sz="1000" spc="-50" b="1">
                <a:latin typeface="Verdana"/>
                <a:cs typeface="Verdana"/>
              </a:rPr>
              <a:t>c</a:t>
            </a:r>
            <a:endParaRPr sz="10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  <a:spcBef>
                <a:spcPts val="300"/>
              </a:spcBef>
            </a:pPr>
            <a:r>
              <a:rPr dirty="0" sz="1000" b="1">
                <a:latin typeface="Verdana"/>
                <a:cs typeface="Verdana"/>
              </a:rPr>
              <a:t>a</a:t>
            </a:r>
            <a:r>
              <a:rPr dirty="0" sz="1000" spc="-135" b="1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× </a:t>
            </a:r>
            <a:r>
              <a:rPr dirty="0" sz="1000" spc="-10">
                <a:latin typeface="Verdana"/>
                <a:cs typeface="Verdana"/>
              </a:rPr>
              <a:t>(</a:t>
            </a:r>
            <a:r>
              <a:rPr dirty="0" sz="1000" spc="-10" b="1">
                <a:latin typeface="Verdana"/>
                <a:cs typeface="Verdana"/>
              </a:rPr>
              <a:t>b</a:t>
            </a:r>
            <a:r>
              <a:rPr dirty="0" sz="1000" spc="-130" b="1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×</a:t>
            </a:r>
            <a:r>
              <a:rPr dirty="0" sz="1000" spc="-140">
                <a:latin typeface="Verdana"/>
                <a:cs typeface="Verdana"/>
              </a:rPr>
              <a:t> </a:t>
            </a:r>
            <a:r>
              <a:rPr dirty="0" sz="1000" b="1">
                <a:latin typeface="Verdana"/>
                <a:cs typeface="Verdana"/>
              </a:rPr>
              <a:t>c</a:t>
            </a:r>
            <a:r>
              <a:rPr dirty="0" sz="1000">
                <a:latin typeface="Verdana"/>
                <a:cs typeface="Verdana"/>
              </a:rPr>
              <a:t>) = </a:t>
            </a:r>
            <a:r>
              <a:rPr dirty="0" sz="1000" spc="-10">
                <a:latin typeface="Verdana"/>
                <a:cs typeface="Verdana"/>
              </a:rPr>
              <a:t>(</a:t>
            </a:r>
            <a:r>
              <a:rPr dirty="0" sz="1000" spc="-10" b="1">
                <a:latin typeface="Verdana"/>
                <a:cs typeface="Verdana"/>
              </a:rPr>
              <a:t>a</a:t>
            </a:r>
            <a:r>
              <a:rPr dirty="0" sz="1000" spc="-130" b="1">
                <a:latin typeface="Verdana"/>
                <a:cs typeface="Verdana"/>
              </a:rPr>
              <a:t> </a:t>
            </a:r>
            <a:r>
              <a:rPr dirty="0" sz="1000" b="1">
                <a:latin typeface="Verdana"/>
                <a:cs typeface="Verdana"/>
              </a:rPr>
              <a:t>·</a:t>
            </a:r>
            <a:r>
              <a:rPr dirty="0" sz="1000" spc="-130" b="1">
                <a:latin typeface="Verdana"/>
                <a:cs typeface="Verdana"/>
              </a:rPr>
              <a:t> </a:t>
            </a:r>
            <a:r>
              <a:rPr dirty="0" sz="1000" spc="-10" b="1">
                <a:latin typeface="Verdana"/>
                <a:cs typeface="Verdana"/>
              </a:rPr>
              <a:t>c</a:t>
            </a:r>
            <a:r>
              <a:rPr dirty="0" sz="1000" spc="-10">
                <a:latin typeface="Verdana"/>
                <a:cs typeface="Verdana"/>
              </a:rPr>
              <a:t>)</a:t>
            </a:r>
            <a:r>
              <a:rPr dirty="0" sz="1000" spc="-145">
                <a:latin typeface="Verdana"/>
                <a:cs typeface="Verdana"/>
              </a:rPr>
              <a:t> </a:t>
            </a:r>
            <a:r>
              <a:rPr dirty="0" sz="1000">
                <a:latin typeface="Corbel"/>
                <a:cs typeface="Corbel"/>
              </a:rPr>
              <a:t>*</a:t>
            </a:r>
            <a:r>
              <a:rPr dirty="0" sz="1000" spc="15">
                <a:latin typeface="Corbel"/>
                <a:cs typeface="Corbel"/>
              </a:rPr>
              <a:t> </a:t>
            </a:r>
            <a:r>
              <a:rPr dirty="0" sz="1000" b="1">
                <a:latin typeface="Verdana"/>
                <a:cs typeface="Verdana"/>
              </a:rPr>
              <a:t>b</a:t>
            </a:r>
            <a:r>
              <a:rPr dirty="0" sz="1000" spc="10" b="1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–</a:t>
            </a:r>
            <a:r>
              <a:rPr dirty="0" sz="1000" spc="5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(</a:t>
            </a:r>
            <a:r>
              <a:rPr dirty="0" sz="1000" spc="-10" b="1">
                <a:latin typeface="Verdana"/>
                <a:cs typeface="Verdana"/>
              </a:rPr>
              <a:t>a</a:t>
            </a:r>
            <a:r>
              <a:rPr dirty="0" sz="1000" spc="-135" b="1">
                <a:latin typeface="Verdana"/>
                <a:cs typeface="Verdana"/>
              </a:rPr>
              <a:t> </a:t>
            </a:r>
            <a:r>
              <a:rPr dirty="0" sz="1000" b="1">
                <a:latin typeface="Verdana"/>
                <a:cs typeface="Verdana"/>
              </a:rPr>
              <a:t>·</a:t>
            </a:r>
            <a:r>
              <a:rPr dirty="0" sz="1000" spc="-130" b="1">
                <a:latin typeface="Verdana"/>
                <a:cs typeface="Verdana"/>
              </a:rPr>
              <a:t> </a:t>
            </a:r>
            <a:r>
              <a:rPr dirty="0" sz="1000" spc="-10" b="1">
                <a:latin typeface="Verdana"/>
                <a:cs typeface="Verdana"/>
              </a:rPr>
              <a:t>b</a:t>
            </a:r>
            <a:r>
              <a:rPr dirty="0" sz="1000" spc="-10">
                <a:latin typeface="Verdana"/>
                <a:cs typeface="Verdana"/>
              </a:rPr>
              <a:t>)</a:t>
            </a:r>
            <a:r>
              <a:rPr dirty="0" sz="1000" spc="-140">
                <a:latin typeface="Verdana"/>
                <a:cs typeface="Verdana"/>
              </a:rPr>
              <a:t> </a:t>
            </a:r>
            <a:r>
              <a:rPr dirty="0" sz="1000">
                <a:latin typeface="Corbel"/>
                <a:cs typeface="Corbel"/>
              </a:rPr>
              <a:t>*</a:t>
            </a:r>
            <a:r>
              <a:rPr dirty="0" sz="1000" spc="15">
                <a:latin typeface="Corbel"/>
                <a:cs typeface="Corbel"/>
              </a:rPr>
              <a:t> </a:t>
            </a:r>
            <a:r>
              <a:rPr dirty="0" sz="1000" spc="-50" b="1">
                <a:latin typeface="Verdana"/>
                <a:cs typeface="Verdana"/>
              </a:rPr>
              <a:t>c</a:t>
            </a:r>
            <a:endParaRPr sz="10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4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tabLst>
                <a:tab pos="5498465" algn="l"/>
              </a:tabLst>
            </a:pPr>
            <a:r>
              <a:rPr dirty="0" u="sng" sz="140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Vector</a:t>
            </a:r>
            <a:r>
              <a:rPr dirty="0" u="sng" sz="1400" spc="-3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sng" sz="140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equation</a:t>
            </a:r>
            <a:r>
              <a:rPr dirty="0" u="sng" sz="1400" spc="-25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sng" sz="140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of</a:t>
            </a:r>
            <a:r>
              <a:rPr dirty="0" u="sng" sz="1400" spc="-25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sng" sz="1400" spc="-2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line</a:t>
            </a:r>
            <a:r>
              <a:rPr dirty="0" u="sng" sz="140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	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45"/>
              </a:spcBef>
            </a:pP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3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vector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line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equation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is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used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in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3D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modeling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applications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and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computer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graphics.</a:t>
            </a:r>
            <a:endParaRPr sz="1000">
              <a:latin typeface="Verdana"/>
              <a:cs typeface="Verdana"/>
            </a:endParaRPr>
          </a:p>
        </p:txBody>
      </p:sp>
      <p:pic>
        <p:nvPicPr>
          <p:cNvPr id="8" name="object 8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19250" y="7143750"/>
            <a:ext cx="2419350" cy="1647825"/>
          </a:xfrm>
          <a:prstGeom prst="rect">
            <a:avLst/>
          </a:prstGeom>
        </p:spPr>
      </p:pic>
      <p:sp>
        <p:nvSpPr>
          <p:cNvPr id="9" name="object 9" descr=""/>
          <p:cNvSpPr txBox="1"/>
          <p:nvPr/>
        </p:nvSpPr>
        <p:spPr>
          <a:xfrm>
            <a:off x="1587500" y="8807450"/>
            <a:ext cx="221551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i="1">
                <a:latin typeface="Verdana"/>
                <a:cs typeface="Verdana"/>
              </a:rPr>
              <a:t>Figure (16): Vector equation of a </a:t>
            </a:r>
            <a:r>
              <a:rPr dirty="0" sz="900" spc="-10" i="1">
                <a:latin typeface="Verdana"/>
                <a:cs typeface="Verdana"/>
              </a:rPr>
              <a:t>line.</a:t>
            </a:r>
            <a:endParaRPr sz="900">
              <a:latin typeface="Verdana"/>
              <a:cs typeface="Verdana"/>
            </a:endParaRPr>
          </a:p>
        </p:txBody>
      </p:sp>
      <p:sp>
        <p:nvSpPr>
          <p:cNvPr id="10" name="object 10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54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 spc="-25"/>
              <a:t>16</a:t>
            </a:fld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358900" y="508031"/>
            <a:ext cx="5502910" cy="39973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403475">
              <a:lnSpc>
                <a:spcPct val="100000"/>
              </a:lnSpc>
              <a:spcBef>
                <a:spcPts val="100"/>
              </a:spcBef>
            </a:pPr>
            <a:r>
              <a:rPr dirty="0" sz="1000" i="1">
                <a:latin typeface="Verdana"/>
                <a:cs typeface="Verdana"/>
              </a:rPr>
              <a:t>Essential</a:t>
            </a:r>
            <a:r>
              <a:rPr dirty="0" sz="1000" spc="-40" i="1">
                <a:latin typeface="Verdana"/>
                <a:cs typeface="Verdana"/>
              </a:rPr>
              <a:t> </a:t>
            </a:r>
            <a:r>
              <a:rPr dirty="0" sz="1000" i="1">
                <a:latin typeface="Verdana"/>
                <a:cs typeface="Verdana"/>
              </a:rPr>
              <a:t>Mathematics</a:t>
            </a:r>
            <a:r>
              <a:rPr dirty="0" sz="1000" spc="-40" i="1">
                <a:latin typeface="Verdana"/>
                <a:cs typeface="Verdana"/>
              </a:rPr>
              <a:t> </a:t>
            </a:r>
            <a:r>
              <a:rPr dirty="0" sz="1000" i="1">
                <a:latin typeface="Verdana"/>
                <a:cs typeface="Verdana"/>
              </a:rPr>
              <a:t>for</a:t>
            </a:r>
            <a:r>
              <a:rPr dirty="0" sz="1000" spc="-40" i="1">
                <a:latin typeface="Verdana"/>
                <a:cs typeface="Verdana"/>
              </a:rPr>
              <a:t> </a:t>
            </a:r>
            <a:r>
              <a:rPr dirty="0" sz="1000" i="1">
                <a:latin typeface="Verdana"/>
                <a:cs typeface="Verdana"/>
              </a:rPr>
              <a:t>Computational</a:t>
            </a:r>
            <a:r>
              <a:rPr dirty="0" sz="1000" spc="-40" i="1">
                <a:latin typeface="Verdana"/>
                <a:cs typeface="Verdana"/>
              </a:rPr>
              <a:t> </a:t>
            </a:r>
            <a:r>
              <a:rPr dirty="0" sz="1000" spc="-10" i="1">
                <a:latin typeface="Verdana"/>
                <a:cs typeface="Verdana"/>
              </a:rPr>
              <a:t>Design</a:t>
            </a:r>
            <a:endParaRPr sz="10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500">
              <a:latin typeface="Verdana"/>
              <a:cs typeface="Verdana"/>
            </a:endParaRPr>
          </a:p>
          <a:p>
            <a:pPr marL="12700" marR="103505">
              <a:lnSpc>
                <a:spcPct val="100000"/>
              </a:lnSpc>
            </a:pPr>
            <a:r>
              <a:rPr dirty="0" sz="1000">
                <a:latin typeface="Verdana"/>
                <a:cs typeface="Verdana"/>
              </a:rPr>
              <a:t>For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example,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if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we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know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direction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of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line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and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point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on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that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line,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then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we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 spc="-25">
                <a:latin typeface="Verdana"/>
                <a:cs typeface="Verdana"/>
              </a:rPr>
              <a:t>can </a:t>
            </a:r>
            <a:r>
              <a:rPr dirty="0" sz="1000">
                <a:latin typeface="Verdana"/>
                <a:cs typeface="Verdana"/>
              </a:rPr>
              <a:t>find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any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other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point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on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line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using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vectors,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as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in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following:</a:t>
            </a:r>
            <a:endParaRPr sz="10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  <a:spcBef>
                <a:spcPts val="300"/>
              </a:spcBef>
            </a:pPr>
            <a:r>
              <a:rPr dirty="0" sz="1000">
                <a:latin typeface="Verdana"/>
                <a:cs typeface="Verdana"/>
              </a:rPr>
              <a:t>L</a:t>
            </a:r>
            <a:r>
              <a:rPr dirty="0" sz="1000" spc="-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=</a:t>
            </a:r>
            <a:r>
              <a:rPr dirty="0" sz="1000" spc="-5">
                <a:latin typeface="Verdana"/>
                <a:cs typeface="Verdana"/>
              </a:rPr>
              <a:t> </a:t>
            </a:r>
            <a:r>
              <a:rPr dirty="0" sz="1000" spc="-20">
                <a:latin typeface="Verdana"/>
                <a:cs typeface="Verdana"/>
              </a:rPr>
              <a:t>line</a:t>
            </a:r>
            <a:endParaRPr sz="1000">
              <a:latin typeface="Verdana"/>
              <a:cs typeface="Verdana"/>
            </a:endParaRPr>
          </a:p>
          <a:p>
            <a:pPr marL="241300" marR="2766695">
              <a:lnSpc>
                <a:spcPct val="100000"/>
              </a:lnSpc>
            </a:pPr>
            <a:r>
              <a:rPr dirty="0" sz="1000" b="1">
                <a:latin typeface="Verdana"/>
                <a:cs typeface="Verdana"/>
              </a:rPr>
              <a:t>v</a:t>
            </a:r>
            <a:r>
              <a:rPr dirty="0" sz="1000" spc="-5" b="1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=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&lt;a,</a:t>
            </a:r>
            <a:r>
              <a:rPr dirty="0" sz="1000" spc="-1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b,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c&gt;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line</a:t>
            </a:r>
            <a:r>
              <a:rPr dirty="0" sz="1000" spc="-1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direction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unit</a:t>
            </a:r>
            <a:r>
              <a:rPr dirty="0" sz="1000" spc="-10">
                <a:latin typeface="Verdana"/>
                <a:cs typeface="Verdana"/>
              </a:rPr>
              <a:t> vector </a:t>
            </a:r>
            <a:r>
              <a:rPr dirty="0" sz="1000">
                <a:latin typeface="Verdana"/>
                <a:cs typeface="Verdana"/>
              </a:rPr>
              <a:t>Q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=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(x0,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y0,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z0)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line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position</a:t>
            </a:r>
            <a:r>
              <a:rPr dirty="0" sz="1000" spc="-10">
                <a:latin typeface="Verdana"/>
                <a:cs typeface="Verdana"/>
              </a:rPr>
              <a:t> </a:t>
            </a:r>
            <a:r>
              <a:rPr dirty="0" sz="1000" spc="-20">
                <a:latin typeface="Verdana"/>
                <a:cs typeface="Verdana"/>
              </a:rPr>
              <a:t>point</a:t>
            </a:r>
            <a:endParaRPr sz="1000">
              <a:latin typeface="Verdana"/>
              <a:cs typeface="Verdana"/>
            </a:endParaRPr>
          </a:p>
          <a:p>
            <a:pPr marL="12700" marR="3104515" indent="228600">
              <a:lnSpc>
                <a:spcPct val="125000"/>
              </a:lnSpc>
            </a:pPr>
            <a:r>
              <a:rPr dirty="0" sz="1000">
                <a:latin typeface="Verdana"/>
                <a:cs typeface="Verdana"/>
              </a:rPr>
              <a:t>P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=</a:t>
            </a:r>
            <a:r>
              <a:rPr dirty="0" sz="1000" spc="-1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(x,</a:t>
            </a:r>
            <a:r>
              <a:rPr dirty="0" sz="1000" spc="-1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y,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z)</a:t>
            </a:r>
            <a:r>
              <a:rPr dirty="0" sz="1000" spc="-1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any</a:t>
            </a:r>
            <a:r>
              <a:rPr dirty="0" sz="1000" spc="-1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point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on</a:t>
            </a:r>
            <a:r>
              <a:rPr dirty="0" sz="1000" spc="-1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10">
                <a:latin typeface="Verdana"/>
                <a:cs typeface="Verdana"/>
              </a:rPr>
              <a:t> </a:t>
            </a:r>
            <a:r>
              <a:rPr dirty="0" sz="1000" spc="-20">
                <a:latin typeface="Verdana"/>
                <a:cs typeface="Verdana"/>
              </a:rPr>
              <a:t>line </a:t>
            </a:r>
            <a:r>
              <a:rPr dirty="0" sz="1000">
                <a:latin typeface="Verdana"/>
                <a:cs typeface="Verdana"/>
              </a:rPr>
              <a:t>We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know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 spc="-20">
                <a:latin typeface="Verdana"/>
                <a:cs typeface="Verdana"/>
              </a:rPr>
              <a:t>that:</a:t>
            </a:r>
            <a:endParaRPr sz="10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  <a:spcBef>
                <a:spcPts val="300"/>
              </a:spcBef>
            </a:pPr>
            <a:r>
              <a:rPr dirty="0" sz="1000" b="1">
                <a:latin typeface="Verdana"/>
                <a:cs typeface="Verdana"/>
              </a:rPr>
              <a:t>a</a:t>
            </a:r>
            <a:r>
              <a:rPr dirty="0" sz="1000" spc="5" b="1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=</a:t>
            </a:r>
            <a:r>
              <a:rPr dirty="0" sz="1000" spc="-5">
                <a:latin typeface="Verdana"/>
                <a:cs typeface="Verdana"/>
              </a:rPr>
              <a:t> </a:t>
            </a:r>
            <a:r>
              <a:rPr dirty="0" sz="1000" i="1">
                <a:latin typeface="Verdana"/>
                <a:cs typeface="Verdana"/>
              </a:rPr>
              <a:t>t</a:t>
            </a:r>
            <a:r>
              <a:rPr dirty="0" sz="1000" spc="-145" i="1">
                <a:latin typeface="Verdana"/>
                <a:cs typeface="Verdana"/>
              </a:rPr>
              <a:t> </a:t>
            </a:r>
            <a:r>
              <a:rPr dirty="0" sz="1000">
                <a:latin typeface="Corbel"/>
                <a:cs typeface="Corbel"/>
              </a:rPr>
              <a:t>*</a:t>
            </a:r>
            <a:r>
              <a:rPr dirty="0" sz="1000" spc="15">
                <a:latin typeface="Corbel"/>
                <a:cs typeface="Corbel"/>
              </a:rPr>
              <a:t> </a:t>
            </a:r>
            <a:r>
              <a:rPr dirty="0" sz="1000" b="1">
                <a:latin typeface="Verdana"/>
                <a:cs typeface="Verdana"/>
              </a:rPr>
              <a:t>v</a:t>
            </a:r>
            <a:r>
              <a:rPr dirty="0" sz="1000" spc="355" b="1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--</a:t>
            </a:r>
            <a:r>
              <a:rPr dirty="0" sz="1000">
                <a:latin typeface="Verdana"/>
                <a:cs typeface="Verdana"/>
              </a:rPr>
              <a:t>- </a:t>
            </a:r>
            <a:r>
              <a:rPr dirty="0" sz="1000" spc="-25">
                <a:latin typeface="Verdana"/>
                <a:cs typeface="Verdana"/>
              </a:rPr>
              <a:t>(2)</a:t>
            </a:r>
            <a:endParaRPr sz="10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  <a:spcBef>
                <a:spcPts val="300"/>
              </a:spcBef>
            </a:pPr>
            <a:r>
              <a:rPr dirty="0" sz="1000" b="1">
                <a:latin typeface="Verdana"/>
                <a:cs typeface="Verdana"/>
              </a:rPr>
              <a:t>p</a:t>
            </a:r>
            <a:r>
              <a:rPr dirty="0" sz="1000" spc="5" b="1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=</a:t>
            </a:r>
            <a:r>
              <a:rPr dirty="0" sz="1000" spc="-5">
                <a:latin typeface="Verdana"/>
                <a:cs typeface="Verdana"/>
              </a:rPr>
              <a:t> </a:t>
            </a:r>
            <a:r>
              <a:rPr dirty="0" sz="1000" b="1">
                <a:latin typeface="Verdana"/>
                <a:cs typeface="Verdana"/>
              </a:rPr>
              <a:t>q</a:t>
            </a:r>
            <a:r>
              <a:rPr dirty="0" sz="1000" spc="10" b="1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+</a:t>
            </a:r>
            <a:r>
              <a:rPr dirty="0" sz="1000" spc="-5">
                <a:latin typeface="Verdana"/>
                <a:cs typeface="Verdana"/>
              </a:rPr>
              <a:t> </a:t>
            </a:r>
            <a:r>
              <a:rPr dirty="0" sz="1000" b="1">
                <a:latin typeface="Verdana"/>
                <a:cs typeface="Verdana"/>
              </a:rPr>
              <a:t>a</a:t>
            </a:r>
            <a:r>
              <a:rPr dirty="0" sz="1000" spc="5" b="1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--</a:t>
            </a:r>
            <a:r>
              <a:rPr dirty="0" sz="1000">
                <a:latin typeface="Verdana"/>
                <a:cs typeface="Verdana"/>
              </a:rPr>
              <a:t>- </a:t>
            </a:r>
            <a:r>
              <a:rPr dirty="0" sz="1000" spc="-25">
                <a:latin typeface="Verdana"/>
                <a:cs typeface="Verdana"/>
              </a:rPr>
              <a:t>(1)</a:t>
            </a:r>
            <a:endParaRPr sz="10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dirty="0" sz="1000">
                <a:latin typeface="Verdana"/>
                <a:cs typeface="Verdana"/>
              </a:rPr>
              <a:t>From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1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and</a:t>
            </a:r>
            <a:r>
              <a:rPr dirty="0" sz="1000" spc="-10">
                <a:latin typeface="Verdana"/>
                <a:cs typeface="Verdana"/>
              </a:rPr>
              <a:t> </a:t>
            </a:r>
            <a:r>
              <a:rPr dirty="0" sz="1000" spc="-25">
                <a:latin typeface="Verdana"/>
                <a:cs typeface="Verdana"/>
              </a:rPr>
              <a:t>2:</a:t>
            </a:r>
            <a:endParaRPr sz="10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  <a:spcBef>
                <a:spcPts val="300"/>
              </a:spcBef>
            </a:pPr>
            <a:r>
              <a:rPr dirty="0" sz="1000" b="1">
                <a:latin typeface="Verdana"/>
                <a:cs typeface="Verdana"/>
              </a:rPr>
              <a:t>p</a:t>
            </a:r>
            <a:r>
              <a:rPr dirty="0" sz="1000" spc="-5" b="1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=</a:t>
            </a:r>
            <a:r>
              <a:rPr dirty="0" sz="1000" spc="-5">
                <a:latin typeface="Verdana"/>
                <a:cs typeface="Verdana"/>
              </a:rPr>
              <a:t> </a:t>
            </a:r>
            <a:r>
              <a:rPr dirty="0" sz="1000" b="1">
                <a:latin typeface="Verdana"/>
                <a:cs typeface="Verdana"/>
              </a:rPr>
              <a:t>q</a:t>
            </a:r>
            <a:r>
              <a:rPr dirty="0" sz="1000" spc="-5" b="1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+</a:t>
            </a:r>
            <a:r>
              <a:rPr dirty="0" sz="1000" spc="-5">
                <a:latin typeface="Verdana"/>
                <a:cs typeface="Verdana"/>
              </a:rPr>
              <a:t> </a:t>
            </a:r>
            <a:r>
              <a:rPr dirty="0" sz="1000" i="1">
                <a:latin typeface="Verdana"/>
                <a:cs typeface="Verdana"/>
              </a:rPr>
              <a:t>t</a:t>
            </a:r>
            <a:r>
              <a:rPr dirty="0" sz="1000" spc="-145" i="1">
                <a:latin typeface="Verdana"/>
                <a:cs typeface="Verdana"/>
              </a:rPr>
              <a:t> </a:t>
            </a:r>
            <a:r>
              <a:rPr dirty="0" sz="1000">
                <a:latin typeface="Corbel"/>
                <a:cs typeface="Corbel"/>
              </a:rPr>
              <a:t>*</a:t>
            </a:r>
            <a:r>
              <a:rPr dirty="0" sz="1000" spc="10">
                <a:latin typeface="Corbel"/>
                <a:cs typeface="Corbel"/>
              </a:rPr>
              <a:t> </a:t>
            </a:r>
            <a:r>
              <a:rPr dirty="0" sz="1000" b="1">
                <a:latin typeface="Verdana"/>
                <a:cs typeface="Verdana"/>
              </a:rPr>
              <a:t>v</a:t>
            </a:r>
            <a:r>
              <a:rPr dirty="0" sz="1000" spc="5" b="1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--</a:t>
            </a:r>
            <a:r>
              <a:rPr dirty="0" sz="1000">
                <a:latin typeface="Verdana"/>
                <a:cs typeface="Verdana"/>
              </a:rPr>
              <a:t>- </a:t>
            </a:r>
            <a:r>
              <a:rPr dirty="0" sz="1000" spc="-25">
                <a:latin typeface="Verdana"/>
                <a:cs typeface="Verdana"/>
              </a:rPr>
              <a:t>(3)</a:t>
            </a:r>
            <a:endParaRPr sz="10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dirty="0" sz="1000">
                <a:latin typeface="Verdana"/>
                <a:cs typeface="Verdana"/>
              </a:rPr>
              <a:t>However,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we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can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write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(3)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as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follows:</a:t>
            </a:r>
            <a:endParaRPr sz="10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  <a:spcBef>
                <a:spcPts val="300"/>
              </a:spcBef>
            </a:pPr>
            <a:r>
              <a:rPr dirty="0" sz="1000">
                <a:latin typeface="Verdana"/>
                <a:cs typeface="Verdana"/>
              </a:rPr>
              <a:t>&lt;x,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y,</a:t>
            </a:r>
            <a:r>
              <a:rPr dirty="0" sz="1000" spc="-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z&gt;</a:t>
            </a:r>
            <a:r>
              <a:rPr dirty="0" sz="1000" spc="-1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=</a:t>
            </a:r>
            <a:r>
              <a:rPr dirty="0" sz="1000" spc="-1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&lt;x0,</a:t>
            </a:r>
            <a:r>
              <a:rPr dirty="0" sz="1000" spc="-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y0,</a:t>
            </a:r>
            <a:r>
              <a:rPr dirty="0" sz="1000" spc="-1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z0&gt;</a:t>
            </a:r>
            <a:r>
              <a:rPr dirty="0" sz="1000" spc="-1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+</a:t>
            </a:r>
            <a:r>
              <a:rPr dirty="0" sz="1000" spc="-10">
                <a:latin typeface="Verdana"/>
                <a:cs typeface="Verdana"/>
              </a:rPr>
              <a:t> &lt;</a:t>
            </a:r>
            <a:r>
              <a:rPr dirty="0" sz="1000" spc="-10" i="1">
                <a:latin typeface="Verdana"/>
                <a:cs typeface="Verdana"/>
              </a:rPr>
              <a:t>t</a:t>
            </a:r>
            <a:r>
              <a:rPr dirty="0" sz="1000" spc="-145" i="1">
                <a:latin typeface="Verdana"/>
                <a:cs typeface="Verdana"/>
              </a:rPr>
              <a:t> </a:t>
            </a:r>
            <a:r>
              <a:rPr dirty="0" sz="1000">
                <a:latin typeface="Corbel"/>
                <a:cs typeface="Corbel"/>
              </a:rPr>
              <a:t>*</a:t>
            </a:r>
            <a:r>
              <a:rPr dirty="0" sz="1000" spc="10">
                <a:latin typeface="Corbel"/>
                <a:cs typeface="Corbel"/>
              </a:rPr>
              <a:t> </a:t>
            </a:r>
            <a:r>
              <a:rPr dirty="0" sz="1000">
                <a:latin typeface="Verdana"/>
                <a:cs typeface="Verdana"/>
              </a:rPr>
              <a:t>a,</a:t>
            </a:r>
            <a:r>
              <a:rPr dirty="0" sz="1000" spc="-10">
                <a:latin typeface="Verdana"/>
                <a:cs typeface="Verdana"/>
              </a:rPr>
              <a:t> </a:t>
            </a:r>
            <a:r>
              <a:rPr dirty="0" sz="1000" i="1">
                <a:latin typeface="Verdana"/>
                <a:cs typeface="Verdana"/>
              </a:rPr>
              <a:t>t</a:t>
            </a:r>
            <a:r>
              <a:rPr dirty="0" sz="1000" spc="-145" i="1">
                <a:latin typeface="Verdana"/>
                <a:cs typeface="Verdana"/>
              </a:rPr>
              <a:t> </a:t>
            </a:r>
            <a:r>
              <a:rPr dirty="0" sz="1000">
                <a:latin typeface="Corbel"/>
                <a:cs typeface="Corbel"/>
              </a:rPr>
              <a:t>*</a:t>
            </a:r>
            <a:r>
              <a:rPr dirty="0" sz="1000" spc="10">
                <a:latin typeface="Corbel"/>
                <a:cs typeface="Corbel"/>
              </a:rPr>
              <a:t> </a:t>
            </a:r>
            <a:r>
              <a:rPr dirty="0" sz="1000">
                <a:latin typeface="Verdana"/>
                <a:cs typeface="Verdana"/>
              </a:rPr>
              <a:t>b,</a:t>
            </a:r>
            <a:r>
              <a:rPr dirty="0" sz="1000" spc="-10">
                <a:latin typeface="Verdana"/>
                <a:cs typeface="Verdana"/>
              </a:rPr>
              <a:t> </a:t>
            </a:r>
            <a:r>
              <a:rPr dirty="0" sz="1000" i="1">
                <a:latin typeface="Verdana"/>
                <a:cs typeface="Verdana"/>
              </a:rPr>
              <a:t>t</a:t>
            </a:r>
            <a:r>
              <a:rPr dirty="0" sz="1000" spc="-145" i="1">
                <a:latin typeface="Verdana"/>
                <a:cs typeface="Verdana"/>
              </a:rPr>
              <a:t> </a:t>
            </a:r>
            <a:r>
              <a:rPr dirty="0" sz="1000">
                <a:latin typeface="Corbel"/>
                <a:cs typeface="Corbel"/>
              </a:rPr>
              <a:t>*</a:t>
            </a:r>
            <a:r>
              <a:rPr dirty="0" sz="1000" spc="10">
                <a:latin typeface="Corbel"/>
                <a:cs typeface="Corbel"/>
              </a:rPr>
              <a:t> </a:t>
            </a:r>
            <a:r>
              <a:rPr dirty="0" sz="1000" spc="-25">
                <a:latin typeface="Verdana"/>
                <a:cs typeface="Verdana"/>
              </a:rPr>
              <a:t>c&gt;</a:t>
            </a:r>
            <a:endParaRPr sz="1000">
              <a:latin typeface="Verdana"/>
              <a:cs typeface="Verdana"/>
            </a:endParaRPr>
          </a:p>
          <a:p>
            <a:pPr marL="12700" marR="2324735" indent="228600">
              <a:lnSpc>
                <a:spcPct val="125000"/>
              </a:lnSpc>
            </a:pPr>
            <a:r>
              <a:rPr dirty="0" sz="1000">
                <a:latin typeface="Verdana"/>
                <a:cs typeface="Verdana"/>
              </a:rPr>
              <a:t>&lt;x,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y,</a:t>
            </a:r>
            <a:r>
              <a:rPr dirty="0" sz="1000" spc="-1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z&gt;</a:t>
            </a:r>
            <a:r>
              <a:rPr dirty="0" sz="1000" spc="-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=</a:t>
            </a:r>
            <a:r>
              <a:rPr dirty="0" sz="1000" spc="-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&lt;x0</a:t>
            </a:r>
            <a:r>
              <a:rPr dirty="0" sz="1000" spc="-1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+</a:t>
            </a:r>
            <a:r>
              <a:rPr dirty="0" sz="1000" spc="-5">
                <a:latin typeface="Verdana"/>
                <a:cs typeface="Verdana"/>
              </a:rPr>
              <a:t> </a:t>
            </a:r>
            <a:r>
              <a:rPr dirty="0" sz="1000" i="1">
                <a:latin typeface="Verdana"/>
                <a:cs typeface="Verdana"/>
              </a:rPr>
              <a:t>t</a:t>
            </a:r>
            <a:r>
              <a:rPr dirty="0" sz="1000" spc="-145" i="1">
                <a:latin typeface="Verdana"/>
                <a:cs typeface="Verdana"/>
              </a:rPr>
              <a:t> </a:t>
            </a:r>
            <a:r>
              <a:rPr dirty="0" sz="1000">
                <a:latin typeface="Corbel"/>
                <a:cs typeface="Corbel"/>
              </a:rPr>
              <a:t>*</a:t>
            </a:r>
            <a:r>
              <a:rPr dirty="0" sz="1000" spc="10">
                <a:latin typeface="Corbel"/>
                <a:cs typeface="Corbel"/>
              </a:rPr>
              <a:t> </a:t>
            </a:r>
            <a:r>
              <a:rPr dirty="0" sz="1000">
                <a:latin typeface="Verdana"/>
                <a:cs typeface="Verdana"/>
              </a:rPr>
              <a:t>a,</a:t>
            </a:r>
            <a:r>
              <a:rPr dirty="0" sz="1000" spc="-10">
                <a:latin typeface="Verdana"/>
                <a:cs typeface="Verdana"/>
              </a:rPr>
              <a:t> y0</a:t>
            </a:r>
            <a:r>
              <a:rPr dirty="0" sz="1000" spc="-14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+</a:t>
            </a:r>
            <a:r>
              <a:rPr dirty="0" sz="1000" spc="-145">
                <a:latin typeface="Verdana"/>
                <a:cs typeface="Verdana"/>
              </a:rPr>
              <a:t> </a:t>
            </a:r>
            <a:r>
              <a:rPr dirty="0" sz="1000" i="1">
                <a:latin typeface="Verdana"/>
                <a:cs typeface="Verdana"/>
              </a:rPr>
              <a:t>t</a:t>
            </a:r>
            <a:r>
              <a:rPr dirty="0" sz="1000" spc="-145" i="1">
                <a:latin typeface="Verdana"/>
                <a:cs typeface="Verdana"/>
              </a:rPr>
              <a:t> </a:t>
            </a:r>
            <a:r>
              <a:rPr dirty="0" sz="1000">
                <a:latin typeface="Corbel"/>
                <a:cs typeface="Corbel"/>
              </a:rPr>
              <a:t>*</a:t>
            </a:r>
            <a:r>
              <a:rPr dirty="0" sz="1000" spc="10">
                <a:latin typeface="Corbel"/>
                <a:cs typeface="Corbel"/>
              </a:rPr>
              <a:t> </a:t>
            </a:r>
            <a:r>
              <a:rPr dirty="0" sz="1000">
                <a:latin typeface="Verdana"/>
                <a:cs typeface="Verdana"/>
              </a:rPr>
              <a:t>b,</a:t>
            </a:r>
            <a:r>
              <a:rPr dirty="0" sz="1000" spc="-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z0</a:t>
            </a:r>
            <a:r>
              <a:rPr dirty="0" sz="1000" spc="-1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+</a:t>
            </a:r>
            <a:r>
              <a:rPr dirty="0" sz="1000" spc="-5">
                <a:latin typeface="Verdana"/>
                <a:cs typeface="Verdana"/>
              </a:rPr>
              <a:t> </a:t>
            </a:r>
            <a:r>
              <a:rPr dirty="0" sz="1000" i="1">
                <a:latin typeface="Verdana"/>
                <a:cs typeface="Verdana"/>
              </a:rPr>
              <a:t>t</a:t>
            </a:r>
            <a:r>
              <a:rPr dirty="0" sz="1000" spc="-145" i="1">
                <a:latin typeface="Verdana"/>
                <a:cs typeface="Verdana"/>
              </a:rPr>
              <a:t> </a:t>
            </a:r>
            <a:r>
              <a:rPr dirty="0" sz="1000">
                <a:latin typeface="Corbel"/>
                <a:cs typeface="Corbel"/>
              </a:rPr>
              <a:t>*</a:t>
            </a:r>
            <a:r>
              <a:rPr dirty="0" sz="1000" spc="10">
                <a:latin typeface="Corbel"/>
                <a:cs typeface="Corbel"/>
              </a:rPr>
              <a:t> </a:t>
            </a:r>
            <a:r>
              <a:rPr dirty="0" sz="1000" spc="-25">
                <a:latin typeface="Verdana"/>
                <a:cs typeface="Verdana"/>
              </a:rPr>
              <a:t>c&gt; </a:t>
            </a:r>
            <a:r>
              <a:rPr dirty="0" sz="1000" spc="-10">
                <a:latin typeface="Verdana"/>
                <a:cs typeface="Verdana"/>
              </a:rPr>
              <a:t>Therefore:</a:t>
            </a:r>
            <a:endParaRPr sz="10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  <a:spcBef>
                <a:spcPts val="300"/>
              </a:spcBef>
            </a:pPr>
            <a:r>
              <a:rPr dirty="0" sz="1000">
                <a:latin typeface="Verdana"/>
                <a:cs typeface="Verdana"/>
              </a:rPr>
              <a:t>x</a:t>
            </a:r>
            <a:r>
              <a:rPr dirty="0" sz="1000" spc="-1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=</a:t>
            </a:r>
            <a:r>
              <a:rPr dirty="0" sz="1000" spc="-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x0</a:t>
            </a:r>
            <a:r>
              <a:rPr dirty="0" sz="1000" spc="-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+</a:t>
            </a:r>
            <a:r>
              <a:rPr dirty="0" sz="1000" spc="-5">
                <a:latin typeface="Verdana"/>
                <a:cs typeface="Verdana"/>
              </a:rPr>
              <a:t> </a:t>
            </a:r>
            <a:r>
              <a:rPr dirty="0" sz="1000" i="1">
                <a:latin typeface="Verdana"/>
                <a:cs typeface="Verdana"/>
              </a:rPr>
              <a:t>t</a:t>
            </a:r>
            <a:r>
              <a:rPr dirty="0" sz="1000" spc="-145" i="1">
                <a:latin typeface="Verdana"/>
                <a:cs typeface="Verdana"/>
              </a:rPr>
              <a:t> </a:t>
            </a:r>
            <a:r>
              <a:rPr dirty="0" sz="1000">
                <a:latin typeface="Corbel"/>
                <a:cs typeface="Corbel"/>
              </a:rPr>
              <a:t>*</a:t>
            </a:r>
            <a:r>
              <a:rPr dirty="0" sz="1000" spc="10">
                <a:latin typeface="Corbel"/>
                <a:cs typeface="Corbel"/>
              </a:rPr>
              <a:t> </a:t>
            </a:r>
            <a:r>
              <a:rPr dirty="0" sz="1000" spc="-50">
                <a:latin typeface="Verdana"/>
                <a:cs typeface="Verdana"/>
              </a:rPr>
              <a:t>a</a:t>
            </a:r>
            <a:endParaRPr sz="10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</a:pPr>
            <a:r>
              <a:rPr dirty="0" sz="1000">
                <a:latin typeface="Verdana"/>
                <a:cs typeface="Verdana"/>
              </a:rPr>
              <a:t>y</a:t>
            </a:r>
            <a:r>
              <a:rPr dirty="0" sz="1000" spc="-1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=</a:t>
            </a:r>
            <a:r>
              <a:rPr dirty="0" sz="1000" spc="-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y0</a:t>
            </a:r>
            <a:r>
              <a:rPr dirty="0" sz="1000" spc="-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+</a:t>
            </a:r>
            <a:r>
              <a:rPr dirty="0" sz="1000" spc="-5">
                <a:latin typeface="Verdana"/>
                <a:cs typeface="Verdana"/>
              </a:rPr>
              <a:t> </a:t>
            </a:r>
            <a:r>
              <a:rPr dirty="0" sz="1000" i="1">
                <a:latin typeface="Verdana"/>
                <a:cs typeface="Verdana"/>
              </a:rPr>
              <a:t>t</a:t>
            </a:r>
            <a:r>
              <a:rPr dirty="0" sz="1000" spc="-145" i="1">
                <a:latin typeface="Verdana"/>
                <a:cs typeface="Verdana"/>
              </a:rPr>
              <a:t> </a:t>
            </a:r>
            <a:r>
              <a:rPr dirty="0" sz="1000">
                <a:latin typeface="Corbel"/>
                <a:cs typeface="Corbel"/>
              </a:rPr>
              <a:t>*</a:t>
            </a:r>
            <a:r>
              <a:rPr dirty="0" sz="1000" spc="10">
                <a:latin typeface="Corbel"/>
                <a:cs typeface="Corbel"/>
              </a:rPr>
              <a:t> </a:t>
            </a:r>
            <a:r>
              <a:rPr dirty="0" sz="1000" spc="-50">
                <a:latin typeface="Verdana"/>
                <a:cs typeface="Verdana"/>
              </a:rPr>
              <a:t>b</a:t>
            </a:r>
            <a:endParaRPr sz="10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</a:pPr>
            <a:r>
              <a:rPr dirty="0" sz="1000">
                <a:latin typeface="Verdana"/>
                <a:cs typeface="Verdana"/>
              </a:rPr>
              <a:t>z</a:t>
            </a:r>
            <a:r>
              <a:rPr dirty="0" sz="1000" spc="-1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=</a:t>
            </a:r>
            <a:r>
              <a:rPr dirty="0" sz="1000" spc="-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z0</a:t>
            </a:r>
            <a:r>
              <a:rPr dirty="0" sz="1000" spc="-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+</a:t>
            </a:r>
            <a:r>
              <a:rPr dirty="0" sz="1000" spc="-5">
                <a:latin typeface="Verdana"/>
                <a:cs typeface="Verdana"/>
              </a:rPr>
              <a:t> </a:t>
            </a:r>
            <a:r>
              <a:rPr dirty="0" sz="1000" i="1">
                <a:latin typeface="Verdana"/>
                <a:cs typeface="Verdana"/>
              </a:rPr>
              <a:t>t</a:t>
            </a:r>
            <a:r>
              <a:rPr dirty="0" sz="1000" spc="-145" i="1">
                <a:latin typeface="Verdana"/>
                <a:cs typeface="Verdana"/>
              </a:rPr>
              <a:t> </a:t>
            </a:r>
            <a:r>
              <a:rPr dirty="0" sz="1000">
                <a:latin typeface="Corbel"/>
                <a:cs typeface="Corbel"/>
              </a:rPr>
              <a:t>*</a:t>
            </a:r>
            <a:r>
              <a:rPr dirty="0" sz="1000" spc="10">
                <a:latin typeface="Corbel"/>
                <a:cs typeface="Corbel"/>
              </a:rPr>
              <a:t> </a:t>
            </a:r>
            <a:r>
              <a:rPr dirty="0" sz="1000" spc="-50">
                <a:latin typeface="Verdana"/>
                <a:cs typeface="Verdana"/>
              </a:rPr>
              <a:t>c</a:t>
            </a:r>
            <a:endParaRPr sz="1000">
              <a:latin typeface="Verdana"/>
              <a:cs typeface="Verdana"/>
            </a:endParaRPr>
          </a:p>
          <a:p>
            <a:pPr marL="241300" marR="4067810" indent="-228600">
              <a:lnSpc>
                <a:spcPct val="125000"/>
              </a:lnSpc>
            </a:pPr>
            <a:r>
              <a:rPr dirty="0" sz="1000">
                <a:latin typeface="Verdana"/>
                <a:cs typeface="Verdana"/>
              </a:rPr>
              <a:t>Which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is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same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 spc="-25">
                <a:latin typeface="Verdana"/>
                <a:cs typeface="Verdana"/>
              </a:rPr>
              <a:t>as: </a:t>
            </a:r>
            <a:r>
              <a:rPr dirty="0" sz="1000">
                <a:latin typeface="Verdana"/>
                <a:cs typeface="Verdana"/>
              </a:rPr>
              <a:t>P</a:t>
            </a:r>
            <a:r>
              <a:rPr dirty="0" sz="1000" spc="-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=</a:t>
            </a:r>
            <a:r>
              <a:rPr dirty="0" sz="1000" spc="-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Q</a:t>
            </a:r>
            <a:r>
              <a:rPr dirty="0" sz="1000" spc="-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+</a:t>
            </a:r>
            <a:r>
              <a:rPr dirty="0" sz="1000" spc="-5">
                <a:latin typeface="Verdana"/>
                <a:cs typeface="Verdana"/>
              </a:rPr>
              <a:t> </a:t>
            </a:r>
            <a:r>
              <a:rPr dirty="0" sz="1000" i="1">
                <a:latin typeface="Verdana"/>
                <a:cs typeface="Verdana"/>
              </a:rPr>
              <a:t>t</a:t>
            </a:r>
            <a:r>
              <a:rPr dirty="0" sz="1000" spc="-145" i="1">
                <a:latin typeface="Verdana"/>
                <a:cs typeface="Verdana"/>
              </a:rPr>
              <a:t> </a:t>
            </a:r>
            <a:r>
              <a:rPr dirty="0" sz="1000">
                <a:latin typeface="Corbel"/>
                <a:cs typeface="Corbel"/>
              </a:rPr>
              <a:t>*</a:t>
            </a:r>
            <a:r>
              <a:rPr dirty="0" sz="1000" spc="10">
                <a:latin typeface="Corbel"/>
                <a:cs typeface="Corbel"/>
              </a:rPr>
              <a:t> </a:t>
            </a:r>
            <a:r>
              <a:rPr dirty="0" sz="1000" spc="-50" b="1">
                <a:latin typeface="Verdana"/>
                <a:cs typeface="Verdana"/>
              </a:rPr>
              <a:t>v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3" name="object 3" descr=""/>
          <p:cNvSpPr/>
          <p:nvPr/>
        </p:nvSpPr>
        <p:spPr>
          <a:xfrm>
            <a:off x="1143000" y="9210675"/>
            <a:ext cx="5715000" cy="9525"/>
          </a:xfrm>
          <a:custGeom>
            <a:avLst/>
            <a:gdLst/>
            <a:ahLst/>
            <a:cxnLst/>
            <a:rect l="l" t="t" r="r" b="b"/>
            <a:pathLst>
              <a:path w="5715000" h="9525">
                <a:moveTo>
                  <a:pt x="5715000" y="9525"/>
                </a:moveTo>
                <a:lnTo>
                  <a:pt x="0" y="9525"/>
                </a:lnTo>
                <a:lnTo>
                  <a:pt x="0" y="0"/>
                </a:lnTo>
                <a:lnTo>
                  <a:pt x="5715000" y="0"/>
                </a:lnTo>
                <a:lnTo>
                  <a:pt x="5715000" y="9525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 txBox="1"/>
          <p:nvPr/>
        </p:nvSpPr>
        <p:spPr>
          <a:xfrm>
            <a:off x="1771650" y="4619625"/>
            <a:ext cx="4686300" cy="495300"/>
          </a:xfrm>
          <a:prstGeom prst="rect">
            <a:avLst/>
          </a:prstGeom>
          <a:ln w="19050">
            <a:solidFill>
              <a:srgbClr val="CB1300"/>
            </a:solidFill>
          </a:ln>
        </p:spPr>
        <p:txBody>
          <a:bodyPr wrap="square" lIns="0" tIns="15875" rIns="0" bIns="0" rtlCol="0" vert="horz">
            <a:spAutoFit/>
          </a:bodyPr>
          <a:lstStyle/>
          <a:p>
            <a:pPr marL="57150" marR="64135">
              <a:lnSpc>
                <a:spcPct val="100000"/>
              </a:lnSpc>
              <a:spcBef>
                <a:spcPts val="125"/>
              </a:spcBef>
            </a:pPr>
            <a:r>
              <a:rPr dirty="0" sz="1000">
                <a:latin typeface="Verdana"/>
                <a:cs typeface="Verdana"/>
              </a:rPr>
              <a:t>Given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point</a:t>
            </a:r>
            <a:r>
              <a:rPr dirty="0" sz="1000" spc="-1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Q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and</a:t>
            </a:r>
            <a:r>
              <a:rPr dirty="0" sz="1000" spc="-1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direction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v</a:t>
            </a:r>
            <a:r>
              <a:rPr dirty="0" sz="1000" spc="-1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on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</a:t>
            </a:r>
            <a:r>
              <a:rPr dirty="0" sz="1000" spc="-1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line,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any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point</a:t>
            </a:r>
            <a:r>
              <a:rPr dirty="0" sz="1000" spc="-1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P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on</a:t>
            </a:r>
            <a:r>
              <a:rPr dirty="0" sz="1000" spc="-1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that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line</a:t>
            </a:r>
            <a:r>
              <a:rPr dirty="0" sz="1000" spc="-10">
                <a:latin typeface="Verdana"/>
                <a:cs typeface="Verdana"/>
              </a:rPr>
              <a:t> </a:t>
            </a:r>
            <a:r>
              <a:rPr dirty="0" sz="1000" spc="-25">
                <a:latin typeface="Verdana"/>
                <a:cs typeface="Verdana"/>
              </a:rPr>
              <a:t>can </a:t>
            </a:r>
            <a:r>
              <a:rPr dirty="0" sz="1000">
                <a:latin typeface="Verdana"/>
                <a:cs typeface="Verdana"/>
              </a:rPr>
              <a:t>be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calculated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using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vector</a:t>
            </a:r>
            <a:r>
              <a:rPr dirty="0" sz="1000" spc="-1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equation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of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line</a:t>
            </a:r>
            <a:r>
              <a:rPr dirty="0" sz="1000" spc="-1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P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=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Q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+</a:t>
            </a:r>
            <a:r>
              <a:rPr dirty="0" sz="1000" spc="-1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*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v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where</a:t>
            </a:r>
            <a:r>
              <a:rPr dirty="0" sz="1000" spc="-10">
                <a:latin typeface="Verdana"/>
                <a:cs typeface="Verdana"/>
              </a:rPr>
              <a:t> </a:t>
            </a:r>
            <a:r>
              <a:rPr dirty="0" sz="1000" spc="-50" i="1">
                <a:latin typeface="Verdana"/>
                <a:cs typeface="Verdana"/>
              </a:rPr>
              <a:t>t</a:t>
            </a:r>
            <a:r>
              <a:rPr dirty="0" sz="1000" spc="-50" i="1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is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</a:t>
            </a:r>
            <a:r>
              <a:rPr dirty="0" sz="1000" spc="-5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number.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6" name="object 6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54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 spc="-25"/>
              <a:t>16</a:t>
            </a:fld>
          </a:p>
        </p:txBody>
      </p:sp>
      <p:sp>
        <p:nvSpPr>
          <p:cNvPr id="5" name="object 5" descr=""/>
          <p:cNvSpPr txBox="1"/>
          <p:nvPr/>
        </p:nvSpPr>
        <p:spPr>
          <a:xfrm>
            <a:off x="1358900" y="5261006"/>
            <a:ext cx="5390515" cy="24257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000">
                <a:latin typeface="Verdana"/>
                <a:cs typeface="Verdana"/>
              </a:rPr>
              <a:t>Another</a:t>
            </a:r>
            <a:r>
              <a:rPr dirty="0" sz="1000" spc="-3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common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example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is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to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find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midpoint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between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two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points.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following </a:t>
            </a:r>
            <a:r>
              <a:rPr dirty="0" sz="1000">
                <a:latin typeface="Verdana"/>
                <a:cs typeface="Verdana"/>
              </a:rPr>
              <a:t>shows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how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to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find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midpoint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using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vector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equation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of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line:</a:t>
            </a:r>
            <a:endParaRPr sz="1000">
              <a:latin typeface="Verdana"/>
              <a:cs typeface="Verdana"/>
            </a:endParaRPr>
          </a:p>
          <a:p>
            <a:pPr algn="just" marL="241300" marR="2938145">
              <a:lnSpc>
                <a:spcPct val="125000"/>
              </a:lnSpc>
            </a:pPr>
            <a:r>
              <a:rPr dirty="0" sz="1000" b="1">
                <a:latin typeface="Verdana"/>
                <a:cs typeface="Verdana"/>
              </a:rPr>
              <a:t>q</a:t>
            </a:r>
            <a:r>
              <a:rPr dirty="0" sz="1000" spc="-10" b="1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is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position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vector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for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point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 spc="-50">
                <a:latin typeface="Verdana"/>
                <a:cs typeface="Verdana"/>
              </a:rPr>
              <a:t>Q </a:t>
            </a:r>
            <a:r>
              <a:rPr dirty="0" sz="1000" b="1">
                <a:latin typeface="Verdana"/>
                <a:cs typeface="Verdana"/>
              </a:rPr>
              <a:t>p</a:t>
            </a:r>
            <a:r>
              <a:rPr dirty="0" sz="1000" spc="-10" b="1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is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position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vector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for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point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 spc="-50">
                <a:latin typeface="Verdana"/>
                <a:cs typeface="Verdana"/>
              </a:rPr>
              <a:t>P </a:t>
            </a:r>
            <a:r>
              <a:rPr dirty="0" sz="1000" b="1">
                <a:latin typeface="Verdana"/>
                <a:cs typeface="Verdana"/>
              </a:rPr>
              <a:t>a</a:t>
            </a:r>
            <a:r>
              <a:rPr dirty="0" sz="1000" spc="-15" b="1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is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1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vector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going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from</a:t>
            </a:r>
            <a:r>
              <a:rPr dirty="0" sz="1000" spc="-1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Q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to</a:t>
            </a:r>
            <a:r>
              <a:rPr dirty="0" sz="1000" spc="-10">
                <a:latin typeface="Verdana"/>
                <a:cs typeface="Verdana"/>
              </a:rPr>
              <a:t> </a:t>
            </a:r>
            <a:r>
              <a:rPr dirty="0" sz="1000" spc="-50">
                <a:latin typeface="Verdana"/>
                <a:cs typeface="Verdana"/>
              </a:rPr>
              <a:t>P</a:t>
            </a:r>
            <a:endParaRPr sz="1000">
              <a:latin typeface="Verdana"/>
              <a:cs typeface="Verdana"/>
            </a:endParaRPr>
          </a:p>
          <a:p>
            <a:pPr algn="just" marL="12700">
              <a:lnSpc>
                <a:spcPct val="100000"/>
              </a:lnSpc>
              <a:spcBef>
                <a:spcPts val="300"/>
              </a:spcBef>
            </a:pPr>
            <a:r>
              <a:rPr dirty="0" sz="1000">
                <a:latin typeface="Verdana"/>
                <a:cs typeface="Verdana"/>
              </a:rPr>
              <a:t>From</a:t>
            </a:r>
            <a:r>
              <a:rPr dirty="0" sz="1000" spc="-4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vector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subtraction,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we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know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that:</a:t>
            </a:r>
            <a:endParaRPr sz="1000">
              <a:latin typeface="Verdana"/>
              <a:cs typeface="Verdana"/>
            </a:endParaRPr>
          </a:p>
          <a:p>
            <a:pPr algn="just" marL="241300">
              <a:lnSpc>
                <a:spcPct val="100000"/>
              </a:lnSpc>
              <a:spcBef>
                <a:spcPts val="300"/>
              </a:spcBef>
            </a:pPr>
            <a:r>
              <a:rPr dirty="0" sz="1000" b="1">
                <a:latin typeface="Verdana"/>
                <a:cs typeface="Verdana"/>
              </a:rPr>
              <a:t>a</a:t>
            </a:r>
            <a:r>
              <a:rPr dirty="0" sz="1000" spc="-5" b="1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=</a:t>
            </a:r>
            <a:r>
              <a:rPr dirty="0" sz="1000" spc="-10">
                <a:latin typeface="Verdana"/>
                <a:cs typeface="Verdana"/>
              </a:rPr>
              <a:t> </a:t>
            </a:r>
            <a:r>
              <a:rPr dirty="0" sz="1000" b="1">
                <a:latin typeface="Verdana"/>
                <a:cs typeface="Verdana"/>
              </a:rPr>
              <a:t>p</a:t>
            </a:r>
            <a:r>
              <a:rPr dirty="0" sz="1000" spc="-225" b="1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-</a:t>
            </a:r>
            <a:r>
              <a:rPr dirty="0" sz="1000" spc="-235">
                <a:latin typeface="Verdana"/>
                <a:cs typeface="Verdana"/>
              </a:rPr>
              <a:t> </a:t>
            </a:r>
            <a:r>
              <a:rPr dirty="0" sz="1000" spc="-50" b="1">
                <a:latin typeface="Verdana"/>
                <a:cs typeface="Verdana"/>
              </a:rPr>
              <a:t>q</a:t>
            </a:r>
            <a:endParaRPr sz="1000">
              <a:latin typeface="Verdana"/>
              <a:cs typeface="Verdana"/>
            </a:endParaRPr>
          </a:p>
          <a:p>
            <a:pPr marL="241300" marR="2912745" indent="-228600">
              <a:lnSpc>
                <a:spcPct val="125000"/>
              </a:lnSpc>
            </a:pPr>
            <a:r>
              <a:rPr dirty="0" sz="1000">
                <a:latin typeface="Verdana"/>
                <a:cs typeface="Verdana"/>
              </a:rPr>
              <a:t>From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line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equation,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we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know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that: </a:t>
            </a:r>
            <a:r>
              <a:rPr dirty="0" sz="1000">
                <a:latin typeface="Verdana"/>
                <a:cs typeface="Verdana"/>
              </a:rPr>
              <a:t>M</a:t>
            </a:r>
            <a:r>
              <a:rPr dirty="0" sz="1000" spc="-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=</a:t>
            </a:r>
            <a:r>
              <a:rPr dirty="0" sz="1000" spc="-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Q</a:t>
            </a:r>
            <a:r>
              <a:rPr dirty="0" sz="1000" spc="-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+</a:t>
            </a:r>
            <a:r>
              <a:rPr dirty="0" sz="1000" spc="-5">
                <a:latin typeface="Verdana"/>
                <a:cs typeface="Verdana"/>
              </a:rPr>
              <a:t> </a:t>
            </a:r>
            <a:r>
              <a:rPr dirty="0" sz="1000" i="1">
                <a:latin typeface="Verdana"/>
                <a:cs typeface="Verdana"/>
              </a:rPr>
              <a:t>t</a:t>
            </a:r>
            <a:r>
              <a:rPr dirty="0" sz="1000" spc="-145" i="1">
                <a:latin typeface="Verdana"/>
                <a:cs typeface="Verdana"/>
              </a:rPr>
              <a:t> </a:t>
            </a:r>
            <a:r>
              <a:rPr dirty="0" sz="1000">
                <a:latin typeface="Corbel"/>
                <a:cs typeface="Corbel"/>
              </a:rPr>
              <a:t>*</a:t>
            </a:r>
            <a:r>
              <a:rPr dirty="0" sz="1000" spc="-85">
                <a:latin typeface="Corbel"/>
                <a:cs typeface="Corbel"/>
              </a:rPr>
              <a:t> </a:t>
            </a:r>
            <a:r>
              <a:rPr dirty="0" sz="1000" spc="-50" b="1">
                <a:latin typeface="Verdana"/>
                <a:cs typeface="Verdana"/>
              </a:rPr>
              <a:t>a</a:t>
            </a:r>
            <a:endParaRPr sz="10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dirty="0" sz="1000">
                <a:latin typeface="Verdana"/>
                <a:cs typeface="Verdana"/>
              </a:rPr>
              <a:t>And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since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we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need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to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find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midpoint,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then:</a:t>
            </a:r>
            <a:endParaRPr sz="10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  <a:spcBef>
                <a:spcPts val="300"/>
              </a:spcBef>
            </a:pPr>
            <a:r>
              <a:rPr dirty="0" sz="1000" i="1">
                <a:latin typeface="Verdana"/>
                <a:cs typeface="Verdana"/>
              </a:rPr>
              <a:t>t</a:t>
            </a:r>
            <a:r>
              <a:rPr dirty="0" sz="1000" spc="-5" i="1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=</a:t>
            </a:r>
            <a:r>
              <a:rPr dirty="0" sz="1000" spc="-5">
                <a:latin typeface="Verdana"/>
                <a:cs typeface="Verdana"/>
              </a:rPr>
              <a:t> </a:t>
            </a:r>
            <a:r>
              <a:rPr dirty="0" sz="1000" spc="-25">
                <a:latin typeface="Verdana"/>
                <a:cs typeface="Verdana"/>
              </a:rPr>
              <a:t>0.5</a:t>
            </a:r>
            <a:endParaRPr sz="1000">
              <a:latin typeface="Verdana"/>
              <a:cs typeface="Verdana"/>
            </a:endParaRPr>
          </a:p>
          <a:p>
            <a:pPr marL="241300" marR="4159250" indent="-228600">
              <a:lnSpc>
                <a:spcPct val="125000"/>
              </a:lnSpc>
            </a:pPr>
            <a:r>
              <a:rPr dirty="0" sz="1000">
                <a:latin typeface="Verdana"/>
                <a:cs typeface="Verdana"/>
              </a:rPr>
              <a:t>Hence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we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can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 spc="-20">
                <a:latin typeface="Verdana"/>
                <a:cs typeface="Verdana"/>
              </a:rPr>
              <a:t>say: </a:t>
            </a:r>
            <a:r>
              <a:rPr dirty="0" sz="1000">
                <a:latin typeface="Verdana"/>
                <a:cs typeface="Verdana"/>
              </a:rPr>
              <a:t>M</a:t>
            </a:r>
            <a:r>
              <a:rPr dirty="0" sz="1000" spc="-1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=</a:t>
            </a:r>
            <a:r>
              <a:rPr dirty="0" sz="1000" spc="-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Q + </a:t>
            </a:r>
            <a:r>
              <a:rPr dirty="0" sz="1000" spc="-10">
                <a:latin typeface="Verdana"/>
                <a:cs typeface="Verdana"/>
              </a:rPr>
              <a:t>0.5</a:t>
            </a:r>
            <a:r>
              <a:rPr dirty="0" sz="1000" spc="-235">
                <a:latin typeface="Verdana"/>
                <a:cs typeface="Verdana"/>
              </a:rPr>
              <a:t> </a:t>
            </a:r>
            <a:r>
              <a:rPr dirty="0" sz="1000">
                <a:latin typeface="Corbel"/>
                <a:cs typeface="Corbel"/>
              </a:rPr>
              <a:t>*</a:t>
            </a:r>
            <a:r>
              <a:rPr dirty="0" sz="1000" spc="-80">
                <a:latin typeface="Corbel"/>
                <a:cs typeface="Corbel"/>
              </a:rPr>
              <a:t> </a:t>
            </a:r>
            <a:r>
              <a:rPr dirty="0" sz="1000" spc="-50" b="1">
                <a:latin typeface="Verdana"/>
                <a:cs typeface="Verdana"/>
              </a:rPr>
              <a:t>a</a:t>
            </a:r>
            <a:endParaRPr sz="10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3749675" y="508031"/>
            <a:ext cx="3112135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i="1">
                <a:latin typeface="Verdana"/>
                <a:cs typeface="Verdana"/>
              </a:rPr>
              <a:t>Essential</a:t>
            </a:r>
            <a:r>
              <a:rPr dirty="0" sz="1000" spc="-40" i="1">
                <a:latin typeface="Verdana"/>
                <a:cs typeface="Verdana"/>
              </a:rPr>
              <a:t> </a:t>
            </a:r>
            <a:r>
              <a:rPr dirty="0" sz="1000" i="1">
                <a:latin typeface="Verdana"/>
                <a:cs typeface="Verdana"/>
              </a:rPr>
              <a:t>Mathematics</a:t>
            </a:r>
            <a:r>
              <a:rPr dirty="0" sz="1000" spc="-40" i="1">
                <a:latin typeface="Verdana"/>
                <a:cs typeface="Verdana"/>
              </a:rPr>
              <a:t> </a:t>
            </a:r>
            <a:r>
              <a:rPr dirty="0" sz="1000" i="1">
                <a:latin typeface="Verdana"/>
                <a:cs typeface="Verdana"/>
              </a:rPr>
              <a:t>for</a:t>
            </a:r>
            <a:r>
              <a:rPr dirty="0" sz="1000" spc="-40" i="1">
                <a:latin typeface="Verdana"/>
                <a:cs typeface="Verdana"/>
              </a:rPr>
              <a:t> </a:t>
            </a:r>
            <a:r>
              <a:rPr dirty="0" sz="1000" i="1">
                <a:latin typeface="Verdana"/>
                <a:cs typeface="Verdana"/>
              </a:rPr>
              <a:t>Computational</a:t>
            </a:r>
            <a:r>
              <a:rPr dirty="0" sz="1000" spc="-40" i="1">
                <a:latin typeface="Verdana"/>
                <a:cs typeface="Verdana"/>
              </a:rPr>
              <a:t> </a:t>
            </a:r>
            <a:r>
              <a:rPr dirty="0" sz="1000" spc="-10" i="1">
                <a:latin typeface="Verdana"/>
                <a:cs typeface="Verdana"/>
              </a:rPr>
              <a:t>Design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3" name="object 3" descr=""/>
          <p:cNvSpPr/>
          <p:nvPr/>
        </p:nvSpPr>
        <p:spPr>
          <a:xfrm>
            <a:off x="1371600" y="1885950"/>
            <a:ext cx="5486400" cy="161925"/>
          </a:xfrm>
          <a:custGeom>
            <a:avLst/>
            <a:gdLst/>
            <a:ahLst/>
            <a:cxnLst/>
            <a:rect l="l" t="t" r="r" b="b"/>
            <a:pathLst>
              <a:path w="5486400" h="161925">
                <a:moveTo>
                  <a:pt x="5486400" y="161925"/>
                </a:moveTo>
                <a:lnTo>
                  <a:pt x="0" y="161925"/>
                </a:lnTo>
                <a:lnTo>
                  <a:pt x="0" y="0"/>
                </a:lnTo>
                <a:lnTo>
                  <a:pt x="5486400" y="0"/>
                </a:lnTo>
                <a:lnTo>
                  <a:pt x="5486400" y="161925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/>
          <p:nvPr/>
        </p:nvSpPr>
        <p:spPr>
          <a:xfrm>
            <a:off x="1143000" y="9210675"/>
            <a:ext cx="5715000" cy="9525"/>
          </a:xfrm>
          <a:custGeom>
            <a:avLst/>
            <a:gdLst/>
            <a:ahLst/>
            <a:cxnLst/>
            <a:rect l="l" t="t" r="r" b="b"/>
            <a:pathLst>
              <a:path w="5715000" h="9525">
                <a:moveTo>
                  <a:pt x="5715000" y="9525"/>
                </a:moveTo>
                <a:lnTo>
                  <a:pt x="0" y="9525"/>
                </a:lnTo>
                <a:lnTo>
                  <a:pt x="0" y="0"/>
                </a:lnTo>
                <a:lnTo>
                  <a:pt x="5715000" y="0"/>
                </a:lnTo>
                <a:lnTo>
                  <a:pt x="5715000" y="9525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5" name="object 5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90650" y="933450"/>
            <a:ext cx="1114425" cy="390525"/>
          </a:xfrm>
          <a:prstGeom prst="rect">
            <a:avLst/>
          </a:prstGeom>
        </p:spPr>
      </p:pic>
      <p:sp>
        <p:nvSpPr>
          <p:cNvPr id="6" name="object 6" descr=""/>
          <p:cNvSpPr txBox="1"/>
          <p:nvPr/>
        </p:nvSpPr>
        <p:spPr>
          <a:xfrm>
            <a:off x="1358900" y="1374806"/>
            <a:ext cx="5448935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000">
                <a:latin typeface="Verdana"/>
                <a:cs typeface="Verdana"/>
              </a:rPr>
              <a:t>Essential</a:t>
            </a:r>
            <a:r>
              <a:rPr dirty="0" sz="1000" spc="-3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Mathematics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for</a:t>
            </a:r>
            <a:r>
              <a:rPr dirty="0" sz="1000" spc="-3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Computational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Design,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Fourth</a:t>
            </a:r>
            <a:r>
              <a:rPr dirty="0" sz="1000" spc="-3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Edition,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by</a:t>
            </a:r>
            <a:r>
              <a:rPr dirty="0" sz="1000" spc="-3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Robert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McNeel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 spc="-50">
                <a:latin typeface="Verdana"/>
                <a:cs typeface="Verdana"/>
              </a:rPr>
              <a:t>&amp; </a:t>
            </a:r>
            <a:r>
              <a:rPr dirty="0" sz="1000">
                <a:latin typeface="Verdana"/>
                <a:cs typeface="Verdana"/>
              </a:rPr>
              <a:t>Associates,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2019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is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licensed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under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u="sng" sz="100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Verdana"/>
                <a:cs typeface="Verdana"/>
                <a:hlinkClick r:id="rId3"/>
              </a:rPr>
              <a:t>Creative</a:t>
            </a:r>
            <a:r>
              <a:rPr dirty="0" u="sng" sz="1000" spc="-2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Verdana"/>
                <a:cs typeface="Verdana"/>
                <a:hlinkClick r:id="rId3"/>
              </a:rPr>
              <a:t> </a:t>
            </a:r>
            <a:r>
              <a:rPr dirty="0" u="sng" sz="100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Verdana"/>
                <a:cs typeface="Verdana"/>
                <a:hlinkClick r:id="rId3"/>
              </a:rPr>
              <a:t>Commons</a:t>
            </a:r>
            <a:r>
              <a:rPr dirty="0" u="sng" sz="1000" spc="-15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Verdana"/>
                <a:cs typeface="Verdana"/>
                <a:hlinkClick r:id="rId3"/>
              </a:rPr>
              <a:t> </a:t>
            </a:r>
            <a:r>
              <a:rPr dirty="0" u="sng" sz="1000" spc="-1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Verdana"/>
                <a:cs typeface="Verdana"/>
                <a:hlinkClick r:id="rId3"/>
              </a:rPr>
              <a:t>Attribution-</a:t>
            </a:r>
            <a:r>
              <a:rPr dirty="0" u="sng" sz="100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Verdana"/>
                <a:cs typeface="Verdana"/>
                <a:hlinkClick r:id="rId3"/>
              </a:rPr>
              <a:t>Share</a:t>
            </a:r>
            <a:r>
              <a:rPr dirty="0" u="sng" sz="1000" spc="-2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Verdana"/>
                <a:cs typeface="Verdana"/>
                <a:hlinkClick r:id="rId3"/>
              </a:rPr>
              <a:t> </a:t>
            </a:r>
            <a:r>
              <a:rPr dirty="0" u="sng" sz="100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Verdana"/>
                <a:cs typeface="Verdana"/>
                <a:hlinkClick r:id="rId3"/>
              </a:rPr>
              <a:t>Alike</a:t>
            </a:r>
            <a:r>
              <a:rPr dirty="0" u="sng" sz="1000" spc="-15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Verdana"/>
                <a:cs typeface="Verdana"/>
                <a:hlinkClick r:id="rId3"/>
              </a:rPr>
              <a:t> </a:t>
            </a:r>
            <a:r>
              <a:rPr dirty="0" u="sng" sz="1000" spc="-25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Verdana"/>
                <a:cs typeface="Verdana"/>
                <a:hlinkClick r:id="rId3"/>
              </a:rPr>
              <a:t>3.0</a:t>
            </a:r>
            <a:r>
              <a:rPr dirty="0" sz="1000" spc="-25">
                <a:solidFill>
                  <a:srgbClr val="0000FF"/>
                </a:solidFill>
                <a:latin typeface="Verdana"/>
                <a:cs typeface="Verdana"/>
              </a:rPr>
              <a:t> </a:t>
            </a:r>
            <a:r>
              <a:rPr dirty="0" u="sng" sz="100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Verdana"/>
                <a:cs typeface="Verdana"/>
                <a:hlinkClick r:id="rId3"/>
              </a:rPr>
              <a:t>United</a:t>
            </a:r>
            <a:r>
              <a:rPr dirty="0" u="sng" sz="1000" spc="-3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Verdana"/>
                <a:cs typeface="Verdana"/>
                <a:hlinkClick r:id="rId3"/>
              </a:rPr>
              <a:t> </a:t>
            </a:r>
            <a:r>
              <a:rPr dirty="0" u="sng" sz="100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Verdana"/>
                <a:cs typeface="Verdana"/>
                <a:hlinkClick r:id="rId3"/>
              </a:rPr>
              <a:t>States</a:t>
            </a:r>
            <a:r>
              <a:rPr dirty="0" u="sng" sz="1000" spc="-25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Verdana"/>
                <a:cs typeface="Verdana"/>
                <a:hlinkClick r:id="rId3"/>
              </a:rPr>
              <a:t> </a:t>
            </a:r>
            <a:r>
              <a:rPr dirty="0" u="sng" sz="1000" spc="-1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Verdana"/>
                <a:cs typeface="Verdana"/>
                <a:hlinkClick r:id="rId3"/>
              </a:rPr>
              <a:t>License</a:t>
            </a:r>
            <a:r>
              <a:rPr dirty="0" sz="1000" spc="-10">
                <a:latin typeface="Verdana"/>
                <a:cs typeface="Verdana"/>
              </a:rPr>
              <a:t>.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7" name="object 7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54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 spc="-25"/>
              <a:t>10</a:t>
            </a:fld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3749675" y="508031"/>
            <a:ext cx="3112135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i="1">
                <a:latin typeface="Verdana"/>
                <a:cs typeface="Verdana"/>
              </a:rPr>
              <a:t>Essential</a:t>
            </a:r>
            <a:r>
              <a:rPr dirty="0" sz="1000" spc="-40" i="1">
                <a:latin typeface="Verdana"/>
                <a:cs typeface="Verdana"/>
              </a:rPr>
              <a:t> </a:t>
            </a:r>
            <a:r>
              <a:rPr dirty="0" sz="1000" i="1">
                <a:latin typeface="Verdana"/>
                <a:cs typeface="Verdana"/>
              </a:rPr>
              <a:t>Mathematics</a:t>
            </a:r>
            <a:r>
              <a:rPr dirty="0" sz="1000" spc="-40" i="1">
                <a:latin typeface="Verdana"/>
                <a:cs typeface="Verdana"/>
              </a:rPr>
              <a:t> </a:t>
            </a:r>
            <a:r>
              <a:rPr dirty="0" sz="1000" i="1">
                <a:latin typeface="Verdana"/>
                <a:cs typeface="Verdana"/>
              </a:rPr>
              <a:t>for</a:t>
            </a:r>
            <a:r>
              <a:rPr dirty="0" sz="1000" spc="-40" i="1">
                <a:latin typeface="Verdana"/>
                <a:cs typeface="Verdana"/>
              </a:rPr>
              <a:t> </a:t>
            </a:r>
            <a:r>
              <a:rPr dirty="0" sz="1000" i="1">
                <a:latin typeface="Verdana"/>
                <a:cs typeface="Verdana"/>
              </a:rPr>
              <a:t>Computational</a:t>
            </a:r>
            <a:r>
              <a:rPr dirty="0" sz="1000" spc="-40" i="1">
                <a:latin typeface="Verdana"/>
                <a:cs typeface="Verdana"/>
              </a:rPr>
              <a:t> </a:t>
            </a:r>
            <a:r>
              <a:rPr dirty="0" sz="1000" spc="-10" i="1">
                <a:latin typeface="Verdana"/>
                <a:cs typeface="Verdana"/>
              </a:rPr>
              <a:t>Design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3" name="object 3" descr=""/>
          <p:cNvSpPr/>
          <p:nvPr/>
        </p:nvSpPr>
        <p:spPr>
          <a:xfrm>
            <a:off x="1143000" y="9210675"/>
            <a:ext cx="5715000" cy="9525"/>
          </a:xfrm>
          <a:custGeom>
            <a:avLst/>
            <a:gdLst/>
            <a:ahLst/>
            <a:cxnLst/>
            <a:rect l="l" t="t" r="r" b="b"/>
            <a:pathLst>
              <a:path w="5715000" h="9525">
                <a:moveTo>
                  <a:pt x="5715000" y="9525"/>
                </a:moveTo>
                <a:lnTo>
                  <a:pt x="0" y="9525"/>
                </a:lnTo>
                <a:lnTo>
                  <a:pt x="0" y="0"/>
                </a:lnTo>
                <a:lnTo>
                  <a:pt x="5715000" y="0"/>
                </a:lnTo>
                <a:lnTo>
                  <a:pt x="5715000" y="9525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19250" y="1009650"/>
            <a:ext cx="2686050" cy="1866900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1358900" y="2892425"/>
            <a:ext cx="5464175" cy="7651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41300">
              <a:lnSpc>
                <a:spcPct val="100000"/>
              </a:lnSpc>
              <a:spcBef>
                <a:spcPts val="100"/>
              </a:spcBef>
            </a:pPr>
            <a:r>
              <a:rPr dirty="0" sz="900" i="1">
                <a:latin typeface="Verdana"/>
                <a:cs typeface="Verdana"/>
              </a:rPr>
              <a:t>Figure (17): Find the midpoint between two input </a:t>
            </a:r>
            <a:r>
              <a:rPr dirty="0" sz="900" spc="-10" i="1">
                <a:latin typeface="Verdana"/>
                <a:cs typeface="Verdana"/>
              </a:rPr>
              <a:t>points.</a:t>
            </a:r>
            <a:endParaRPr sz="900">
              <a:latin typeface="Verdana"/>
              <a:cs typeface="Verdana"/>
            </a:endParaRPr>
          </a:p>
          <a:p>
            <a:pPr marL="12700" marR="5080">
              <a:lnSpc>
                <a:spcPct val="100000"/>
              </a:lnSpc>
              <a:spcBef>
                <a:spcPts val="844"/>
              </a:spcBef>
            </a:pPr>
            <a:r>
              <a:rPr dirty="0" sz="1000">
                <a:latin typeface="Verdana"/>
                <a:cs typeface="Verdana"/>
              </a:rPr>
              <a:t>In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general,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you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can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find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any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point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between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Q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and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P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by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changing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 i="1">
                <a:latin typeface="Verdana"/>
                <a:cs typeface="Verdana"/>
              </a:rPr>
              <a:t>t</a:t>
            </a:r>
            <a:r>
              <a:rPr dirty="0" sz="1000" spc="-15" i="1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value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between </a:t>
            </a:r>
            <a:r>
              <a:rPr dirty="0" sz="1000">
                <a:latin typeface="Verdana"/>
                <a:cs typeface="Verdana"/>
              </a:rPr>
              <a:t>0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and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1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using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general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equation:</a:t>
            </a:r>
            <a:endParaRPr sz="10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  <a:spcBef>
                <a:spcPts val="300"/>
              </a:spcBef>
            </a:pPr>
            <a:r>
              <a:rPr dirty="0" sz="1000">
                <a:latin typeface="Verdana"/>
                <a:cs typeface="Verdana"/>
              </a:rPr>
              <a:t>M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=</a:t>
            </a:r>
            <a:r>
              <a:rPr dirty="0" sz="1000" spc="-1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Q</a:t>
            </a:r>
            <a:r>
              <a:rPr dirty="0" sz="1000" spc="-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+</a:t>
            </a:r>
            <a:r>
              <a:rPr dirty="0" sz="1000" spc="-5">
                <a:latin typeface="Verdana"/>
                <a:cs typeface="Verdana"/>
              </a:rPr>
              <a:t> </a:t>
            </a:r>
            <a:r>
              <a:rPr dirty="0" sz="1000" i="1">
                <a:latin typeface="Verdana"/>
                <a:cs typeface="Verdana"/>
              </a:rPr>
              <a:t>t</a:t>
            </a:r>
            <a:r>
              <a:rPr dirty="0" sz="1000" spc="-155" i="1">
                <a:latin typeface="Verdana"/>
                <a:cs typeface="Verdana"/>
              </a:rPr>
              <a:t> </a:t>
            </a:r>
            <a:r>
              <a:rPr dirty="0" sz="1000">
                <a:latin typeface="Corbel"/>
                <a:cs typeface="Corbel"/>
              </a:rPr>
              <a:t>*</a:t>
            </a:r>
            <a:r>
              <a:rPr dirty="0" sz="1000" spc="-5">
                <a:latin typeface="Corbel"/>
                <a:cs typeface="Corbel"/>
              </a:rPr>
              <a:t> </a:t>
            </a:r>
            <a:r>
              <a:rPr dirty="0" sz="1000">
                <a:latin typeface="Verdana"/>
                <a:cs typeface="Verdana"/>
              </a:rPr>
              <a:t>(P</a:t>
            </a:r>
            <a:r>
              <a:rPr dirty="0" sz="1000" spc="-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-</a:t>
            </a:r>
            <a:r>
              <a:rPr dirty="0" sz="1000" spc="-5">
                <a:latin typeface="Verdana"/>
                <a:cs typeface="Verdana"/>
              </a:rPr>
              <a:t> </a:t>
            </a:r>
            <a:r>
              <a:rPr dirty="0" sz="1000" spc="-25">
                <a:latin typeface="Verdana"/>
                <a:cs typeface="Verdana"/>
              </a:rPr>
              <a:t>Q)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8" name="object 8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54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 spc="-25"/>
              <a:t>16</a:t>
            </a:fld>
          </a:p>
        </p:txBody>
      </p:sp>
      <p:sp>
        <p:nvSpPr>
          <p:cNvPr id="6" name="object 6" descr=""/>
          <p:cNvSpPr txBox="1"/>
          <p:nvPr/>
        </p:nvSpPr>
        <p:spPr>
          <a:xfrm>
            <a:off x="1771650" y="3771900"/>
            <a:ext cx="4686300" cy="495300"/>
          </a:xfrm>
          <a:prstGeom prst="rect">
            <a:avLst/>
          </a:prstGeom>
          <a:ln w="19050">
            <a:solidFill>
              <a:srgbClr val="CB1300"/>
            </a:solidFill>
          </a:ln>
        </p:spPr>
        <p:txBody>
          <a:bodyPr wrap="square" lIns="0" tIns="15875" rIns="0" bIns="0" rtlCol="0" vert="horz">
            <a:spAutoFit/>
          </a:bodyPr>
          <a:lstStyle/>
          <a:p>
            <a:pPr marL="57150" marR="118110">
              <a:lnSpc>
                <a:spcPct val="100000"/>
              </a:lnSpc>
              <a:spcBef>
                <a:spcPts val="125"/>
              </a:spcBef>
            </a:pPr>
            <a:r>
              <a:rPr dirty="0" sz="1000">
                <a:latin typeface="Verdana"/>
                <a:cs typeface="Verdana"/>
              </a:rPr>
              <a:t>Given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two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points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Q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and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P,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any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point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M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between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two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points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 spc="-25">
                <a:latin typeface="Verdana"/>
                <a:cs typeface="Verdana"/>
              </a:rPr>
              <a:t>is </a:t>
            </a:r>
            <a:r>
              <a:rPr dirty="0" sz="1000">
                <a:latin typeface="Verdana"/>
                <a:cs typeface="Verdana"/>
              </a:rPr>
              <a:t>calculated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using</a:t>
            </a:r>
            <a:r>
              <a:rPr dirty="0" sz="1000" spc="-1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equation</a:t>
            </a:r>
            <a:r>
              <a:rPr dirty="0" sz="1000" spc="-1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M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=</a:t>
            </a:r>
            <a:r>
              <a:rPr dirty="0" sz="1000" spc="-1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Q</a:t>
            </a:r>
            <a:r>
              <a:rPr dirty="0" sz="1000" spc="-1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+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 i="1">
                <a:latin typeface="Verdana"/>
                <a:cs typeface="Verdana"/>
              </a:rPr>
              <a:t>t</a:t>
            </a:r>
            <a:r>
              <a:rPr dirty="0" sz="1000" spc="-10" i="1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*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(P</a:t>
            </a:r>
            <a:r>
              <a:rPr dirty="0" sz="1000" spc="-1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-</a:t>
            </a:r>
            <a:r>
              <a:rPr dirty="0" sz="1000" spc="-1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Q)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where</a:t>
            </a:r>
            <a:r>
              <a:rPr dirty="0" sz="1000" spc="-10">
                <a:latin typeface="Verdana"/>
                <a:cs typeface="Verdana"/>
              </a:rPr>
              <a:t> </a:t>
            </a:r>
            <a:r>
              <a:rPr dirty="0" sz="1000" i="1">
                <a:latin typeface="Verdana"/>
                <a:cs typeface="Verdana"/>
              </a:rPr>
              <a:t>t</a:t>
            </a:r>
            <a:r>
              <a:rPr dirty="0" sz="1000" spc="-15" i="1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is</a:t>
            </a:r>
            <a:r>
              <a:rPr dirty="0" sz="1000" spc="-1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</a:t>
            </a:r>
            <a:r>
              <a:rPr dirty="0" sz="1000" spc="-10">
                <a:latin typeface="Verdana"/>
                <a:cs typeface="Verdana"/>
              </a:rPr>
              <a:t> number </a:t>
            </a:r>
            <a:r>
              <a:rPr dirty="0" sz="1000">
                <a:latin typeface="Verdana"/>
                <a:cs typeface="Verdana"/>
              </a:rPr>
              <a:t>between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0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and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 spc="-25">
                <a:latin typeface="Verdana"/>
                <a:cs typeface="Verdana"/>
              </a:rPr>
              <a:t>1.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1358900" y="4407163"/>
            <a:ext cx="5511800" cy="3079750"/>
          </a:xfrm>
          <a:prstGeom prst="rect">
            <a:avLst/>
          </a:prstGeom>
        </p:spPr>
        <p:txBody>
          <a:bodyPr wrap="square" lIns="0" tIns="914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20"/>
              </a:spcBef>
              <a:tabLst>
                <a:tab pos="5498465" algn="l"/>
              </a:tabLst>
            </a:pPr>
            <a:r>
              <a:rPr dirty="0" u="sng" sz="140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Vector</a:t>
            </a:r>
            <a:r>
              <a:rPr dirty="0" u="sng" sz="1400" spc="-25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sng" sz="140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equation</a:t>
            </a:r>
            <a:r>
              <a:rPr dirty="0" u="sng" sz="1400" spc="-2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sng" sz="140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of</a:t>
            </a:r>
            <a:r>
              <a:rPr dirty="0" u="sng" sz="1400" spc="-2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sng" sz="140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a</a:t>
            </a:r>
            <a:r>
              <a:rPr dirty="0" u="sng" sz="1400" spc="-2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sng" sz="1400" spc="-1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plane</a:t>
            </a:r>
            <a:r>
              <a:rPr dirty="0" u="sng" sz="140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	</a:t>
            </a:r>
            <a:endParaRPr sz="1400">
              <a:latin typeface="Arial"/>
              <a:cs typeface="Arial"/>
            </a:endParaRPr>
          </a:p>
          <a:p>
            <a:pPr marL="12700" marR="85090">
              <a:lnSpc>
                <a:spcPct val="100000"/>
              </a:lnSpc>
              <a:spcBef>
                <a:spcPts val="445"/>
              </a:spcBef>
            </a:pPr>
            <a:r>
              <a:rPr dirty="0" sz="1000">
                <a:latin typeface="Verdana"/>
                <a:cs typeface="Verdana"/>
              </a:rPr>
              <a:t>One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way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to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define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plane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is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when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you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have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point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and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vector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that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 spc="-25">
                <a:latin typeface="Verdana"/>
                <a:cs typeface="Verdana"/>
              </a:rPr>
              <a:t>is </a:t>
            </a:r>
            <a:r>
              <a:rPr dirty="0" sz="1000">
                <a:latin typeface="Verdana"/>
                <a:cs typeface="Verdana"/>
              </a:rPr>
              <a:t>perpendicular</a:t>
            </a:r>
            <a:r>
              <a:rPr dirty="0" sz="1000" spc="-3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to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plane.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That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vector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is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usually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referred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to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as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 i="1">
                <a:latin typeface="Verdana"/>
                <a:cs typeface="Verdana"/>
              </a:rPr>
              <a:t>normal</a:t>
            </a:r>
            <a:r>
              <a:rPr dirty="0" sz="1000" spc="-20" i="1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to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plane.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normal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points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in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direction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above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plane.</a:t>
            </a:r>
            <a:endParaRPr sz="1000">
              <a:latin typeface="Verdana"/>
              <a:cs typeface="Verdana"/>
            </a:endParaRPr>
          </a:p>
          <a:p>
            <a:pPr marL="12700" marR="187325">
              <a:lnSpc>
                <a:spcPct val="100000"/>
              </a:lnSpc>
              <a:spcBef>
                <a:spcPts val="300"/>
              </a:spcBef>
            </a:pPr>
            <a:r>
              <a:rPr dirty="0" sz="1000">
                <a:latin typeface="Verdana"/>
                <a:cs typeface="Verdana"/>
              </a:rPr>
              <a:t>One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example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of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how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to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calculate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plane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normal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is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when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we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know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three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non-linear </a:t>
            </a:r>
            <a:r>
              <a:rPr dirty="0" sz="1000">
                <a:latin typeface="Verdana"/>
                <a:cs typeface="Verdana"/>
              </a:rPr>
              <a:t>points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on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plane.</a:t>
            </a:r>
            <a:endParaRPr sz="10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dirty="0" sz="1000">
                <a:latin typeface="Verdana"/>
                <a:cs typeface="Verdana"/>
              </a:rPr>
              <a:t>In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Figure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(16),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given:</a:t>
            </a:r>
            <a:endParaRPr sz="10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  <a:spcBef>
                <a:spcPts val="300"/>
              </a:spcBef>
            </a:pPr>
            <a:r>
              <a:rPr dirty="0" sz="1000">
                <a:latin typeface="Verdana"/>
                <a:cs typeface="Verdana"/>
              </a:rPr>
              <a:t>A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=</a:t>
            </a:r>
            <a:r>
              <a:rPr dirty="0" sz="1000" spc="-1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first</a:t>
            </a:r>
            <a:r>
              <a:rPr dirty="0" sz="1000" spc="-1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point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on</a:t>
            </a:r>
            <a:r>
              <a:rPr dirty="0" sz="1000" spc="-1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10">
                <a:latin typeface="Verdana"/>
                <a:cs typeface="Verdana"/>
              </a:rPr>
              <a:t> </a:t>
            </a:r>
            <a:r>
              <a:rPr dirty="0" sz="1000" spc="-20">
                <a:latin typeface="Verdana"/>
                <a:cs typeface="Verdana"/>
              </a:rPr>
              <a:t>plane</a:t>
            </a:r>
            <a:endParaRPr sz="10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  <a:spcBef>
                <a:spcPts val="300"/>
              </a:spcBef>
            </a:pPr>
            <a:r>
              <a:rPr dirty="0" sz="1000">
                <a:latin typeface="Verdana"/>
                <a:cs typeface="Verdana"/>
              </a:rPr>
              <a:t>B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=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second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point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on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10">
                <a:latin typeface="Verdana"/>
                <a:cs typeface="Verdana"/>
              </a:rPr>
              <a:t> </a:t>
            </a:r>
            <a:r>
              <a:rPr dirty="0" sz="1000" spc="-20">
                <a:latin typeface="Verdana"/>
                <a:cs typeface="Verdana"/>
              </a:rPr>
              <a:t>plane</a:t>
            </a:r>
            <a:endParaRPr sz="1000">
              <a:latin typeface="Verdana"/>
              <a:cs typeface="Verdana"/>
            </a:endParaRPr>
          </a:p>
          <a:p>
            <a:pPr marL="12700" marR="3221990" indent="228600">
              <a:lnSpc>
                <a:spcPct val="125000"/>
              </a:lnSpc>
            </a:pPr>
            <a:r>
              <a:rPr dirty="0" sz="1000">
                <a:latin typeface="Verdana"/>
                <a:cs typeface="Verdana"/>
              </a:rPr>
              <a:t>C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=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1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third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point</a:t>
            </a:r>
            <a:r>
              <a:rPr dirty="0" sz="1000" spc="-1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on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10">
                <a:latin typeface="Verdana"/>
                <a:cs typeface="Verdana"/>
              </a:rPr>
              <a:t> </a:t>
            </a:r>
            <a:r>
              <a:rPr dirty="0" sz="1000" spc="-20">
                <a:latin typeface="Verdana"/>
                <a:cs typeface="Verdana"/>
              </a:rPr>
              <a:t>plane And:</a:t>
            </a:r>
            <a:endParaRPr sz="10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  <a:spcBef>
                <a:spcPts val="300"/>
              </a:spcBef>
            </a:pPr>
            <a:r>
              <a:rPr dirty="0" sz="1000" b="1">
                <a:latin typeface="Verdana"/>
                <a:cs typeface="Verdana"/>
              </a:rPr>
              <a:t>a</a:t>
            </a:r>
            <a:r>
              <a:rPr dirty="0" sz="1000" spc="-5" b="1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=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position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vector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of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point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 spc="-50">
                <a:latin typeface="Verdana"/>
                <a:cs typeface="Verdana"/>
              </a:rPr>
              <a:t>A</a:t>
            </a:r>
            <a:endParaRPr sz="10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  <a:spcBef>
                <a:spcPts val="300"/>
              </a:spcBef>
            </a:pPr>
            <a:r>
              <a:rPr dirty="0" sz="1000" b="1">
                <a:latin typeface="Verdana"/>
                <a:cs typeface="Verdana"/>
              </a:rPr>
              <a:t>b</a:t>
            </a:r>
            <a:r>
              <a:rPr dirty="0" sz="1000" spc="-5" b="1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=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position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vector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of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point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 spc="-50">
                <a:latin typeface="Verdana"/>
                <a:cs typeface="Verdana"/>
              </a:rPr>
              <a:t>B</a:t>
            </a:r>
            <a:endParaRPr sz="10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  <a:spcBef>
                <a:spcPts val="300"/>
              </a:spcBef>
            </a:pPr>
            <a:r>
              <a:rPr dirty="0" sz="1000" b="1">
                <a:latin typeface="Verdana"/>
                <a:cs typeface="Verdana"/>
              </a:rPr>
              <a:t>c</a:t>
            </a:r>
            <a:r>
              <a:rPr dirty="0" sz="1000" spc="-5" b="1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=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position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vector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of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point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 spc="-50">
                <a:latin typeface="Verdana"/>
                <a:cs typeface="Verdana"/>
              </a:rPr>
              <a:t>C</a:t>
            </a:r>
            <a:endParaRPr sz="10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dirty="0" sz="1000">
                <a:latin typeface="Verdana"/>
                <a:cs typeface="Verdana"/>
              </a:rPr>
              <a:t>We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can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find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normal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vector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 b="1">
                <a:latin typeface="Verdana"/>
                <a:cs typeface="Verdana"/>
              </a:rPr>
              <a:t>n</a:t>
            </a:r>
            <a:r>
              <a:rPr dirty="0" sz="1000" spc="-5" b="1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as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follows:</a:t>
            </a:r>
            <a:endParaRPr sz="10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  <a:spcBef>
                <a:spcPts val="300"/>
              </a:spcBef>
            </a:pPr>
            <a:r>
              <a:rPr dirty="0" sz="1000" b="1">
                <a:latin typeface="Verdana"/>
                <a:cs typeface="Verdana"/>
              </a:rPr>
              <a:t>n</a:t>
            </a:r>
            <a:r>
              <a:rPr dirty="0" sz="1000" spc="5" b="1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=</a:t>
            </a:r>
            <a:r>
              <a:rPr dirty="0" sz="1000" spc="-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(</a:t>
            </a:r>
            <a:r>
              <a:rPr dirty="0" sz="1000" b="1">
                <a:latin typeface="Verdana"/>
                <a:cs typeface="Verdana"/>
              </a:rPr>
              <a:t>b</a:t>
            </a:r>
            <a:r>
              <a:rPr dirty="0" sz="1000" spc="-5" b="1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-</a:t>
            </a:r>
            <a:r>
              <a:rPr dirty="0" sz="1000" spc="-5">
                <a:latin typeface="Verdana"/>
                <a:cs typeface="Verdana"/>
              </a:rPr>
              <a:t> </a:t>
            </a:r>
            <a:r>
              <a:rPr dirty="0" sz="1000" spc="-10" b="1">
                <a:latin typeface="Verdana"/>
                <a:cs typeface="Verdana"/>
              </a:rPr>
              <a:t>a</a:t>
            </a:r>
            <a:r>
              <a:rPr dirty="0" sz="1000" spc="-10">
                <a:latin typeface="Verdana"/>
                <a:cs typeface="Verdana"/>
              </a:rPr>
              <a:t>)</a:t>
            </a:r>
            <a:r>
              <a:rPr dirty="0" sz="1000" spc="-14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×</a:t>
            </a:r>
            <a:r>
              <a:rPr dirty="0" sz="1000" spc="-14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(</a:t>
            </a:r>
            <a:r>
              <a:rPr dirty="0" sz="1000" b="1">
                <a:latin typeface="Verdana"/>
                <a:cs typeface="Verdana"/>
              </a:rPr>
              <a:t>c</a:t>
            </a:r>
            <a:r>
              <a:rPr dirty="0" sz="1000" spc="5" b="1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- </a:t>
            </a:r>
            <a:r>
              <a:rPr dirty="0" sz="1000" spc="-25" b="1">
                <a:latin typeface="Verdana"/>
                <a:cs typeface="Verdana"/>
              </a:rPr>
              <a:t>a</a:t>
            </a:r>
            <a:r>
              <a:rPr dirty="0" sz="1000" spc="-25">
                <a:latin typeface="Verdana"/>
                <a:cs typeface="Verdana"/>
              </a:rPr>
              <a:t>)</a:t>
            </a:r>
            <a:endParaRPr sz="10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3749675" y="508031"/>
            <a:ext cx="3112135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i="1">
                <a:latin typeface="Verdana"/>
                <a:cs typeface="Verdana"/>
              </a:rPr>
              <a:t>Essential</a:t>
            </a:r>
            <a:r>
              <a:rPr dirty="0" sz="1000" spc="-40" i="1">
                <a:latin typeface="Verdana"/>
                <a:cs typeface="Verdana"/>
              </a:rPr>
              <a:t> </a:t>
            </a:r>
            <a:r>
              <a:rPr dirty="0" sz="1000" i="1">
                <a:latin typeface="Verdana"/>
                <a:cs typeface="Verdana"/>
              </a:rPr>
              <a:t>Mathematics</a:t>
            </a:r>
            <a:r>
              <a:rPr dirty="0" sz="1000" spc="-40" i="1">
                <a:latin typeface="Verdana"/>
                <a:cs typeface="Verdana"/>
              </a:rPr>
              <a:t> </a:t>
            </a:r>
            <a:r>
              <a:rPr dirty="0" sz="1000" i="1">
                <a:latin typeface="Verdana"/>
                <a:cs typeface="Verdana"/>
              </a:rPr>
              <a:t>for</a:t>
            </a:r>
            <a:r>
              <a:rPr dirty="0" sz="1000" spc="-40" i="1">
                <a:latin typeface="Verdana"/>
                <a:cs typeface="Verdana"/>
              </a:rPr>
              <a:t> </a:t>
            </a:r>
            <a:r>
              <a:rPr dirty="0" sz="1000" i="1">
                <a:latin typeface="Verdana"/>
                <a:cs typeface="Verdana"/>
              </a:rPr>
              <a:t>Computational</a:t>
            </a:r>
            <a:r>
              <a:rPr dirty="0" sz="1000" spc="-40" i="1">
                <a:latin typeface="Verdana"/>
                <a:cs typeface="Verdana"/>
              </a:rPr>
              <a:t> </a:t>
            </a:r>
            <a:r>
              <a:rPr dirty="0" sz="1000" spc="-10" i="1">
                <a:latin typeface="Verdana"/>
                <a:cs typeface="Verdana"/>
              </a:rPr>
              <a:t>Design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3" name="object 3" descr=""/>
          <p:cNvSpPr/>
          <p:nvPr/>
        </p:nvSpPr>
        <p:spPr>
          <a:xfrm>
            <a:off x="1143000" y="9210675"/>
            <a:ext cx="5715000" cy="9525"/>
          </a:xfrm>
          <a:custGeom>
            <a:avLst/>
            <a:gdLst/>
            <a:ahLst/>
            <a:cxnLst/>
            <a:rect l="l" t="t" r="r" b="b"/>
            <a:pathLst>
              <a:path w="5715000" h="9525">
                <a:moveTo>
                  <a:pt x="5715000" y="9525"/>
                </a:moveTo>
                <a:lnTo>
                  <a:pt x="0" y="9525"/>
                </a:lnTo>
                <a:lnTo>
                  <a:pt x="0" y="0"/>
                </a:lnTo>
                <a:lnTo>
                  <a:pt x="5715000" y="0"/>
                </a:lnTo>
                <a:lnTo>
                  <a:pt x="5715000" y="9525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72309" y="1009650"/>
            <a:ext cx="2069320" cy="1571624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1358900" y="2597150"/>
            <a:ext cx="5511800" cy="4470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41300">
              <a:lnSpc>
                <a:spcPct val="100000"/>
              </a:lnSpc>
              <a:spcBef>
                <a:spcPts val="100"/>
              </a:spcBef>
            </a:pPr>
            <a:r>
              <a:rPr dirty="0" sz="900" i="1">
                <a:latin typeface="Verdana"/>
                <a:cs typeface="Verdana"/>
              </a:rPr>
              <a:t>Figure (18): Vectors and </a:t>
            </a:r>
            <a:r>
              <a:rPr dirty="0" sz="900" spc="-10" i="1">
                <a:latin typeface="Verdana"/>
                <a:cs typeface="Verdana"/>
              </a:rPr>
              <a:t>planes</a:t>
            </a:r>
            <a:endParaRPr sz="9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844"/>
              </a:spcBef>
            </a:pPr>
            <a:r>
              <a:rPr dirty="0" sz="1000">
                <a:latin typeface="Verdana"/>
                <a:cs typeface="Verdana"/>
              </a:rPr>
              <a:t>We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can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also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derive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scalar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equation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of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plane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using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vector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dot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product:</a:t>
            </a:r>
            <a:endParaRPr sz="10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  <a:spcBef>
                <a:spcPts val="300"/>
              </a:spcBef>
            </a:pPr>
            <a:r>
              <a:rPr dirty="0" sz="1000" b="1">
                <a:latin typeface="Verdana"/>
                <a:cs typeface="Verdana"/>
              </a:rPr>
              <a:t>n</a:t>
            </a:r>
            <a:r>
              <a:rPr dirty="0" sz="1000" spc="-145" b="1">
                <a:latin typeface="Verdana"/>
                <a:cs typeface="Verdana"/>
              </a:rPr>
              <a:t> </a:t>
            </a:r>
            <a:r>
              <a:rPr dirty="0" sz="1000" b="1">
                <a:latin typeface="Verdana"/>
                <a:cs typeface="Verdana"/>
              </a:rPr>
              <a:t>·</a:t>
            </a:r>
            <a:r>
              <a:rPr dirty="0" sz="1000" spc="-135" b="1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(</a:t>
            </a:r>
            <a:r>
              <a:rPr dirty="0" sz="1000" b="1">
                <a:latin typeface="Verdana"/>
                <a:cs typeface="Verdana"/>
              </a:rPr>
              <a:t>b </a:t>
            </a:r>
            <a:r>
              <a:rPr dirty="0" sz="1000">
                <a:latin typeface="Verdana"/>
                <a:cs typeface="Verdana"/>
              </a:rPr>
              <a:t>-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 b="1">
                <a:latin typeface="Verdana"/>
                <a:cs typeface="Verdana"/>
              </a:rPr>
              <a:t>a</a:t>
            </a:r>
            <a:r>
              <a:rPr dirty="0" sz="1000">
                <a:latin typeface="Verdana"/>
                <a:cs typeface="Verdana"/>
              </a:rPr>
              <a:t>)</a:t>
            </a:r>
            <a:r>
              <a:rPr dirty="0" sz="1000" spc="-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=</a:t>
            </a:r>
            <a:r>
              <a:rPr dirty="0" sz="1000" spc="-5">
                <a:latin typeface="Verdana"/>
                <a:cs typeface="Verdana"/>
              </a:rPr>
              <a:t> </a:t>
            </a:r>
            <a:r>
              <a:rPr dirty="0" sz="1000" spc="-50">
                <a:latin typeface="Verdana"/>
                <a:cs typeface="Verdana"/>
              </a:rPr>
              <a:t>0</a:t>
            </a:r>
            <a:endParaRPr sz="10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dirty="0" sz="1000" spc="-25">
                <a:latin typeface="Verdana"/>
                <a:cs typeface="Verdana"/>
              </a:rPr>
              <a:t>If:</a:t>
            </a:r>
            <a:endParaRPr sz="10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  <a:spcBef>
                <a:spcPts val="300"/>
              </a:spcBef>
            </a:pPr>
            <a:r>
              <a:rPr dirty="0" sz="1000" b="1">
                <a:latin typeface="Verdana"/>
                <a:cs typeface="Verdana"/>
              </a:rPr>
              <a:t>n</a:t>
            </a:r>
            <a:r>
              <a:rPr dirty="0" sz="1000" spc="-10" b="1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=</a:t>
            </a:r>
            <a:r>
              <a:rPr dirty="0" sz="1000" spc="-1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&lt;a,</a:t>
            </a:r>
            <a:r>
              <a:rPr dirty="0" sz="1000" spc="-1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b,</a:t>
            </a:r>
            <a:r>
              <a:rPr dirty="0" sz="1000" spc="-5">
                <a:latin typeface="Verdana"/>
                <a:cs typeface="Verdana"/>
              </a:rPr>
              <a:t> </a:t>
            </a:r>
            <a:r>
              <a:rPr dirty="0" sz="1000" spc="-25">
                <a:latin typeface="Verdana"/>
                <a:cs typeface="Verdana"/>
              </a:rPr>
              <a:t>c&gt;</a:t>
            </a:r>
            <a:endParaRPr sz="10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  <a:spcBef>
                <a:spcPts val="300"/>
              </a:spcBef>
            </a:pPr>
            <a:r>
              <a:rPr dirty="0" sz="1000" b="1">
                <a:latin typeface="Verdana"/>
                <a:cs typeface="Verdana"/>
              </a:rPr>
              <a:t>b</a:t>
            </a:r>
            <a:r>
              <a:rPr dirty="0" sz="1000" spc="-10" b="1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=</a:t>
            </a:r>
            <a:r>
              <a:rPr dirty="0" sz="1000" spc="-1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&lt;x,</a:t>
            </a:r>
            <a:r>
              <a:rPr dirty="0" sz="1000" spc="-1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y,</a:t>
            </a:r>
            <a:r>
              <a:rPr dirty="0" sz="1000" spc="-5">
                <a:latin typeface="Verdana"/>
                <a:cs typeface="Verdana"/>
              </a:rPr>
              <a:t> </a:t>
            </a:r>
            <a:r>
              <a:rPr dirty="0" sz="1000" spc="-25">
                <a:latin typeface="Verdana"/>
                <a:cs typeface="Verdana"/>
              </a:rPr>
              <a:t>z&gt;</a:t>
            </a:r>
            <a:endParaRPr sz="10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  <a:spcBef>
                <a:spcPts val="300"/>
              </a:spcBef>
            </a:pPr>
            <a:r>
              <a:rPr dirty="0" sz="1000" b="1">
                <a:latin typeface="Verdana"/>
                <a:cs typeface="Verdana"/>
              </a:rPr>
              <a:t>a</a:t>
            </a:r>
            <a:r>
              <a:rPr dirty="0" sz="1000" spc="-25" b="1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=</a:t>
            </a:r>
            <a:r>
              <a:rPr dirty="0" sz="1000" spc="-1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&lt;x0,</a:t>
            </a:r>
            <a:r>
              <a:rPr dirty="0" sz="1000" spc="-1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y0,</a:t>
            </a:r>
            <a:r>
              <a:rPr dirty="0" sz="1000" spc="-10">
                <a:latin typeface="Verdana"/>
                <a:cs typeface="Verdana"/>
              </a:rPr>
              <a:t> </a:t>
            </a:r>
            <a:r>
              <a:rPr dirty="0" sz="1000" spc="-25">
                <a:latin typeface="Verdana"/>
                <a:cs typeface="Verdana"/>
              </a:rPr>
              <a:t>z0&gt;</a:t>
            </a:r>
            <a:endParaRPr sz="10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dirty="0" sz="1000">
                <a:latin typeface="Verdana"/>
                <a:cs typeface="Verdana"/>
              </a:rPr>
              <a:t>Then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we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can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expand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above:</a:t>
            </a:r>
            <a:endParaRPr sz="10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  <a:spcBef>
                <a:spcPts val="300"/>
              </a:spcBef>
            </a:pPr>
            <a:r>
              <a:rPr dirty="0" sz="1000">
                <a:latin typeface="Verdana"/>
                <a:cs typeface="Verdana"/>
              </a:rPr>
              <a:t>&lt;a,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b,</a:t>
            </a:r>
            <a:r>
              <a:rPr dirty="0" sz="1000" spc="-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c&gt;</a:t>
            </a:r>
            <a:r>
              <a:rPr dirty="0" sz="1000" spc="-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·</a:t>
            </a:r>
            <a:r>
              <a:rPr dirty="0" sz="1000" spc="-5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&lt;x-</a:t>
            </a:r>
            <a:r>
              <a:rPr dirty="0" sz="1000">
                <a:latin typeface="Verdana"/>
                <a:cs typeface="Verdana"/>
              </a:rPr>
              <a:t>x0,</a:t>
            </a:r>
            <a:r>
              <a:rPr dirty="0" sz="1000" spc="-10">
                <a:latin typeface="Verdana"/>
                <a:cs typeface="Verdana"/>
              </a:rPr>
              <a:t> y-</a:t>
            </a:r>
            <a:r>
              <a:rPr dirty="0" sz="1000">
                <a:latin typeface="Verdana"/>
                <a:cs typeface="Verdana"/>
              </a:rPr>
              <a:t>y0,</a:t>
            </a:r>
            <a:r>
              <a:rPr dirty="0" sz="1000" spc="-5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z-</a:t>
            </a:r>
            <a:r>
              <a:rPr dirty="0" sz="1000">
                <a:latin typeface="Verdana"/>
                <a:cs typeface="Verdana"/>
              </a:rPr>
              <a:t>z0</a:t>
            </a:r>
            <a:r>
              <a:rPr dirty="0" sz="1000" spc="-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&gt;</a:t>
            </a:r>
            <a:r>
              <a:rPr dirty="0" sz="1000" spc="-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=</a:t>
            </a:r>
            <a:r>
              <a:rPr dirty="0" sz="1000" spc="-5">
                <a:latin typeface="Verdana"/>
                <a:cs typeface="Verdana"/>
              </a:rPr>
              <a:t> </a:t>
            </a:r>
            <a:r>
              <a:rPr dirty="0" sz="1000" spc="-50">
                <a:latin typeface="Verdana"/>
                <a:cs typeface="Verdana"/>
              </a:rPr>
              <a:t>0</a:t>
            </a:r>
            <a:endParaRPr sz="1000">
              <a:latin typeface="Verdana"/>
              <a:cs typeface="Verdana"/>
            </a:endParaRPr>
          </a:p>
          <a:p>
            <a:pPr marL="241300" marR="1092200" indent="-228600">
              <a:lnSpc>
                <a:spcPct val="125000"/>
              </a:lnSpc>
            </a:pPr>
            <a:r>
              <a:rPr dirty="0" sz="1000">
                <a:latin typeface="Verdana"/>
                <a:cs typeface="Verdana"/>
              </a:rPr>
              <a:t>Solving</a:t>
            </a:r>
            <a:r>
              <a:rPr dirty="0" sz="1000" spc="-3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dot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product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gives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general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scalar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equation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of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plane: </a:t>
            </a:r>
            <a:r>
              <a:rPr dirty="0" sz="1000">
                <a:latin typeface="Verdana"/>
                <a:cs typeface="Verdana"/>
              </a:rPr>
              <a:t>a</a:t>
            </a:r>
            <a:r>
              <a:rPr dirty="0" sz="1000" spc="-155">
                <a:latin typeface="Verdana"/>
                <a:cs typeface="Verdana"/>
              </a:rPr>
              <a:t> </a:t>
            </a:r>
            <a:r>
              <a:rPr dirty="0" sz="1000">
                <a:latin typeface="Corbel"/>
                <a:cs typeface="Corbel"/>
              </a:rPr>
              <a:t>* </a:t>
            </a:r>
            <a:r>
              <a:rPr dirty="0" sz="1000">
                <a:latin typeface="Verdana"/>
                <a:cs typeface="Verdana"/>
              </a:rPr>
              <a:t>(x</a:t>
            </a:r>
            <a:r>
              <a:rPr dirty="0" sz="1000" spc="-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-</a:t>
            </a:r>
            <a:r>
              <a:rPr dirty="0" sz="1000" spc="-1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x0)</a:t>
            </a:r>
            <a:r>
              <a:rPr dirty="0" sz="1000" spc="-1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+</a:t>
            </a:r>
            <a:r>
              <a:rPr dirty="0" sz="1000" spc="-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b</a:t>
            </a:r>
            <a:r>
              <a:rPr dirty="0" sz="1000" spc="-145">
                <a:latin typeface="Verdana"/>
                <a:cs typeface="Verdana"/>
              </a:rPr>
              <a:t> </a:t>
            </a:r>
            <a:r>
              <a:rPr dirty="0" sz="1000">
                <a:latin typeface="Corbel"/>
                <a:cs typeface="Corbel"/>
              </a:rPr>
              <a:t>*</a:t>
            </a:r>
            <a:r>
              <a:rPr dirty="0" sz="1000" spc="5">
                <a:latin typeface="Corbel"/>
                <a:cs typeface="Corbel"/>
              </a:rPr>
              <a:t> </a:t>
            </a:r>
            <a:r>
              <a:rPr dirty="0" sz="1000">
                <a:latin typeface="Verdana"/>
                <a:cs typeface="Verdana"/>
              </a:rPr>
              <a:t>(y</a:t>
            </a:r>
            <a:r>
              <a:rPr dirty="0" sz="1000" spc="-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-</a:t>
            </a:r>
            <a:r>
              <a:rPr dirty="0" sz="1000" spc="-1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y0)</a:t>
            </a:r>
            <a:r>
              <a:rPr dirty="0" sz="1000" spc="-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+</a:t>
            </a:r>
            <a:r>
              <a:rPr dirty="0" sz="1000" spc="-1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</a:t>
            </a:r>
            <a:r>
              <a:rPr dirty="0" sz="1000" spc="-145">
                <a:latin typeface="Verdana"/>
                <a:cs typeface="Verdana"/>
              </a:rPr>
              <a:t> </a:t>
            </a:r>
            <a:r>
              <a:rPr dirty="0" sz="1000">
                <a:latin typeface="Corbel"/>
                <a:cs typeface="Corbel"/>
              </a:rPr>
              <a:t>*</a:t>
            </a:r>
            <a:r>
              <a:rPr dirty="0" sz="1000" spc="10">
                <a:latin typeface="Corbel"/>
                <a:cs typeface="Corbel"/>
              </a:rPr>
              <a:t> </a:t>
            </a:r>
            <a:r>
              <a:rPr dirty="0" sz="1000">
                <a:latin typeface="Verdana"/>
                <a:cs typeface="Verdana"/>
              </a:rPr>
              <a:t>(z</a:t>
            </a:r>
            <a:r>
              <a:rPr dirty="0" sz="1000" spc="-1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-</a:t>
            </a:r>
            <a:r>
              <a:rPr dirty="0" sz="1000" spc="-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z0)</a:t>
            </a:r>
            <a:r>
              <a:rPr dirty="0" sz="1000" spc="-1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=</a:t>
            </a:r>
            <a:r>
              <a:rPr dirty="0" sz="1000" spc="-5">
                <a:latin typeface="Verdana"/>
                <a:cs typeface="Verdana"/>
              </a:rPr>
              <a:t> </a:t>
            </a:r>
            <a:r>
              <a:rPr dirty="0" sz="1000" spc="-50">
                <a:latin typeface="Verdana"/>
                <a:cs typeface="Verdana"/>
              </a:rPr>
              <a:t>0</a:t>
            </a:r>
            <a:endParaRPr sz="10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4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tabLst>
                <a:tab pos="5498465" algn="l"/>
              </a:tabLst>
            </a:pPr>
            <a:r>
              <a:rPr dirty="0" u="sng" sz="1400" spc="-1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Tutorials</a:t>
            </a:r>
            <a:r>
              <a:rPr dirty="0" u="sng" sz="140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	</a:t>
            </a:r>
            <a:endParaRPr sz="1400">
              <a:latin typeface="Arial"/>
              <a:cs typeface="Arial"/>
            </a:endParaRPr>
          </a:p>
          <a:p>
            <a:pPr marL="12700" marR="100330">
              <a:lnSpc>
                <a:spcPct val="100000"/>
              </a:lnSpc>
              <a:spcBef>
                <a:spcPts val="445"/>
              </a:spcBef>
            </a:pPr>
            <a:r>
              <a:rPr dirty="0" sz="1000">
                <a:latin typeface="Verdana"/>
                <a:cs typeface="Verdana"/>
              </a:rPr>
              <a:t>All</a:t>
            </a:r>
            <a:r>
              <a:rPr dirty="0" sz="1000" spc="-3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concepts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we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reviewed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in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this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chapter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have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direct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application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to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solving </a:t>
            </a:r>
            <a:r>
              <a:rPr dirty="0" sz="1000">
                <a:latin typeface="Verdana"/>
                <a:cs typeface="Verdana"/>
              </a:rPr>
              <a:t>common</a:t>
            </a:r>
            <a:r>
              <a:rPr dirty="0" sz="1000" spc="-4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geometry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problems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encountered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when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modeling.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following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are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step</a:t>
            </a:r>
            <a:r>
              <a:rPr dirty="0" sz="1000" spc="-25">
                <a:latin typeface="Verdana"/>
                <a:cs typeface="Verdana"/>
              </a:rPr>
              <a:t> by </a:t>
            </a:r>
            <a:r>
              <a:rPr dirty="0" sz="1000">
                <a:latin typeface="Verdana"/>
                <a:cs typeface="Verdana"/>
              </a:rPr>
              <a:t>step</a:t>
            </a:r>
            <a:r>
              <a:rPr dirty="0" sz="1000" spc="-3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tutorials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that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use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concepts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learned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in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this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chapter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using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Rhinoceros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 spc="-25">
                <a:latin typeface="Verdana"/>
                <a:cs typeface="Verdana"/>
              </a:rPr>
              <a:t>and </a:t>
            </a:r>
            <a:r>
              <a:rPr dirty="0" sz="1000">
                <a:latin typeface="Verdana"/>
                <a:cs typeface="Verdana"/>
              </a:rPr>
              <a:t>Grasshopper</a:t>
            </a:r>
            <a:r>
              <a:rPr dirty="0" sz="1000" spc="-55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(GH).</a:t>
            </a:r>
            <a:endParaRPr sz="10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9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1200" b="1">
                <a:latin typeface="Arial"/>
                <a:cs typeface="Arial"/>
              </a:rPr>
              <a:t>Face </a:t>
            </a:r>
            <a:r>
              <a:rPr dirty="0" sz="1200" spc="-10" b="1">
                <a:latin typeface="Arial"/>
                <a:cs typeface="Arial"/>
              </a:rPr>
              <a:t>direction</a:t>
            </a:r>
            <a:endParaRPr sz="1200">
              <a:latin typeface="Arial"/>
              <a:cs typeface="Arial"/>
            </a:endParaRPr>
          </a:p>
          <a:p>
            <a:pPr marL="12700" marR="190500">
              <a:lnSpc>
                <a:spcPct val="100000"/>
              </a:lnSpc>
              <a:spcBef>
                <a:spcPts val="335"/>
              </a:spcBef>
            </a:pPr>
            <a:r>
              <a:rPr dirty="0" sz="1000">
                <a:latin typeface="Verdana"/>
                <a:cs typeface="Verdana"/>
              </a:rPr>
              <a:t>Given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point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and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surface,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how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can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we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determine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whether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point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is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facing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 spc="-25">
                <a:latin typeface="Verdana"/>
                <a:cs typeface="Verdana"/>
              </a:rPr>
              <a:t>the </a:t>
            </a:r>
            <a:r>
              <a:rPr dirty="0" sz="1000">
                <a:latin typeface="Verdana"/>
                <a:cs typeface="Verdana"/>
              </a:rPr>
              <a:t>front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or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back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side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of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that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surface?</a:t>
            </a:r>
            <a:endParaRPr sz="10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325"/>
              </a:spcBef>
            </a:pPr>
            <a:r>
              <a:rPr dirty="0" sz="900" spc="-10" b="1">
                <a:latin typeface="Verdana"/>
                <a:cs typeface="Verdana"/>
              </a:rPr>
              <a:t>Input:</a:t>
            </a:r>
            <a:endParaRPr sz="900">
              <a:latin typeface="Verdana"/>
              <a:cs typeface="Verdana"/>
            </a:endParaRPr>
          </a:p>
          <a:p>
            <a:pPr marL="241300" indent="-228600">
              <a:lnSpc>
                <a:spcPct val="100000"/>
              </a:lnSpc>
              <a:spcBef>
                <a:spcPts val="245"/>
              </a:spcBef>
              <a:buAutoNum type="arabicPeriod"/>
              <a:tabLst>
                <a:tab pos="241300" algn="l"/>
              </a:tabLst>
            </a:pPr>
            <a:r>
              <a:rPr dirty="0" sz="1000">
                <a:latin typeface="Verdana"/>
                <a:cs typeface="Verdana"/>
              </a:rPr>
              <a:t>a</a:t>
            </a:r>
            <a:r>
              <a:rPr dirty="0" sz="1000" spc="-5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surface</a:t>
            </a:r>
            <a:endParaRPr sz="1000">
              <a:latin typeface="Verdana"/>
              <a:cs typeface="Verdana"/>
            </a:endParaRPr>
          </a:p>
          <a:p>
            <a:pPr marL="241300" indent="-228600">
              <a:lnSpc>
                <a:spcPct val="100000"/>
              </a:lnSpc>
              <a:spcBef>
                <a:spcPts val="300"/>
              </a:spcBef>
              <a:buAutoNum type="arabicPeriod"/>
              <a:tabLst>
                <a:tab pos="241300" algn="l"/>
              </a:tabLst>
            </a:pPr>
            <a:r>
              <a:rPr dirty="0" sz="1000">
                <a:latin typeface="Verdana"/>
                <a:cs typeface="Verdana"/>
              </a:rPr>
              <a:t>a</a:t>
            </a:r>
            <a:r>
              <a:rPr dirty="0" sz="1000" spc="-5">
                <a:latin typeface="Verdana"/>
                <a:cs typeface="Verdana"/>
              </a:rPr>
              <a:t> </a:t>
            </a:r>
            <a:r>
              <a:rPr dirty="0" sz="1000" spc="-20">
                <a:latin typeface="Verdana"/>
                <a:cs typeface="Verdana"/>
              </a:rPr>
              <a:t>point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6" name="object 6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54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 spc="-25"/>
              <a:t>16</a:t>
            </a:fld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3749675" y="508031"/>
            <a:ext cx="3112135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i="1">
                <a:latin typeface="Verdana"/>
                <a:cs typeface="Verdana"/>
              </a:rPr>
              <a:t>Essential</a:t>
            </a:r>
            <a:r>
              <a:rPr dirty="0" sz="1000" spc="-40" i="1">
                <a:latin typeface="Verdana"/>
                <a:cs typeface="Verdana"/>
              </a:rPr>
              <a:t> </a:t>
            </a:r>
            <a:r>
              <a:rPr dirty="0" sz="1000" i="1">
                <a:latin typeface="Verdana"/>
                <a:cs typeface="Verdana"/>
              </a:rPr>
              <a:t>Mathematics</a:t>
            </a:r>
            <a:r>
              <a:rPr dirty="0" sz="1000" spc="-40" i="1">
                <a:latin typeface="Verdana"/>
                <a:cs typeface="Verdana"/>
              </a:rPr>
              <a:t> </a:t>
            </a:r>
            <a:r>
              <a:rPr dirty="0" sz="1000" i="1">
                <a:latin typeface="Verdana"/>
                <a:cs typeface="Verdana"/>
              </a:rPr>
              <a:t>for</a:t>
            </a:r>
            <a:r>
              <a:rPr dirty="0" sz="1000" spc="-40" i="1">
                <a:latin typeface="Verdana"/>
                <a:cs typeface="Verdana"/>
              </a:rPr>
              <a:t> </a:t>
            </a:r>
            <a:r>
              <a:rPr dirty="0" sz="1000" i="1">
                <a:latin typeface="Verdana"/>
                <a:cs typeface="Verdana"/>
              </a:rPr>
              <a:t>Computational</a:t>
            </a:r>
            <a:r>
              <a:rPr dirty="0" sz="1000" spc="-40" i="1">
                <a:latin typeface="Verdana"/>
                <a:cs typeface="Verdana"/>
              </a:rPr>
              <a:t> </a:t>
            </a:r>
            <a:r>
              <a:rPr dirty="0" sz="1000" spc="-10" i="1">
                <a:latin typeface="Verdana"/>
                <a:cs typeface="Verdana"/>
              </a:rPr>
              <a:t>Design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3" name="object 3" descr=""/>
          <p:cNvSpPr/>
          <p:nvPr/>
        </p:nvSpPr>
        <p:spPr>
          <a:xfrm>
            <a:off x="1143000" y="9210675"/>
            <a:ext cx="5715000" cy="9525"/>
          </a:xfrm>
          <a:custGeom>
            <a:avLst/>
            <a:gdLst/>
            <a:ahLst/>
            <a:cxnLst/>
            <a:rect l="l" t="t" r="r" b="b"/>
            <a:pathLst>
              <a:path w="5715000" h="9525">
                <a:moveTo>
                  <a:pt x="5715000" y="9525"/>
                </a:moveTo>
                <a:lnTo>
                  <a:pt x="0" y="9525"/>
                </a:lnTo>
                <a:lnTo>
                  <a:pt x="0" y="0"/>
                </a:lnTo>
                <a:lnTo>
                  <a:pt x="5715000" y="0"/>
                </a:lnTo>
                <a:lnTo>
                  <a:pt x="5715000" y="9525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90650" y="1009650"/>
            <a:ext cx="3524250" cy="2259317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1358900" y="3378736"/>
            <a:ext cx="5500370" cy="1917700"/>
          </a:xfrm>
          <a:prstGeom prst="rect">
            <a:avLst/>
          </a:prstGeom>
        </p:spPr>
        <p:txBody>
          <a:bodyPr wrap="square" lIns="0" tIns="406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20"/>
              </a:spcBef>
            </a:pPr>
            <a:r>
              <a:rPr dirty="0" sz="900" spc="-10" b="1">
                <a:latin typeface="Verdana"/>
                <a:cs typeface="Verdana"/>
              </a:rPr>
              <a:t>Parameters:</a:t>
            </a:r>
            <a:endParaRPr sz="900">
              <a:latin typeface="Verdana"/>
              <a:cs typeface="Verdana"/>
            </a:endParaRPr>
          </a:p>
          <a:p>
            <a:pPr marL="12700" marR="486409">
              <a:lnSpc>
                <a:spcPct val="100000"/>
              </a:lnSpc>
              <a:spcBef>
                <a:spcPts val="245"/>
              </a:spcBef>
            </a:pP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face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direction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is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defined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by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surface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normal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direction.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We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will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need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 spc="-25">
                <a:latin typeface="Verdana"/>
                <a:cs typeface="Verdana"/>
              </a:rPr>
              <a:t>the </a:t>
            </a:r>
            <a:r>
              <a:rPr dirty="0" sz="1000">
                <a:latin typeface="Verdana"/>
                <a:cs typeface="Verdana"/>
              </a:rPr>
              <a:t>following</a:t>
            </a:r>
            <a:r>
              <a:rPr dirty="0" sz="1000" spc="-35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information:</a:t>
            </a:r>
            <a:endParaRPr sz="1000">
              <a:latin typeface="Verdana"/>
              <a:cs typeface="Verdana"/>
            </a:endParaRPr>
          </a:p>
          <a:p>
            <a:pPr marL="240665" indent="-227965">
              <a:lnSpc>
                <a:spcPct val="100000"/>
              </a:lnSpc>
              <a:spcBef>
                <a:spcPts val="300"/>
              </a:spcBef>
              <a:buFont typeface="Arial"/>
              <a:buChar char="●"/>
              <a:tabLst>
                <a:tab pos="240665" algn="l"/>
                <a:tab pos="241300" algn="l"/>
              </a:tabLst>
            </a:pP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3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surface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normal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direction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at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surface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location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closest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to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input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point.</a:t>
            </a:r>
            <a:endParaRPr sz="1000">
              <a:latin typeface="Verdana"/>
              <a:cs typeface="Verdana"/>
            </a:endParaRPr>
          </a:p>
          <a:p>
            <a:pPr marL="240665" indent="-227965">
              <a:lnSpc>
                <a:spcPct val="100000"/>
              </a:lnSpc>
              <a:spcBef>
                <a:spcPts val="300"/>
              </a:spcBef>
              <a:buFont typeface="Arial"/>
              <a:buChar char="●"/>
              <a:tabLst>
                <a:tab pos="240665" algn="l"/>
                <a:tab pos="241300" algn="l"/>
              </a:tabLst>
            </a:pPr>
            <a:r>
              <a:rPr dirty="0" sz="1000">
                <a:latin typeface="Verdana"/>
                <a:cs typeface="Verdana"/>
              </a:rPr>
              <a:t>A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vector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direction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from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closest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point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to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input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point.</a:t>
            </a:r>
            <a:endParaRPr sz="1000">
              <a:latin typeface="Verdana"/>
              <a:cs typeface="Verdana"/>
            </a:endParaRPr>
          </a:p>
          <a:p>
            <a:pPr marL="12700" marR="5080">
              <a:lnSpc>
                <a:spcPct val="100000"/>
              </a:lnSpc>
              <a:spcBef>
                <a:spcPts val="300"/>
              </a:spcBef>
            </a:pPr>
            <a:r>
              <a:rPr dirty="0" sz="1000">
                <a:latin typeface="Verdana"/>
                <a:cs typeface="Verdana"/>
              </a:rPr>
              <a:t>Compare</a:t>
            </a:r>
            <a:r>
              <a:rPr dirty="0" sz="1000" spc="-3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above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two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directions,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if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going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same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direction,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point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is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facing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 spc="-25">
                <a:latin typeface="Verdana"/>
                <a:cs typeface="Verdana"/>
              </a:rPr>
              <a:t>the </a:t>
            </a:r>
            <a:r>
              <a:rPr dirty="0" sz="1000">
                <a:latin typeface="Verdana"/>
                <a:cs typeface="Verdana"/>
              </a:rPr>
              <a:t>front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side,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otherwise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it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is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facing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back.</a:t>
            </a:r>
            <a:endParaRPr sz="10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325"/>
              </a:spcBef>
            </a:pPr>
            <a:r>
              <a:rPr dirty="0" sz="900" spc="-10" b="1">
                <a:latin typeface="Verdana"/>
                <a:cs typeface="Verdana"/>
              </a:rPr>
              <a:t>Solution:</a:t>
            </a:r>
            <a:endParaRPr sz="900">
              <a:latin typeface="Verdana"/>
              <a:cs typeface="Verdana"/>
            </a:endParaRPr>
          </a:p>
          <a:p>
            <a:pPr marL="241300" marR="70485" indent="-228600">
              <a:lnSpc>
                <a:spcPct val="100000"/>
              </a:lnSpc>
              <a:spcBef>
                <a:spcPts val="245"/>
              </a:spcBef>
            </a:pPr>
            <a:r>
              <a:rPr dirty="0" sz="1000">
                <a:latin typeface="Verdana"/>
                <a:cs typeface="Verdana"/>
              </a:rPr>
              <a:t>1.</a:t>
            </a:r>
            <a:r>
              <a:rPr dirty="0" sz="1000" spc="40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Find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closest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point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location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on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surface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relative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to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input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point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using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 spc="-25">
                <a:latin typeface="Verdana"/>
                <a:cs typeface="Verdana"/>
              </a:rPr>
              <a:t>the </a:t>
            </a:r>
            <a:r>
              <a:rPr dirty="0" sz="1000" b="1">
                <a:latin typeface="Verdana"/>
                <a:cs typeface="Verdana"/>
              </a:rPr>
              <a:t>Pull</a:t>
            </a:r>
            <a:r>
              <a:rPr dirty="0" sz="1000" spc="-20" b="1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component.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This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will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give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us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uv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location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of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closest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point,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which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 spc="-25">
                <a:latin typeface="Verdana"/>
                <a:cs typeface="Verdana"/>
              </a:rPr>
              <a:t>we </a:t>
            </a:r>
            <a:r>
              <a:rPr dirty="0" sz="1000">
                <a:latin typeface="Verdana"/>
                <a:cs typeface="Verdana"/>
              </a:rPr>
              <a:t>can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then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use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to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evaluate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surface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and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find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its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normal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direction.</a:t>
            </a:r>
            <a:endParaRPr sz="1000">
              <a:latin typeface="Verdana"/>
              <a:cs typeface="Verdana"/>
            </a:endParaRPr>
          </a:p>
        </p:txBody>
      </p:sp>
      <p:pic>
        <p:nvPicPr>
          <p:cNvPr id="6" name="object 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19250" y="5419725"/>
            <a:ext cx="5362575" cy="2609850"/>
          </a:xfrm>
          <a:prstGeom prst="rect">
            <a:avLst/>
          </a:prstGeom>
        </p:spPr>
      </p:pic>
      <p:sp>
        <p:nvSpPr>
          <p:cNvPr id="7" name="object 7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54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 spc="-25"/>
              <a:t>16</a:t>
            </a:fld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358900" y="508031"/>
            <a:ext cx="5502910" cy="7207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403475">
              <a:lnSpc>
                <a:spcPct val="100000"/>
              </a:lnSpc>
              <a:spcBef>
                <a:spcPts val="100"/>
              </a:spcBef>
            </a:pPr>
            <a:r>
              <a:rPr dirty="0" sz="1000" i="1">
                <a:latin typeface="Verdana"/>
                <a:cs typeface="Verdana"/>
              </a:rPr>
              <a:t>Essential</a:t>
            </a:r>
            <a:r>
              <a:rPr dirty="0" sz="1000" spc="-40" i="1">
                <a:latin typeface="Verdana"/>
                <a:cs typeface="Verdana"/>
              </a:rPr>
              <a:t> </a:t>
            </a:r>
            <a:r>
              <a:rPr dirty="0" sz="1000" i="1">
                <a:latin typeface="Verdana"/>
                <a:cs typeface="Verdana"/>
              </a:rPr>
              <a:t>Mathematics</a:t>
            </a:r>
            <a:r>
              <a:rPr dirty="0" sz="1000" spc="-40" i="1">
                <a:latin typeface="Verdana"/>
                <a:cs typeface="Verdana"/>
              </a:rPr>
              <a:t> </a:t>
            </a:r>
            <a:r>
              <a:rPr dirty="0" sz="1000" i="1">
                <a:latin typeface="Verdana"/>
                <a:cs typeface="Verdana"/>
              </a:rPr>
              <a:t>for</a:t>
            </a:r>
            <a:r>
              <a:rPr dirty="0" sz="1000" spc="-40" i="1">
                <a:latin typeface="Verdana"/>
                <a:cs typeface="Verdana"/>
              </a:rPr>
              <a:t> </a:t>
            </a:r>
            <a:r>
              <a:rPr dirty="0" sz="1000" i="1">
                <a:latin typeface="Verdana"/>
                <a:cs typeface="Verdana"/>
              </a:rPr>
              <a:t>Computational</a:t>
            </a:r>
            <a:r>
              <a:rPr dirty="0" sz="1000" spc="-40" i="1">
                <a:latin typeface="Verdana"/>
                <a:cs typeface="Verdana"/>
              </a:rPr>
              <a:t> </a:t>
            </a:r>
            <a:r>
              <a:rPr dirty="0" sz="1000" spc="-10" i="1">
                <a:latin typeface="Verdana"/>
                <a:cs typeface="Verdana"/>
              </a:rPr>
              <a:t>Design</a:t>
            </a:r>
            <a:endParaRPr sz="10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500">
              <a:latin typeface="Verdana"/>
              <a:cs typeface="Verdana"/>
            </a:endParaRPr>
          </a:p>
          <a:p>
            <a:pPr marL="241300" marR="43180" indent="-228600">
              <a:lnSpc>
                <a:spcPct val="100000"/>
              </a:lnSpc>
            </a:pPr>
            <a:r>
              <a:rPr dirty="0" sz="1000">
                <a:latin typeface="Verdana"/>
                <a:cs typeface="Verdana"/>
              </a:rPr>
              <a:t>2.</a:t>
            </a:r>
            <a:r>
              <a:rPr dirty="0" sz="1000" spc="40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We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can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now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use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closest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point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to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draw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vector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going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towards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input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point. </a:t>
            </a:r>
            <a:r>
              <a:rPr dirty="0" sz="1000">
                <a:latin typeface="Verdana"/>
                <a:cs typeface="Verdana"/>
              </a:rPr>
              <a:t>We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can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also</a:t>
            </a:r>
            <a:r>
              <a:rPr dirty="0" sz="1000" spc="-10">
                <a:latin typeface="Verdana"/>
                <a:cs typeface="Verdana"/>
              </a:rPr>
              <a:t> </a:t>
            </a:r>
            <a:r>
              <a:rPr dirty="0" sz="1000" spc="-20">
                <a:latin typeface="Verdana"/>
                <a:cs typeface="Verdana"/>
              </a:rPr>
              <a:t>draw: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3" name="object 3" descr=""/>
          <p:cNvSpPr/>
          <p:nvPr/>
        </p:nvSpPr>
        <p:spPr>
          <a:xfrm>
            <a:off x="1143000" y="9210675"/>
            <a:ext cx="5715000" cy="9525"/>
          </a:xfrm>
          <a:custGeom>
            <a:avLst/>
            <a:gdLst/>
            <a:ahLst/>
            <a:cxnLst/>
            <a:rect l="l" t="t" r="r" b="b"/>
            <a:pathLst>
              <a:path w="5715000" h="9525">
                <a:moveTo>
                  <a:pt x="5715000" y="9525"/>
                </a:moveTo>
                <a:lnTo>
                  <a:pt x="0" y="9525"/>
                </a:lnTo>
                <a:lnTo>
                  <a:pt x="0" y="0"/>
                </a:lnTo>
                <a:lnTo>
                  <a:pt x="5715000" y="0"/>
                </a:lnTo>
                <a:lnTo>
                  <a:pt x="5715000" y="9525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19250" y="1352550"/>
            <a:ext cx="5581650" cy="2514600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1358900" y="3994181"/>
            <a:ext cx="5346065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0"/>
              </a:spcBef>
            </a:pPr>
            <a:r>
              <a:rPr dirty="0" sz="1000">
                <a:latin typeface="Verdana"/>
                <a:cs typeface="Verdana"/>
              </a:rPr>
              <a:t>3.</a:t>
            </a:r>
            <a:r>
              <a:rPr dirty="0" sz="1000" spc="40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We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can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compare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two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vectors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using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dot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product.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If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result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is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positive,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point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is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in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front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of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surface.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If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result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is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negative,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point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is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behind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surface.</a:t>
            </a:r>
            <a:endParaRPr sz="1000">
              <a:latin typeface="Verdana"/>
              <a:cs typeface="Verdana"/>
            </a:endParaRPr>
          </a:p>
        </p:txBody>
      </p:sp>
      <p:pic>
        <p:nvPicPr>
          <p:cNvPr id="6" name="object 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19250" y="4600575"/>
            <a:ext cx="5715000" cy="1952625"/>
          </a:xfrm>
          <a:prstGeom prst="rect">
            <a:avLst/>
          </a:prstGeom>
        </p:spPr>
      </p:pic>
      <p:sp>
        <p:nvSpPr>
          <p:cNvPr id="7" name="object 7" descr=""/>
          <p:cNvSpPr txBox="1"/>
          <p:nvPr/>
        </p:nvSpPr>
        <p:spPr>
          <a:xfrm>
            <a:off x="1358900" y="6642093"/>
            <a:ext cx="4382770" cy="406400"/>
          </a:xfrm>
          <a:prstGeom prst="rect">
            <a:avLst/>
          </a:prstGeom>
        </p:spPr>
        <p:txBody>
          <a:bodyPr wrap="square" lIns="0" tIns="508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00"/>
              </a:spcBef>
            </a:pP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3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above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steps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can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also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be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solved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using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other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scripting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languages.</a:t>
            </a:r>
            <a:endParaRPr sz="10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dirty="0" sz="1000" b="1">
                <a:latin typeface="Verdana"/>
                <a:cs typeface="Verdana"/>
              </a:rPr>
              <a:t>Using</a:t>
            </a:r>
            <a:r>
              <a:rPr dirty="0" sz="1000" spc="-35" b="1">
                <a:latin typeface="Verdana"/>
                <a:cs typeface="Verdana"/>
              </a:rPr>
              <a:t> </a:t>
            </a:r>
            <a:r>
              <a:rPr dirty="0" sz="1000" b="1">
                <a:latin typeface="Verdana"/>
                <a:cs typeface="Verdana"/>
              </a:rPr>
              <a:t>the</a:t>
            </a:r>
            <a:r>
              <a:rPr dirty="0" sz="1000" spc="-25" b="1">
                <a:latin typeface="Verdana"/>
                <a:cs typeface="Verdana"/>
              </a:rPr>
              <a:t> </a:t>
            </a:r>
            <a:r>
              <a:rPr dirty="0" sz="1000" b="1">
                <a:latin typeface="Verdana"/>
                <a:cs typeface="Verdana"/>
              </a:rPr>
              <a:t>Grasshopper</a:t>
            </a:r>
            <a:r>
              <a:rPr dirty="0" sz="1000" spc="-25" b="1">
                <a:latin typeface="Verdana"/>
                <a:cs typeface="Verdana"/>
              </a:rPr>
              <a:t> </a:t>
            </a:r>
            <a:r>
              <a:rPr dirty="0" sz="1000" b="1">
                <a:latin typeface="Verdana"/>
                <a:cs typeface="Verdana"/>
              </a:rPr>
              <a:t>VB</a:t>
            </a:r>
            <a:r>
              <a:rPr dirty="0" sz="1000" spc="-25" b="1">
                <a:latin typeface="Verdana"/>
                <a:cs typeface="Verdana"/>
              </a:rPr>
              <a:t> </a:t>
            </a:r>
            <a:r>
              <a:rPr dirty="0" sz="1000" spc="-10" b="1">
                <a:latin typeface="Verdana"/>
                <a:cs typeface="Verdana"/>
              </a:rPr>
              <a:t>component:</a:t>
            </a:r>
            <a:endParaRPr sz="1000">
              <a:latin typeface="Verdana"/>
              <a:cs typeface="Verdana"/>
            </a:endParaRPr>
          </a:p>
        </p:txBody>
      </p:sp>
      <p:pic>
        <p:nvPicPr>
          <p:cNvPr id="8" name="object 8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90650" y="7172325"/>
            <a:ext cx="3105150" cy="1447800"/>
          </a:xfrm>
          <a:prstGeom prst="rect">
            <a:avLst/>
          </a:prstGeom>
        </p:spPr>
      </p:pic>
      <p:sp>
        <p:nvSpPr>
          <p:cNvPr id="9" name="object 9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54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 spc="-25"/>
              <a:t>16</a:t>
            </a:fld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3749675" y="508031"/>
            <a:ext cx="3112135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i="1">
                <a:latin typeface="Verdana"/>
                <a:cs typeface="Verdana"/>
              </a:rPr>
              <a:t>Essential</a:t>
            </a:r>
            <a:r>
              <a:rPr dirty="0" sz="1000" spc="-40" i="1">
                <a:latin typeface="Verdana"/>
                <a:cs typeface="Verdana"/>
              </a:rPr>
              <a:t> </a:t>
            </a:r>
            <a:r>
              <a:rPr dirty="0" sz="1000" i="1">
                <a:latin typeface="Verdana"/>
                <a:cs typeface="Verdana"/>
              </a:rPr>
              <a:t>Mathematics</a:t>
            </a:r>
            <a:r>
              <a:rPr dirty="0" sz="1000" spc="-40" i="1">
                <a:latin typeface="Verdana"/>
                <a:cs typeface="Verdana"/>
              </a:rPr>
              <a:t> </a:t>
            </a:r>
            <a:r>
              <a:rPr dirty="0" sz="1000" i="1">
                <a:latin typeface="Verdana"/>
                <a:cs typeface="Verdana"/>
              </a:rPr>
              <a:t>for</a:t>
            </a:r>
            <a:r>
              <a:rPr dirty="0" sz="1000" spc="-40" i="1">
                <a:latin typeface="Verdana"/>
                <a:cs typeface="Verdana"/>
              </a:rPr>
              <a:t> </a:t>
            </a:r>
            <a:r>
              <a:rPr dirty="0" sz="1000" i="1">
                <a:latin typeface="Verdana"/>
                <a:cs typeface="Verdana"/>
              </a:rPr>
              <a:t>Computational</a:t>
            </a:r>
            <a:r>
              <a:rPr dirty="0" sz="1000" spc="-40" i="1">
                <a:latin typeface="Verdana"/>
                <a:cs typeface="Verdana"/>
              </a:rPr>
              <a:t> </a:t>
            </a:r>
            <a:r>
              <a:rPr dirty="0" sz="1000" spc="-10" i="1">
                <a:latin typeface="Verdana"/>
                <a:cs typeface="Verdana"/>
              </a:rPr>
              <a:t>Design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3" name="object 3" descr=""/>
          <p:cNvSpPr/>
          <p:nvPr/>
        </p:nvSpPr>
        <p:spPr>
          <a:xfrm>
            <a:off x="1143000" y="9210675"/>
            <a:ext cx="5715000" cy="9525"/>
          </a:xfrm>
          <a:custGeom>
            <a:avLst/>
            <a:gdLst/>
            <a:ahLst/>
            <a:cxnLst/>
            <a:rect l="l" t="t" r="r" b="b"/>
            <a:pathLst>
              <a:path w="5715000" h="9525">
                <a:moveTo>
                  <a:pt x="5715000" y="9525"/>
                </a:moveTo>
                <a:lnTo>
                  <a:pt x="0" y="9525"/>
                </a:lnTo>
                <a:lnTo>
                  <a:pt x="0" y="0"/>
                </a:lnTo>
                <a:lnTo>
                  <a:pt x="5715000" y="0"/>
                </a:lnTo>
                <a:lnTo>
                  <a:pt x="5715000" y="9525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90650" y="933450"/>
            <a:ext cx="5715000" cy="2990850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1358900" y="3975131"/>
            <a:ext cx="2785110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b="1">
                <a:latin typeface="Verdana"/>
                <a:cs typeface="Verdana"/>
              </a:rPr>
              <a:t>Using</a:t>
            </a:r>
            <a:r>
              <a:rPr dirty="0" sz="1000" spc="-35" b="1">
                <a:latin typeface="Verdana"/>
                <a:cs typeface="Verdana"/>
              </a:rPr>
              <a:t> </a:t>
            </a:r>
            <a:r>
              <a:rPr dirty="0" sz="1000" b="1">
                <a:latin typeface="Verdana"/>
                <a:cs typeface="Verdana"/>
              </a:rPr>
              <a:t>the</a:t>
            </a:r>
            <a:r>
              <a:rPr dirty="0" sz="1000" spc="-25" b="1">
                <a:latin typeface="Verdana"/>
                <a:cs typeface="Verdana"/>
              </a:rPr>
              <a:t> </a:t>
            </a:r>
            <a:r>
              <a:rPr dirty="0" sz="1000" b="1">
                <a:latin typeface="Verdana"/>
                <a:cs typeface="Verdana"/>
              </a:rPr>
              <a:t>Grasshopper</a:t>
            </a:r>
            <a:r>
              <a:rPr dirty="0" sz="1000" spc="-25" b="1">
                <a:latin typeface="Verdana"/>
                <a:cs typeface="Verdana"/>
              </a:rPr>
              <a:t> </a:t>
            </a:r>
            <a:r>
              <a:rPr dirty="0" sz="1000" b="1">
                <a:latin typeface="Verdana"/>
                <a:cs typeface="Verdana"/>
              </a:rPr>
              <a:t>C#</a:t>
            </a:r>
            <a:r>
              <a:rPr dirty="0" sz="1000" spc="-25" b="1">
                <a:latin typeface="Verdana"/>
                <a:cs typeface="Verdana"/>
              </a:rPr>
              <a:t> </a:t>
            </a:r>
            <a:r>
              <a:rPr dirty="0" sz="1000" spc="-10" b="1">
                <a:latin typeface="Verdana"/>
                <a:cs typeface="Verdana"/>
              </a:rPr>
              <a:t>component:</a:t>
            </a:r>
            <a:endParaRPr sz="1000">
              <a:latin typeface="Verdana"/>
              <a:cs typeface="Verdana"/>
            </a:endParaRPr>
          </a:p>
        </p:txBody>
      </p:sp>
      <p:pic>
        <p:nvPicPr>
          <p:cNvPr id="6" name="object 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90650" y="4276725"/>
            <a:ext cx="2981325" cy="1438275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90650" y="5876925"/>
            <a:ext cx="4229100" cy="2867025"/>
          </a:xfrm>
          <a:prstGeom prst="rect">
            <a:avLst/>
          </a:prstGeom>
        </p:spPr>
      </p:pic>
      <p:sp>
        <p:nvSpPr>
          <p:cNvPr id="8" name="object 8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54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 spc="-25"/>
              <a:t>16</a:t>
            </a:fld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358900" y="508031"/>
            <a:ext cx="5502910" cy="5683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403475">
              <a:lnSpc>
                <a:spcPct val="100000"/>
              </a:lnSpc>
              <a:spcBef>
                <a:spcPts val="100"/>
              </a:spcBef>
            </a:pPr>
            <a:r>
              <a:rPr dirty="0" sz="1000" i="1">
                <a:latin typeface="Verdana"/>
                <a:cs typeface="Verdana"/>
              </a:rPr>
              <a:t>Essential</a:t>
            </a:r>
            <a:r>
              <a:rPr dirty="0" sz="1000" spc="-40" i="1">
                <a:latin typeface="Verdana"/>
                <a:cs typeface="Verdana"/>
              </a:rPr>
              <a:t> </a:t>
            </a:r>
            <a:r>
              <a:rPr dirty="0" sz="1000" i="1">
                <a:latin typeface="Verdana"/>
                <a:cs typeface="Verdana"/>
              </a:rPr>
              <a:t>Mathematics</a:t>
            </a:r>
            <a:r>
              <a:rPr dirty="0" sz="1000" spc="-40" i="1">
                <a:latin typeface="Verdana"/>
                <a:cs typeface="Verdana"/>
              </a:rPr>
              <a:t> </a:t>
            </a:r>
            <a:r>
              <a:rPr dirty="0" sz="1000" i="1">
                <a:latin typeface="Verdana"/>
                <a:cs typeface="Verdana"/>
              </a:rPr>
              <a:t>for</a:t>
            </a:r>
            <a:r>
              <a:rPr dirty="0" sz="1000" spc="-40" i="1">
                <a:latin typeface="Verdana"/>
                <a:cs typeface="Verdana"/>
              </a:rPr>
              <a:t> </a:t>
            </a:r>
            <a:r>
              <a:rPr dirty="0" sz="1000" i="1">
                <a:latin typeface="Verdana"/>
                <a:cs typeface="Verdana"/>
              </a:rPr>
              <a:t>Computational</a:t>
            </a:r>
            <a:r>
              <a:rPr dirty="0" sz="1000" spc="-40" i="1">
                <a:latin typeface="Verdana"/>
                <a:cs typeface="Verdana"/>
              </a:rPr>
              <a:t> </a:t>
            </a:r>
            <a:r>
              <a:rPr dirty="0" sz="1000" spc="-10" i="1">
                <a:latin typeface="Verdana"/>
                <a:cs typeface="Verdana"/>
              </a:rPr>
              <a:t>Design</a:t>
            </a:r>
            <a:endParaRPr sz="10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5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1000" b="1">
                <a:latin typeface="Verdana"/>
                <a:cs typeface="Verdana"/>
              </a:rPr>
              <a:t>Using</a:t>
            </a:r>
            <a:r>
              <a:rPr dirty="0" sz="1000" spc="-35" b="1">
                <a:latin typeface="Verdana"/>
                <a:cs typeface="Verdana"/>
              </a:rPr>
              <a:t> </a:t>
            </a:r>
            <a:r>
              <a:rPr dirty="0" sz="1000" b="1">
                <a:latin typeface="Verdana"/>
                <a:cs typeface="Verdana"/>
              </a:rPr>
              <a:t>the</a:t>
            </a:r>
            <a:r>
              <a:rPr dirty="0" sz="1000" spc="-30" b="1">
                <a:latin typeface="Verdana"/>
                <a:cs typeface="Verdana"/>
              </a:rPr>
              <a:t> </a:t>
            </a:r>
            <a:r>
              <a:rPr dirty="0" sz="1000" b="1">
                <a:latin typeface="Verdana"/>
                <a:cs typeface="Verdana"/>
              </a:rPr>
              <a:t>Grasshopper</a:t>
            </a:r>
            <a:r>
              <a:rPr dirty="0" sz="1000" spc="-30" b="1">
                <a:latin typeface="Verdana"/>
                <a:cs typeface="Verdana"/>
              </a:rPr>
              <a:t> </a:t>
            </a:r>
            <a:r>
              <a:rPr dirty="0" sz="1000" b="1">
                <a:latin typeface="Verdana"/>
                <a:cs typeface="Verdana"/>
              </a:rPr>
              <a:t>Python</a:t>
            </a:r>
            <a:r>
              <a:rPr dirty="0" sz="1000" spc="-30" b="1">
                <a:latin typeface="Verdana"/>
                <a:cs typeface="Verdana"/>
              </a:rPr>
              <a:t> </a:t>
            </a:r>
            <a:r>
              <a:rPr dirty="0" sz="1000" b="1">
                <a:latin typeface="Verdana"/>
                <a:cs typeface="Verdana"/>
              </a:rPr>
              <a:t>component</a:t>
            </a:r>
            <a:r>
              <a:rPr dirty="0" sz="1000" spc="-30" b="1">
                <a:latin typeface="Verdana"/>
                <a:cs typeface="Verdana"/>
              </a:rPr>
              <a:t> </a:t>
            </a:r>
            <a:r>
              <a:rPr dirty="0" sz="1000" b="1">
                <a:latin typeface="Verdana"/>
                <a:cs typeface="Verdana"/>
              </a:rPr>
              <a:t>and</a:t>
            </a:r>
            <a:r>
              <a:rPr dirty="0" sz="1000" spc="-30" b="1">
                <a:latin typeface="Verdana"/>
                <a:cs typeface="Verdana"/>
              </a:rPr>
              <a:t> </a:t>
            </a:r>
            <a:r>
              <a:rPr dirty="0" sz="1000" b="1">
                <a:latin typeface="Verdana"/>
                <a:cs typeface="Verdana"/>
              </a:rPr>
              <a:t>the</a:t>
            </a:r>
            <a:r>
              <a:rPr dirty="0" sz="1000" spc="-30" b="1">
                <a:latin typeface="Verdana"/>
                <a:cs typeface="Verdana"/>
              </a:rPr>
              <a:t> </a:t>
            </a:r>
            <a:r>
              <a:rPr dirty="0" sz="1000" b="1">
                <a:latin typeface="Verdana"/>
                <a:cs typeface="Verdana"/>
              </a:rPr>
              <a:t>RhinoCommon</a:t>
            </a:r>
            <a:r>
              <a:rPr dirty="0" sz="1000" spc="-30" b="1">
                <a:latin typeface="Verdana"/>
                <a:cs typeface="Verdana"/>
              </a:rPr>
              <a:t> </a:t>
            </a:r>
            <a:r>
              <a:rPr dirty="0" sz="1000" spc="-20" b="1">
                <a:latin typeface="Verdana"/>
                <a:cs typeface="Verdana"/>
              </a:rPr>
              <a:t>SDK: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3" name="object 3" descr=""/>
          <p:cNvSpPr/>
          <p:nvPr/>
        </p:nvSpPr>
        <p:spPr>
          <a:xfrm>
            <a:off x="1143000" y="9210675"/>
            <a:ext cx="5715000" cy="9525"/>
          </a:xfrm>
          <a:custGeom>
            <a:avLst/>
            <a:gdLst/>
            <a:ahLst/>
            <a:cxnLst/>
            <a:rect l="l" t="t" r="r" b="b"/>
            <a:pathLst>
              <a:path w="5715000" h="9525">
                <a:moveTo>
                  <a:pt x="5715000" y="9525"/>
                </a:moveTo>
                <a:lnTo>
                  <a:pt x="0" y="9525"/>
                </a:lnTo>
                <a:lnTo>
                  <a:pt x="0" y="0"/>
                </a:lnTo>
                <a:lnTo>
                  <a:pt x="5715000" y="0"/>
                </a:lnTo>
                <a:lnTo>
                  <a:pt x="5715000" y="9525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90650" y="1175739"/>
            <a:ext cx="3829050" cy="2848428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1358900" y="4165631"/>
            <a:ext cx="4979670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000" b="1">
                <a:latin typeface="Verdana"/>
                <a:cs typeface="Verdana"/>
              </a:rPr>
              <a:t>Using</a:t>
            </a:r>
            <a:r>
              <a:rPr dirty="0" sz="1000" spc="-40" b="1">
                <a:latin typeface="Verdana"/>
                <a:cs typeface="Verdana"/>
              </a:rPr>
              <a:t> </a:t>
            </a:r>
            <a:r>
              <a:rPr dirty="0" sz="1000" b="1">
                <a:latin typeface="Verdana"/>
                <a:cs typeface="Verdana"/>
              </a:rPr>
              <a:t>the</a:t>
            </a:r>
            <a:r>
              <a:rPr dirty="0" sz="1000" spc="-30" b="1">
                <a:latin typeface="Verdana"/>
                <a:cs typeface="Verdana"/>
              </a:rPr>
              <a:t> </a:t>
            </a:r>
            <a:r>
              <a:rPr dirty="0" sz="1000" b="1">
                <a:latin typeface="Verdana"/>
                <a:cs typeface="Verdana"/>
              </a:rPr>
              <a:t>Grasshopper</a:t>
            </a:r>
            <a:r>
              <a:rPr dirty="0" sz="1000" spc="-25" b="1">
                <a:latin typeface="Verdana"/>
                <a:cs typeface="Verdana"/>
              </a:rPr>
              <a:t> </a:t>
            </a:r>
            <a:r>
              <a:rPr dirty="0" sz="1000" b="1">
                <a:latin typeface="Verdana"/>
                <a:cs typeface="Verdana"/>
              </a:rPr>
              <a:t>Python</a:t>
            </a:r>
            <a:r>
              <a:rPr dirty="0" sz="1000" spc="-30" b="1">
                <a:latin typeface="Verdana"/>
                <a:cs typeface="Verdana"/>
              </a:rPr>
              <a:t> </a:t>
            </a:r>
            <a:r>
              <a:rPr dirty="0" sz="1000" b="1">
                <a:latin typeface="Verdana"/>
                <a:cs typeface="Verdana"/>
              </a:rPr>
              <a:t>component</a:t>
            </a:r>
            <a:r>
              <a:rPr dirty="0" sz="1000" spc="-25" b="1">
                <a:latin typeface="Verdana"/>
                <a:cs typeface="Verdana"/>
              </a:rPr>
              <a:t> </a:t>
            </a:r>
            <a:r>
              <a:rPr dirty="0" sz="1000" b="1">
                <a:latin typeface="Verdana"/>
                <a:cs typeface="Verdana"/>
              </a:rPr>
              <a:t>and</a:t>
            </a:r>
            <a:r>
              <a:rPr dirty="0" sz="1000" spc="-30" b="1">
                <a:latin typeface="Verdana"/>
                <a:cs typeface="Verdana"/>
              </a:rPr>
              <a:t> </a:t>
            </a:r>
            <a:r>
              <a:rPr dirty="0" sz="1000" b="1">
                <a:latin typeface="Verdana"/>
                <a:cs typeface="Verdana"/>
              </a:rPr>
              <a:t>the</a:t>
            </a:r>
            <a:r>
              <a:rPr dirty="0" sz="1000" spc="-25" b="1">
                <a:latin typeface="Verdana"/>
                <a:cs typeface="Verdana"/>
              </a:rPr>
              <a:t> </a:t>
            </a:r>
            <a:r>
              <a:rPr dirty="0" sz="1000" spc="-10" b="1">
                <a:latin typeface="Verdana"/>
                <a:cs typeface="Verdana"/>
              </a:rPr>
              <a:t>RhinoScriptSyntax Library:</a:t>
            </a:r>
            <a:endParaRPr sz="1000">
              <a:latin typeface="Verdana"/>
              <a:cs typeface="Verdana"/>
            </a:endParaRPr>
          </a:p>
        </p:txBody>
      </p:sp>
      <p:pic>
        <p:nvPicPr>
          <p:cNvPr id="6" name="object 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90650" y="4596039"/>
            <a:ext cx="3577097" cy="2985860"/>
          </a:xfrm>
          <a:prstGeom prst="rect">
            <a:avLst/>
          </a:prstGeom>
        </p:spPr>
      </p:pic>
      <p:sp>
        <p:nvSpPr>
          <p:cNvPr id="7" name="object 7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54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 spc="-25"/>
              <a:t>16</a:t>
            </a:fld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358900" y="508031"/>
            <a:ext cx="5502910" cy="10541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403475">
              <a:lnSpc>
                <a:spcPct val="100000"/>
              </a:lnSpc>
              <a:spcBef>
                <a:spcPts val="100"/>
              </a:spcBef>
            </a:pPr>
            <a:r>
              <a:rPr dirty="0" sz="1000" i="1">
                <a:latin typeface="Verdana"/>
                <a:cs typeface="Verdana"/>
              </a:rPr>
              <a:t>Essential</a:t>
            </a:r>
            <a:r>
              <a:rPr dirty="0" sz="1000" spc="-40" i="1">
                <a:latin typeface="Verdana"/>
                <a:cs typeface="Verdana"/>
              </a:rPr>
              <a:t> </a:t>
            </a:r>
            <a:r>
              <a:rPr dirty="0" sz="1000" i="1">
                <a:latin typeface="Verdana"/>
                <a:cs typeface="Verdana"/>
              </a:rPr>
              <a:t>Mathematics</a:t>
            </a:r>
            <a:r>
              <a:rPr dirty="0" sz="1000" spc="-40" i="1">
                <a:latin typeface="Verdana"/>
                <a:cs typeface="Verdana"/>
              </a:rPr>
              <a:t> </a:t>
            </a:r>
            <a:r>
              <a:rPr dirty="0" sz="1000" i="1">
                <a:latin typeface="Verdana"/>
                <a:cs typeface="Verdana"/>
              </a:rPr>
              <a:t>for</a:t>
            </a:r>
            <a:r>
              <a:rPr dirty="0" sz="1000" spc="-40" i="1">
                <a:latin typeface="Verdana"/>
                <a:cs typeface="Verdana"/>
              </a:rPr>
              <a:t> </a:t>
            </a:r>
            <a:r>
              <a:rPr dirty="0" sz="1000" i="1">
                <a:latin typeface="Verdana"/>
                <a:cs typeface="Verdana"/>
              </a:rPr>
              <a:t>Computational</a:t>
            </a:r>
            <a:r>
              <a:rPr dirty="0" sz="1000" spc="-40" i="1">
                <a:latin typeface="Verdana"/>
                <a:cs typeface="Verdana"/>
              </a:rPr>
              <a:t> </a:t>
            </a:r>
            <a:r>
              <a:rPr dirty="0" sz="1000" spc="-10" i="1">
                <a:latin typeface="Verdana"/>
                <a:cs typeface="Verdana"/>
              </a:rPr>
              <a:t>Design</a:t>
            </a:r>
            <a:endParaRPr sz="1000">
              <a:latin typeface="Verdana"/>
              <a:cs typeface="Verdana"/>
            </a:endParaRPr>
          </a:p>
          <a:p>
            <a:pPr>
              <a:lnSpc>
                <a:spcPct val="100000"/>
              </a:lnSpc>
            </a:pPr>
            <a:endParaRPr sz="12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1200" b="1">
                <a:latin typeface="Arial"/>
                <a:cs typeface="Arial"/>
              </a:rPr>
              <a:t>Exploded </a:t>
            </a:r>
            <a:r>
              <a:rPr dirty="0" sz="1200" spc="-25" b="1">
                <a:latin typeface="Arial"/>
                <a:cs typeface="Arial"/>
              </a:rPr>
              <a:t>box</a:t>
            </a:r>
            <a:endParaRPr sz="1200">
              <a:latin typeface="Arial"/>
              <a:cs typeface="Arial"/>
            </a:endParaRPr>
          </a:p>
          <a:p>
            <a:pPr marL="12700" marR="365125">
              <a:lnSpc>
                <a:spcPct val="100000"/>
              </a:lnSpc>
              <a:spcBef>
                <a:spcPts val="335"/>
              </a:spcBef>
            </a:pP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3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following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tutorial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shows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how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to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explode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polysurface.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This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is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what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final </a:t>
            </a:r>
            <a:r>
              <a:rPr dirty="0" sz="1000">
                <a:latin typeface="Verdana"/>
                <a:cs typeface="Verdana"/>
              </a:rPr>
              <a:t>exploded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box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looks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like: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3" name="object 3" descr=""/>
          <p:cNvSpPr/>
          <p:nvPr/>
        </p:nvSpPr>
        <p:spPr>
          <a:xfrm>
            <a:off x="1143000" y="9210675"/>
            <a:ext cx="5715000" cy="9525"/>
          </a:xfrm>
          <a:custGeom>
            <a:avLst/>
            <a:gdLst/>
            <a:ahLst/>
            <a:cxnLst/>
            <a:rect l="l" t="t" r="r" b="b"/>
            <a:pathLst>
              <a:path w="5715000" h="9525">
                <a:moveTo>
                  <a:pt x="5715000" y="9525"/>
                </a:moveTo>
                <a:lnTo>
                  <a:pt x="0" y="9525"/>
                </a:lnTo>
                <a:lnTo>
                  <a:pt x="0" y="0"/>
                </a:lnTo>
                <a:lnTo>
                  <a:pt x="5715000" y="0"/>
                </a:lnTo>
                <a:lnTo>
                  <a:pt x="5715000" y="9525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4" name="object 4" descr="">
            <a:hlinkClick r:id="rId2"/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90650" y="1609725"/>
            <a:ext cx="1981200" cy="1981200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1358900" y="3645436"/>
            <a:ext cx="4678680" cy="374650"/>
          </a:xfrm>
          <a:prstGeom prst="rect">
            <a:avLst/>
          </a:prstGeom>
        </p:spPr>
        <p:txBody>
          <a:bodyPr wrap="square" lIns="0" tIns="406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20"/>
              </a:spcBef>
            </a:pPr>
            <a:r>
              <a:rPr dirty="0" sz="900" spc="-10" b="1">
                <a:latin typeface="Verdana"/>
                <a:cs typeface="Verdana"/>
              </a:rPr>
              <a:t>Input:</a:t>
            </a:r>
            <a:endParaRPr sz="9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245"/>
              </a:spcBef>
            </a:pPr>
            <a:r>
              <a:rPr dirty="0" sz="1000">
                <a:latin typeface="Verdana"/>
                <a:cs typeface="Verdana"/>
              </a:rPr>
              <a:t>Identify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input,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which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is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box.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We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will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use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 b="1">
                <a:latin typeface="Verdana"/>
                <a:cs typeface="Verdana"/>
              </a:rPr>
              <a:t>Box</a:t>
            </a:r>
            <a:r>
              <a:rPr dirty="0" sz="1000" spc="-10" b="1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parameter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in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 spc="-25">
                <a:latin typeface="Verdana"/>
                <a:cs typeface="Verdana"/>
              </a:rPr>
              <a:t>GH:</a:t>
            </a:r>
            <a:endParaRPr sz="1000">
              <a:latin typeface="Verdana"/>
              <a:cs typeface="Verdana"/>
            </a:endParaRPr>
          </a:p>
        </p:txBody>
      </p:sp>
      <p:pic>
        <p:nvPicPr>
          <p:cNvPr id="6" name="object 6" descr="">
            <a:hlinkClick r:id="rId4"/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390650" y="4067175"/>
            <a:ext cx="952500" cy="523875"/>
          </a:xfrm>
          <a:prstGeom prst="rect">
            <a:avLst/>
          </a:prstGeom>
        </p:spPr>
      </p:pic>
      <p:sp>
        <p:nvSpPr>
          <p:cNvPr id="7" name="object 7" descr=""/>
          <p:cNvSpPr txBox="1"/>
          <p:nvPr/>
        </p:nvSpPr>
        <p:spPr>
          <a:xfrm>
            <a:off x="1358900" y="4616986"/>
            <a:ext cx="4803775" cy="946150"/>
          </a:xfrm>
          <a:prstGeom prst="rect">
            <a:avLst/>
          </a:prstGeom>
        </p:spPr>
        <p:txBody>
          <a:bodyPr wrap="square" lIns="0" tIns="406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20"/>
              </a:spcBef>
            </a:pPr>
            <a:r>
              <a:rPr dirty="0" sz="900" spc="-10" b="1">
                <a:latin typeface="Verdana"/>
                <a:cs typeface="Verdana"/>
              </a:rPr>
              <a:t>Parameters:</a:t>
            </a:r>
            <a:endParaRPr sz="9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245"/>
              </a:spcBef>
            </a:pPr>
            <a:r>
              <a:rPr dirty="0" sz="1000">
                <a:latin typeface="Verdana"/>
                <a:cs typeface="Verdana"/>
              </a:rPr>
              <a:t>Think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of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all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parameters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we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need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to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know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in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order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to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solve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this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tutorial.</a:t>
            </a:r>
            <a:endParaRPr sz="1000">
              <a:latin typeface="Verdana"/>
              <a:cs typeface="Verdana"/>
            </a:endParaRPr>
          </a:p>
          <a:p>
            <a:pPr marL="240665" indent="-227965">
              <a:lnSpc>
                <a:spcPct val="100000"/>
              </a:lnSpc>
              <a:spcBef>
                <a:spcPts val="300"/>
              </a:spcBef>
              <a:buFont typeface="Arial"/>
              <a:buChar char="●"/>
              <a:tabLst>
                <a:tab pos="240665" algn="l"/>
                <a:tab pos="241300" algn="l"/>
              </a:tabLst>
            </a:pP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center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of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explosion.</a:t>
            </a:r>
            <a:endParaRPr sz="1000">
              <a:latin typeface="Verdana"/>
              <a:cs typeface="Verdana"/>
            </a:endParaRPr>
          </a:p>
          <a:p>
            <a:pPr marL="240665" indent="-227965">
              <a:lnSpc>
                <a:spcPct val="100000"/>
              </a:lnSpc>
              <a:spcBef>
                <a:spcPts val="300"/>
              </a:spcBef>
              <a:buFont typeface="Arial"/>
              <a:buChar char="●"/>
              <a:tabLst>
                <a:tab pos="240665" algn="l"/>
                <a:tab pos="241300" algn="l"/>
              </a:tabLst>
            </a:pP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box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faces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we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are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exploding.</a:t>
            </a:r>
            <a:endParaRPr sz="1000">
              <a:latin typeface="Verdana"/>
              <a:cs typeface="Verdana"/>
            </a:endParaRPr>
          </a:p>
          <a:p>
            <a:pPr marL="240665" indent="-227965">
              <a:lnSpc>
                <a:spcPct val="100000"/>
              </a:lnSpc>
              <a:spcBef>
                <a:spcPts val="300"/>
              </a:spcBef>
              <a:buFont typeface="Arial"/>
              <a:buChar char="●"/>
              <a:tabLst>
                <a:tab pos="240665" algn="l"/>
                <a:tab pos="241300" algn="l"/>
              </a:tabLst>
            </a:pP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direction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in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which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each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face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is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moving.</a:t>
            </a:r>
            <a:endParaRPr sz="1000">
              <a:latin typeface="Verdana"/>
              <a:cs typeface="Verdana"/>
            </a:endParaRPr>
          </a:p>
        </p:txBody>
      </p:sp>
      <p:pic>
        <p:nvPicPr>
          <p:cNvPr id="8" name="object 8" descr="">
            <a:hlinkClick r:id="rId6"/>
          </p:cNvPr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390650" y="5610225"/>
            <a:ext cx="2052398" cy="2053389"/>
          </a:xfrm>
          <a:prstGeom prst="rect">
            <a:avLst/>
          </a:prstGeom>
        </p:spPr>
      </p:pic>
      <p:sp>
        <p:nvSpPr>
          <p:cNvPr id="9" name="object 9" descr=""/>
          <p:cNvSpPr txBox="1"/>
          <p:nvPr/>
        </p:nvSpPr>
        <p:spPr>
          <a:xfrm>
            <a:off x="1358900" y="7794656"/>
            <a:ext cx="5161280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000">
                <a:latin typeface="Verdana"/>
                <a:cs typeface="Verdana"/>
              </a:rPr>
              <a:t>Once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we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have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identified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parameters,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it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is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matter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of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putting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it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together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in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 spc="-50">
                <a:latin typeface="Verdana"/>
                <a:cs typeface="Verdana"/>
              </a:rPr>
              <a:t>a </a:t>
            </a:r>
            <a:r>
              <a:rPr dirty="0" sz="1000">
                <a:latin typeface="Verdana"/>
                <a:cs typeface="Verdana"/>
              </a:rPr>
              <a:t>solution</a:t>
            </a:r>
            <a:r>
              <a:rPr dirty="0" sz="1000" spc="-3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by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piecing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together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logical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steps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to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reach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an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answer.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10" name="object 10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54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 spc="-25"/>
              <a:t>16</a:t>
            </a:fld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358900" y="508031"/>
            <a:ext cx="5502910" cy="7397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403475">
              <a:lnSpc>
                <a:spcPct val="100000"/>
              </a:lnSpc>
              <a:spcBef>
                <a:spcPts val="100"/>
              </a:spcBef>
            </a:pPr>
            <a:r>
              <a:rPr dirty="0" sz="1000" i="1">
                <a:latin typeface="Verdana"/>
                <a:cs typeface="Verdana"/>
              </a:rPr>
              <a:t>Essential</a:t>
            </a:r>
            <a:r>
              <a:rPr dirty="0" sz="1000" spc="-40" i="1">
                <a:latin typeface="Verdana"/>
                <a:cs typeface="Verdana"/>
              </a:rPr>
              <a:t> </a:t>
            </a:r>
            <a:r>
              <a:rPr dirty="0" sz="1000" i="1">
                <a:latin typeface="Verdana"/>
                <a:cs typeface="Verdana"/>
              </a:rPr>
              <a:t>Mathematics</a:t>
            </a:r>
            <a:r>
              <a:rPr dirty="0" sz="1000" spc="-40" i="1">
                <a:latin typeface="Verdana"/>
                <a:cs typeface="Verdana"/>
              </a:rPr>
              <a:t> </a:t>
            </a:r>
            <a:r>
              <a:rPr dirty="0" sz="1000" i="1">
                <a:latin typeface="Verdana"/>
                <a:cs typeface="Verdana"/>
              </a:rPr>
              <a:t>for</a:t>
            </a:r>
            <a:r>
              <a:rPr dirty="0" sz="1000" spc="-40" i="1">
                <a:latin typeface="Verdana"/>
                <a:cs typeface="Verdana"/>
              </a:rPr>
              <a:t> </a:t>
            </a:r>
            <a:r>
              <a:rPr dirty="0" sz="1000" i="1">
                <a:latin typeface="Verdana"/>
                <a:cs typeface="Verdana"/>
              </a:rPr>
              <a:t>Computational</a:t>
            </a:r>
            <a:r>
              <a:rPr dirty="0" sz="1000" spc="-40" i="1">
                <a:latin typeface="Verdana"/>
                <a:cs typeface="Verdana"/>
              </a:rPr>
              <a:t> </a:t>
            </a:r>
            <a:r>
              <a:rPr dirty="0" sz="1000" spc="-10" i="1">
                <a:latin typeface="Verdana"/>
                <a:cs typeface="Verdana"/>
              </a:rPr>
              <a:t>Design</a:t>
            </a:r>
            <a:endParaRPr sz="10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5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900" spc="-10" b="1">
                <a:latin typeface="Verdana"/>
                <a:cs typeface="Verdana"/>
              </a:rPr>
              <a:t>Solution:</a:t>
            </a:r>
            <a:endParaRPr sz="9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245"/>
              </a:spcBef>
            </a:pPr>
            <a:r>
              <a:rPr dirty="0" sz="1000">
                <a:latin typeface="Verdana"/>
                <a:cs typeface="Verdana"/>
              </a:rPr>
              <a:t>1.</a:t>
            </a:r>
            <a:r>
              <a:rPr dirty="0" sz="1000" spc="40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Find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center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of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box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using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 b="1">
                <a:latin typeface="Verdana"/>
                <a:cs typeface="Verdana"/>
              </a:rPr>
              <a:t>Box</a:t>
            </a:r>
            <a:r>
              <a:rPr dirty="0" sz="1000" spc="-15" b="1">
                <a:latin typeface="Verdana"/>
                <a:cs typeface="Verdana"/>
              </a:rPr>
              <a:t> </a:t>
            </a:r>
            <a:r>
              <a:rPr dirty="0" sz="1000" b="1">
                <a:latin typeface="Verdana"/>
                <a:cs typeface="Verdana"/>
              </a:rPr>
              <a:t>Properties</a:t>
            </a:r>
            <a:r>
              <a:rPr dirty="0" sz="1000" spc="-10" b="1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component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in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 spc="-25">
                <a:latin typeface="Verdana"/>
                <a:cs typeface="Verdana"/>
              </a:rPr>
              <a:t>GH: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3" name="object 3" descr=""/>
          <p:cNvSpPr/>
          <p:nvPr/>
        </p:nvSpPr>
        <p:spPr>
          <a:xfrm>
            <a:off x="1143000" y="9210675"/>
            <a:ext cx="5715000" cy="9525"/>
          </a:xfrm>
          <a:custGeom>
            <a:avLst/>
            <a:gdLst/>
            <a:ahLst/>
            <a:cxnLst/>
            <a:rect l="l" t="t" r="r" b="b"/>
            <a:pathLst>
              <a:path w="5715000" h="9525">
                <a:moveTo>
                  <a:pt x="5715000" y="9525"/>
                </a:moveTo>
                <a:lnTo>
                  <a:pt x="0" y="9525"/>
                </a:lnTo>
                <a:lnTo>
                  <a:pt x="0" y="0"/>
                </a:lnTo>
                <a:lnTo>
                  <a:pt x="5715000" y="0"/>
                </a:lnTo>
                <a:lnTo>
                  <a:pt x="5715000" y="9525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19250" y="1295400"/>
            <a:ext cx="3171825" cy="1685924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1358900" y="3032156"/>
            <a:ext cx="4264025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>
                <a:latin typeface="Verdana"/>
                <a:cs typeface="Verdana"/>
              </a:rPr>
              <a:t>2.</a:t>
            </a:r>
            <a:r>
              <a:rPr dirty="0" sz="1000" spc="40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Extract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box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faces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with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 b="1">
                <a:latin typeface="Verdana"/>
                <a:cs typeface="Verdana"/>
              </a:rPr>
              <a:t>Deconstruct</a:t>
            </a:r>
            <a:r>
              <a:rPr dirty="0" sz="1000" spc="-15" b="1">
                <a:latin typeface="Verdana"/>
                <a:cs typeface="Verdana"/>
              </a:rPr>
              <a:t> </a:t>
            </a:r>
            <a:r>
              <a:rPr dirty="0" sz="1000" b="1">
                <a:latin typeface="Verdana"/>
                <a:cs typeface="Verdana"/>
              </a:rPr>
              <a:t>Brep</a:t>
            </a:r>
            <a:r>
              <a:rPr dirty="0" sz="1000" spc="-10" b="1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component:</a:t>
            </a:r>
            <a:endParaRPr sz="1000">
              <a:latin typeface="Verdana"/>
              <a:cs typeface="Verdana"/>
            </a:endParaRPr>
          </a:p>
        </p:txBody>
      </p:sp>
      <p:pic>
        <p:nvPicPr>
          <p:cNvPr id="6" name="object 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19250" y="3257550"/>
            <a:ext cx="3190875" cy="2124075"/>
          </a:xfrm>
          <a:prstGeom prst="rect">
            <a:avLst/>
          </a:prstGeom>
        </p:spPr>
      </p:pic>
      <p:sp>
        <p:nvSpPr>
          <p:cNvPr id="7" name="object 7" descr=""/>
          <p:cNvSpPr txBox="1"/>
          <p:nvPr/>
        </p:nvSpPr>
        <p:spPr>
          <a:xfrm>
            <a:off x="1358900" y="5432456"/>
            <a:ext cx="5146675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0"/>
              </a:spcBef>
            </a:pPr>
            <a:r>
              <a:rPr dirty="0" sz="1000">
                <a:latin typeface="Verdana"/>
                <a:cs typeface="Verdana"/>
              </a:rPr>
              <a:t>3.</a:t>
            </a:r>
            <a:r>
              <a:rPr dirty="0" sz="1000" spc="409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direction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we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move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faces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is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tricky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part.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We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need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to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first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find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 spc="-25">
                <a:latin typeface="Verdana"/>
                <a:cs typeface="Verdana"/>
              </a:rPr>
              <a:t>the </a:t>
            </a:r>
            <a:r>
              <a:rPr dirty="0" sz="1000">
                <a:latin typeface="Verdana"/>
                <a:cs typeface="Verdana"/>
              </a:rPr>
              <a:t>center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of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each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face,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and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then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define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direction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from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center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of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 spc="-25">
                <a:latin typeface="Verdana"/>
                <a:cs typeface="Verdana"/>
              </a:rPr>
              <a:t>box </a:t>
            </a:r>
            <a:r>
              <a:rPr dirty="0" sz="1000">
                <a:latin typeface="Verdana"/>
                <a:cs typeface="Verdana"/>
              </a:rPr>
              <a:t>towards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center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of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each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face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as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follows:</a:t>
            </a:r>
            <a:endParaRPr sz="1000">
              <a:latin typeface="Verdana"/>
              <a:cs typeface="Verdana"/>
            </a:endParaRPr>
          </a:p>
        </p:txBody>
      </p:sp>
      <p:pic>
        <p:nvPicPr>
          <p:cNvPr id="8" name="object 8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619250" y="5962650"/>
            <a:ext cx="4981575" cy="1876425"/>
          </a:xfrm>
          <a:prstGeom prst="rect">
            <a:avLst/>
          </a:prstGeom>
        </p:spPr>
      </p:pic>
      <p:sp>
        <p:nvSpPr>
          <p:cNvPr id="9" name="object 9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54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 spc="-25"/>
              <a:t>16</a:t>
            </a:fld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358900" y="508031"/>
            <a:ext cx="5502910" cy="8731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403475">
              <a:lnSpc>
                <a:spcPct val="100000"/>
              </a:lnSpc>
              <a:spcBef>
                <a:spcPts val="100"/>
              </a:spcBef>
            </a:pPr>
            <a:r>
              <a:rPr dirty="0" sz="1000" i="1">
                <a:latin typeface="Verdana"/>
                <a:cs typeface="Verdana"/>
              </a:rPr>
              <a:t>Essential</a:t>
            </a:r>
            <a:r>
              <a:rPr dirty="0" sz="1000" spc="-40" i="1">
                <a:latin typeface="Verdana"/>
                <a:cs typeface="Verdana"/>
              </a:rPr>
              <a:t> </a:t>
            </a:r>
            <a:r>
              <a:rPr dirty="0" sz="1000" i="1">
                <a:latin typeface="Verdana"/>
                <a:cs typeface="Verdana"/>
              </a:rPr>
              <a:t>Mathematics</a:t>
            </a:r>
            <a:r>
              <a:rPr dirty="0" sz="1000" spc="-40" i="1">
                <a:latin typeface="Verdana"/>
                <a:cs typeface="Verdana"/>
              </a:rPr>
              <a:t> </a:t>
            </a:r>
            <a:r>
              <a:rPr dirty="0" sz="1000" i="1">
                <a:latin typeface="Verdana"/>
                <a:cs typeface="Verdana"/>
              </a:rPr>
              <a:t>for</a:t>
            </a:r>
            <a:r>
              <a:rPr dirty="0" sz="1000" spc="-40" i="1">
                <a:latin typeface="Verdana"/>
                <a:cs typeface="Verdana"/>
              </a:rPr>
              <a:t> </a:t>
            </a:r>
            <a:r>
              <a:rPr dirty="0" sz="1000" i="1">
                <a:latin typeface="Verdana"/>
                <a:cs typeface="Verdana"/>
              </a:rPr>
              <a:t>Computational</a:t>
            </a:r>
            <a:r>
              <a:rPr dirty="0" sz="1000" spc="-40" i="1">
                <a:latin typeface="Verdana"/>
                <a:cs typeface="Verdana"/>
              </a:rPr>
              <a:t> </a:t>
            </a:r>
            <a:r>
              <a:rPr dirty="0" sz="1000" spc="-10" i="1">
                <a:latin typeface="Verdana"/>
                <a:cs typeface="Verdana"/>
              </a:rPr>
              <a:t>Design</a:t>
            </a:r>
            <a:endParaRPr sz="10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500">
              <a:latin typeface="Verdana"/>
              <a:cs typeface="Verdana"/>
            </a:endParaRPr>
          </a:p>
          <a:p>
            <a:pPr marL="241300" marR="90170" indent="-228600">
              <a:lnSpc>
                <a:spcPct val="100000"/>
              </a:lnSpc>
            </a:pPr>
            <a:r>
              <a:rPr dirty="0" sz="1000">
                <a:latin typeface="Verdana"/>
                <a:cs typeface="Verdana"/>
              </a:rPr>
              <a:t>4.</a:t>
            </a:r>
            <a:r>
              <a:rPr dirty="0" sz="1000" spc="40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Once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we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have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all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parameters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scripted,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we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can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use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 b="1">
                <a:latin typeface="Verdana"/>
                <a:cs typeface="Verdana"/>
              </a:rPr>
              <a:t>Move</a:t>
            </a:r>
            <a:r>
              <a:rPr dirty="0" sz="1000" spc="-10" b="1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component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 spc="-25">
                <a:latin typeface="Verdana"/>
                <a:cs typeface="Verdana"/>
              </a:rPr>
              <a:t>to </a:t>
            </a:r>
            <a:r>
              <a:rPr dirty="0" sz="1000">
                <a:latin typeface="Verdana"/>
                <a:cs typeface="Verdana"/>
              </a:rPr>
              <a:t>move</a:t>
            </a:r>
            <a:r>
              <a:rPr dirty="0" sz="1000" spc="-3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faces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in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appropriate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direction.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Just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make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sure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to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set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vectors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 spc="-25">
                <a:latin typeface="Verdana"/>
                <a:cs typeface="Verdana"/>
              </a:rPr>
              <a:t>to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desired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amplitude,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and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you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will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be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good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to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 spc="-25">
                <a:latin typeface="Verdana"/>
                <a:cs typeface="Verdana"/>
              </a:rPr>
              <a:t>go.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3" name="object 3" descr=""/>
          <p:cNvSpPr/>
          <p:nvPr/>
        </p:nvSpPr>
        <p:spPr>
          <a:xfrm>
            <a:off x="1143000" y="9210675"/>
            <a:ext cx="5715000" cy="9525"/>
          </a:xfrm>
          <a:custGeom>
            <a:avLst/>
            <a:gdLst/>
            <a:ahLst/>
            <a:cxnLst/>
            <a:rect l="l" t="t" r="r" b="b"/>
            <a:pathLst>
              <a:path w="5715000" h="9525">
                <a:moveTo>
                  <a:pt x="5715000" y="9525"/>
                </a:moveTo>
                <a:lnTo>
                  <a:pt x="0" y="9525"/>
                </a:lnTo>
                <a:lnTo>
                  <a:pt x="0" y="0"/>
                </a:lnTo>
                <a:lnTo>
                  <a:pt x="5715000" y="0"/>
                </a:lnTo>
                <a:lnTo>
                  <a:pt x="5715000" y="9525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19250" y="1428750"/>
            <a:ext cx="5248275" cy="1562100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1358900" y="3041681"/>
            <a:ext cx="5311775" cy="5207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above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steps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can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also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be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solved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using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VB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script,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C#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or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Python.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Following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is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 spc="-25">
                <a:latin typeface="Verdana"/>
                <a:cs typeface="Verdana"/>
              </a:rPr>
              <a:t>the </a:t>
            </a:r>
            <a:r>
              <a:rPr dirty="0" sz="1000">
                <a:latin typeface="Verdana"/>
                <a:cs typeface="Verdana"/>
              </a:rPr>
              <a:t>solution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using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these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scripting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languages.</a:t>
            </a:r>
            <a:endParaRPr sz="10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dirty="0" sz="1000" b="1">
                <a:latin typeface="Verdana"/>
                <a:cs typeface="Verdana"/>
              </a:rPr>
              <a:t>Using</a:t>
            </a:r>
            <a:r>
              <a:rPr dirty="0" sz="1000" spc="-35" b="1">
                <a:latin typeface="Verdana"/>
                <a:cs typeface="Verdana"/>
              </a:rPr>
              <a:t> </a:t>
            </a:r>
            <a:r>
              <a:rPr dirty="0" sz="1000" b="1">
                <a:latin typeface="Verdana"/>
                <a:cs typeface="Verdana"/>
              </a:rPr>
              <a:t>the</a:t>
            </a:r>
            <a:r>
              <a:rPr dirty="0" sz="1000" spc="-25" b="1">
                <a:latin typeface="Verdana"/>
                <a:cs typeface="Verdana"/>
              </a:rPr>
              <a:t> </a:t>
            </a:r>
            <a:r>
              <a:rPr dirty="0" sz="1000" b="1">
                <a:latin typeface="Verdana"/>
                <a:cs typeface="Verdana"/>
              </a:rPr>
              <a:t>Grasshopper</a:t>
            </a:r>
            <a:r>
              <a:rPr dirty="0" sz="1000" spc="-25" b="1">
                <a:latin typeface="Verdana"/>
                <a:cs typeface="Verdana"/>
              </a:rPr>
              <a:t> </a:t>
            </a:r>
            <a:r>
              <a:rPr dirty="0" sz="1000" b="1">
                <a:latin typeface="Verdana"/>
                <a:cs typeface="Verdana"/>
              </a:rPr>
              <a:t>VB</a:t>
            </a:r>
            <a:r>
              <a:rPr dirty="0" sz="1000" spc="-25" b="1">
                <a:latin typeface="Verdana"/>
                <a:cs typeface="Verdana"/>
              </a:rPr>
              <a:t> </a:t>
            </a:r>
            <a:r>
              <a:rPr dirty="0" sz="1000" spc="-10" b="1">
                <a:latin typeface="Verdana"/>
                <a:cs typeface="Verdana"/>
              </a:rPr>
              <a:t>component:</a:t>
            </a:r>
            <a:endParaRPr sz="1000">
              <a:latin typeface="Verdana"/>
              <a:cs typeface="Verdana"/>
            </a:endParaRPr>
          </a:p>
        </p:txBody>
      </p:sp>
      <p:pic>
        <p:nvPicPr>
          <p:cNvPr id="6" name="object 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90650" y="3609975"/>
            <a:ext cx="3714750" cy="1181100"/>
          </a:xfrm>
          <a:prstGeom prst="rect">
            <a:avLst/>
          </a:prstGeom>
        </p:spPr>
      </p:pic>
      <p:sp>
        <p:nvSpPr>
          <p:cNvPr id="7" name="object 7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54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 spc="-25"/>
              <a:t>16</a:t>
            </a:fld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3749675" y="508031"/>
            <a:ext cx="3112135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i="1">
                <a:latin typeface="Verdana"/>
                <a:cs typeface="Verdana"/>
              </a:rPr>
              <a:t>Essential</a:t>
            </a:r>
            <a:r>
              <a:rPr dirty="0" sz="1000" spc="-40" i="1">
                <a:latin typeface="Verdana"/>
                <a:cs typeface="Verdana"/>
              </a:rPr>
              <a:t> </a:t>
            </a:r>
            <a:r>
              <a:rPr dirty="0" sz="1000" i="1">
                <a:latin typeface="Verdana"/>
                <a:cs typeface="Verdana"/>
              </a:rPr>
              <a:t>Mathematics</a:t>
            </a:r>
            <a:r>
              <a:rPr dirty="0" sz="1000" spc="-40" i="1">
                <a:latin typeface="Verdana"/>
                <a:cs typeface="Verdana"/>
              </a:rPr>
              <a:t> </a:t>
            </a:r>
            <a:r>
              <a:rPr dirty="0" sz="1000" i="1">
                <a:latin typeface="Verdana"/>
                <a:cs typeface="Verdana"/>
              </a:rPr>
              <a:t>for</a:t>
            </a:r>
            <a:r>
              <a:rPr dirty="0" sz="1000" spc="-40" i="1">
                <a:latin typeface="Verdana"/>
                <a:cs typeface="Verdana"/>
              </a:rPr>
              <a:t> </a:t>
            </a:r>
            <a:r>
              <a:rPr dirty="0" sz="1000" i="1">
                <a:latin typeface="Verdana"/>
                <a:cs typeface="Verdana"/>
              </a:rPr>
              <a:t>Computational</a:t>
            </a:r>
            <a:r>
              <a:rPr dirty="0" sz="1000" spc="-40" i="1">
                <a:latin typeface="Verdana"/>
                <a:cs typeface="Verdana"/>
              </a:rPr>
              <a:t> </a:t>
            </a:r>
            <a:r>
              <a:rPr dirty="0" sz="1000" spc="-10" i="1">
                <a:latin typeface="Verdana"/>
                <a:cs typeface="Verdana"/>
              </a:rPr>
              <a:t>Design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3" name="object 3" descr=""/>
          <p:cNvSpPr/>
          <p:nvPr/>
        </p:nvSpPr>
        <p:spPr>
          <a:xfrm>
            <a:off x="1143000" y="9210675"/>
            <a:ext cx="5715000" cy="9525"/>
          </a:xfrm>
          <a:custGeom>
            <a:avLst/>
            <a:gdLst/>
            <a:ahLst/>
            <a:cxnLst/>
            <a:rect l="l" t="t" r="r" b="b"/>
            <a:pathLst>
              <a:path w="5715000" h="9525">
                <a:moveTo>
                  <a:pt x="5715000" y="9525"/>
                </a:moveTo>
                <a:lnTo>
                  <a:pt x="0" y="9525"/>
                </a:lnTo>
                <a:lnTo>
                  <a:pt x="0" y="0"/>
                </a:lnTo>
                <a:lnTo>
                  <a:pt x="5715000" y="0"/>
                </a:lnTo>
                <a:lnTo>
                  <a:pt x="5715000" y="9525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90650" y="933450"/>
            <a:ext cx="5715000" cy="5924550"/>
          </a:xfrm>
          <a:prstGeom prst="rect">
            <a:avLst/>
          </a:prstGeom>
        </p:spPr>
      </p:pic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54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 spc="-25"/>
              <a:t>16</a:t>
            </a:fld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3749675" y="508031"/>
            <a:ext cx="3112135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i="1">
                <a:latin typeface="Verdana"/>
                <a:cs typeface="Verdana"/>
              </a:rPr>
              <a:t>Essential</a:t>
            </a:r>
            <a:r>
              <a:rPr dirty="0" sz="1000" spc="-40" i="1">
                <a:latin typeface="Verdana"/>
                <a:cs typeface="Verdana"/>
              </a:rPr>
              <a:t> </a:t>
            </a:r>
            <a:r>
              <a:rPr dirty="0" sz="1000" i="1">
                <a:latin typeface="Verdana"/>
                <a:cs typeface="Verdana"/>
              </a:rPr>
              <a:t>Mathematics</a:t>
            </a:r>
            <a:r>
              <a:rPr dirty="0" sz="1000" spc="-40" i="1">
                <a:latin typeface="Verdana"/>
                <a:cs typeface="Verdana"/>
              </a:rPr>
              <a:t> </a:t>
            </a:r>
            <a:r>
              <a:rPr dirty="0" sz="1000" i="1">
                <a:latin typeface="Verdana"/>
                <a:cs typeface="Verdana"/>
              </a:rPr>
              <a:t>for</a:t>
            </a:r>
            <a:r>
              <a:rPr dirty="0" sz="1000" spc="-40" i="1">
                <a:latin typeface="Verdana"/>
                <a:cs typeface="Verdana"/>
              </a:rPr>
              <a:t> </a:t>
            </a:r>
            <a:r>
              <a:rPr dirty="0" sz="1000" i="1">
                <a:latin typeface="Verdana"/>
                <a:cs typeface="Verdana"/>
              </a:rPr>
              <a:t>Computational</a:t>
            </a:r>
            <a:r>
              <a:rPr dirty="0" sz="1000" spc="-40" i="1">
                <a:latin typeface="Verdana"/>
                <a:cs typeface="Verdana"/>
              </a:rPr>
              <a:t> </a:t>
            </a:r>
            <a:r>
              <a:rPr dirty="0" sz="1000" spc="-10" i="1">
                <a:latin typeface="Verdana"/>
                <a:cs typeface="Verdana"/>
              </a:rPr>
              <a:t>Design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3" name="object 3" descr=""/>
          <p:cNvSpPr/>
          <p:nvPr/>
        </p:nvSpPr>
        <p:spPr>
          <a:xfrm>
            <a:off x="1314450" y="4972050"/>
            <a:ext cx="5543550" cy="161925"/>
          </a:xfrm>
          <a:custGeom>
            <a:avLst/>
            <a:gdLst/>
            <a:ahLst/>
            <a:cxnLst/>
            <a:rect l="l" t="t" r="r" b="b"/>
            <a:pathLst>
              <a:path w="5543550" h="161925">
                <a:moveTo>
                  <a:pt x="5543550" y="161925"/>
                </a:moveTo>
                <a:lnTo>
                  <a:pt x="0" y="161925"/>
                </a:lnTo>
                <a:lnTo>
                  <a:pt x="0" y="0"/>
                </a:lnTo>
                <a:lnTo>
                  <a:pt x="5543550" y="0"/>
                </a:lnTo>
                <a:lnTo>
                  <a:pt x="5543550" y="161925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/>
          <p:nvPr/>
        </p:nvSpPr>
        <p:spPr>
          <a:xfrm>
            <a:off x="1143000" y="9210675"/>
            <a:ext cx="5715000" cy="9525"/>
          </a:xfrm>
          <a:custGeom>
            <a:avLst/>
            <a:gdLst/>
            <a:ahLst/>
            <a:cxnLst/>
            <a:rect l="l" t="t" r="r" b="b"/>
            <a:pathLst>
              <a:path w="5715000" h="9525">
                <a:moveTo>
                  <a:pt x="5715000" y="9525"/>
                </a:moveTo>
                <a:lnTo>
                  <a:pt x="0" y="9525"/>
                </a:lnTo>
                <a:lnTo>
                  <a:pt x="0" y="0"/>
                </a:lnTo>
                <a:lnTo>
                  <a:pt x="5715000" y="0"/>
                </a:lnTo>
                <a:lnTo>
                  <a:pt x="5715000" y="9525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 txBox="1"/>
          <p:nvPr/>
        </p:nvSpPr>
        <p:spPr>
          <a:xfrm>
            <a:off x="1371600" y="914400"/>
            <a:ext cx="5486400" cy="295275"/>
          </a:xfrm>
          <a:prstGeom prst="rect">
            <a:avLst/>
          </a:prstGeom>
          <a:solidFill>
            <a:srgbClr val="D9D9D9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820"/>
              </a:lnSpc>
            </a:pPr>
            <a:r>
              <a:rPr dirty="0" sz="1600" spc="-10" b="1">
                <a:latin typeface="Arial"/>
                <a:cs typeface="Arial"/>
              </a:rPr>
              <a:t>Preface</a:t>
            </a:r>
            <a:endParaRPr sz="1600">
              <a:latin typeface="Arial"/>
              <a:cs typeface="Arial"/>
            </a:endParaRPr>
          </a:p>
        </p:txBody>
      </p:sp>
      <p:sp>
        <p:nvSpPr>
          <p:cNvPr id="7" name="object 7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54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 spc="-25"/>
              <a:t>10</a:t>
            </a:fld>
          </a:p>
        </p:txBody>
      </p:sp>
      <p:sp>
        <p:nvSpPr>
          <p:cNvPr id="6" name="object 6" descr=""/>
          <p:cNvSpPr txBox="1"/>
          <p:nvPr/>
        </p:nvSpPr>
        <p:spPr>
          <a:xfrm>
            <a:off x="1320800" y="1374806"/>
            <a:ext cx="5565140" cy="35687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50800" marR="130175">
              <a:lnSpc>
                <a:spcPct val="100000"/>
              </a:lnSpc>
              <a:spcBef>
                <a:spcPts val="100"/>
              </a:spcBef>
            </a:pPr>
            <a:r>
              <a:rPr dirty="0" sz="1000" i="1">
                <a:latin typeface="Verdana"/>
                <a:cs typeface="Verdana"/>
              </a:rPr>
              <a:t>Essential</a:t>
            </a:r>
            <a:r>
              <a:rPr dirty="0" sz="1000" spc="-45" i="1">
                <a:latin typeface="Verdana"/>
                <a:cs typeface="Verdana"/>
              </a:rPr>
              <a:t> </a:t>
            </a:r>
            <a:r>
              <a:rPr dirty="0" sz="1000" i="1">
                <a:latin typeface="Verdana"/>
                <a:cs typeface="Verdana"/>
              </a:rPr>
              <a:t>Mathematics</a:t>
            </a:r>
            <a:r>
              <a:rPr dirty="0" sz="1000" spc="-35" i="1">
                <a:latin typeface="Verdana"/>
                <a:cs typeface="Verdana"/>
              </a:rPr>
              <a:t> </a:t>
            </a:r>
            <a:r>
              <a:rPr dirty="0" sz="1000" i="1">
                <a:latin typeface="Verdana"/>
                <a:cs typeface="Verdana"/>
              </a:rPr>
              <a:t>for</a:t>
            </a:r>
            <a:r>
              <a:rPr dirty="0" sz="1000" spc="-30" i="1">
                <a:latin typeface="Verdana"/>
                <a:cs typeface="Verdana"/>
              </a:rPr>
              <a:t> </a:t>
            </a:r>
            <a:r>
              <a:rPr dirty="0" sz="1000" i="1">
                <a:latin typeface="Verdana"/>
                <a:cs typeface="Verdana"/>
              </a:rPr>
              <a:t>Computational</a:t>
            </a:r>
            <a:r>
              <a:rPr dirty="0" sz="1000" spc="-35" i="1">
                <a:latin typeface="Verdana"/>
                <a:cs typeface="Verdana"/>
              </a:rPr>
              <a:t> </a:t>
            </a:r>
            <a:r>
              <a:rPr dirty="0" sz="1000" i="1">
                <a:latin typeface="Verdana"/>
                <a:cs typeface="Verdana"/>
              </a:rPr>
              <a:t>Design</a:t>
            </a:r>
            <a:r>
              <a:rPr dirty="0" sz="1000" spc="-35" i="1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introduces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to</a:t>
            </a:r>
            <a:r>
              <a:rPr dirty="0" sz="1000" spc="-3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design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professionals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foundation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mathematical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concepts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that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are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necessary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for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effective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development </a:t>
            </a:r>
            <a:r>
              <a:rPr dirty="0" sz="1000">
                <a:latin typeface="Verdana"/>
                <a:cs typeface="Verdana"/>
              </a:rPr>
              <a:t>of</a:t>
            </a:r>
            <a:r>
              <a:rPr dirty="0" sz="1000" spc="-3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computational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methods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for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3-</a:t>
            </a:r>
            <a:r>
              <a:rPr dirty="0" sz="1000">
                <a:latin typeface="Verdana"/>
                <a:cs typeface="Verdana"/>
              </a:rPr>
              <a:t>D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modeling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and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computer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graphics.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This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is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 spc="-25">
                <a:latin typeface="Verdana"/>
                <a:cs typeface="Verdana"/>
              </a:rPr>
              <a:t>not </a:t>
            </a:r>
            <a:r>
              <a:rPr dirty="0" sz="1000">
                <a:latin typeface="Verdana"/>
                <a:cs typeface="Verdana"/>
              </a:rPr>
              <a:t>meant</a:t>
            </a:r>
            <a:r>
              <a:rPr dirty="0" sz="1000" spc="-3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to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be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complete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and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comprehensive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resource,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but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rather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an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overview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of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 spc="-25">
                <a:latin typeface="Verdana"/>
                <a:cs typeface="Verdana"/>
              </a:rPr>
              <a:t>the </a:t>
            </a:r>
            <a:r>
              <a:rPr dirty="0" sz="1000">
                <a:latin typeface="Verdana"/>
                <a:cs typeface="Verdana"/>
              </a:rPr>
              <a:t>basic</a:t>
            </a:r>
            <a:r>
              <a:rPr dirty="0" sz="1000" spc="-3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and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most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commonly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used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concepts.</a:t>
            </a:r>
            <a:endParaRPr sz="1000">
              <a:latin typeface="Verdana"/>
              <a:cs typeface="Verdana"/>
            </a:endParaRPr>
          </a:p>
          <a:p>
            <a:pPr marL="50800" marR="180975">
              <a:lnSpc>
                <a:spcPct val="100000"/>
              </a:lnSpc>
              <a:spcBef>
                <a:spcPts val="300"/>
              </a:spcBef>
            </a:pP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3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material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is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directed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towards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designers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who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have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little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or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no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background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 spc="-25">
                <a:latin typeface="Verdana"/>
                <a:cs typeface="Verdana"/>
              </a:rPr>
              <a:t>in </a:t>
            </a:r>
            <a:r>
              <a:rPr dirty="0" sz="1000">
                <a:latin typeface="Verdana"/>
                <a:cs typeface="Verdana"/>
              </a:rPr>
              <a:t>mathematics</a:t>
            </a:r>
            <a:r>
              <a:rPr dirty="0" sz="1000" spc="-4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beyond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high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school.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All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concepts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are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explained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visually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using Grasshopper</a:t>
            </a:r>
            <a:r>
              <a:rPr dirty="0" baseline="32407" sz="900" spc="-15">
                <a:latin typeface="Verdana"/>
                <a:cs typeface="Verdana"/>
              </a:rPr>
              <a:t>®</a:t>
            </a:r>
            <a:r>
              <a:rPr dirty="0" baseline="32407" sz="9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(GH),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generative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modeling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environment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for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Rhinoceros</a:t>
            </a:r>
            <a:r>
              <a:rPr dirty="0" baseline="32407" sz="900">
                <a:latin typeface="Verdana"/>
                <a:cs typeface="Verdana"/>
              </a:rPr>
              <a:t>®</a:t>
            </a:r>
            <a:r>
              <a:rPr dirty="0" baseline="32407" sz="900" spc="179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(Rhino). </a:t>
            </a:r>
            <a:r>
              <a:rPr dirty="0" sz="1000">
                <a:latin typeface="Verdana"/>
                <a:cs typeface="Verdana"/>
              </a:rPr>
              <a:t>For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more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information,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go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to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u="sng" sz="1000" spc="-1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Verdana"/>
                <a:cs typeface="Verdana"/>
                <a:hlinkClick r:id="rId2"/>
              </a:rPr>
              <a:t>www.rhino3d.com</a:t>
            </a:r>
            <a:r>
              <a:rPr dirty="0" sz="1000" spc="-10">
                <a:latin typeface="Verdana"/>
                <a:cs typeface="Verdana"/>
              </a:rPr>
              <a:t>.</a:t>
            </a:r>
            <a:endParaRPr sz="1000">
              <a:latin typeface="Verdana"/>
              <a:cs typeface="Verdana"/>
            </a:endParaRPr>
          </a:p>
          <a:p>
            <a:pPr marL="50800" marR="43180">
              <a:lnSpc>
                <a:spcPct val="100000"/>
              </a:lnSpc>
              <a:spcBef>
                <a:spcPts val="300"/>
              </a:spcBef>
            </a:pP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3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content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is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divided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into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three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chapters.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Chapter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1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discusses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vector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math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including </a:t>
            </a:r>
            <a:r>
              <a:rPr dirty="0" sz="1000">
                <a:latin typeface="Verdana"/>
                <a:cs typeface="Verdana"/>
              </a:rPr>
              <a:t>vector</a:t>
            </a:r>
            <a:r>
              <a:rPr dirty="0" sz="1000" spc="-4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representation,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vector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operation,</a:t>
            </a:r>
            <a:r>
              <a:rPr dirty="0" sz="1000" spc="-3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and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line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and</a:t>
            </a:r>
            <a:r>
              <a:rPr dirty="0" sz="1000" spc="-3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plane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equations.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Chapter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 spc="-50">
                <a:latin typeface="Verdana"/>
                <a:cs typeface="Verdana"/>
              </a:rPr>
              <a:t>2 </a:t>
            </a:r>
            <a:r>
              <a:rPr dirty="0" sz="1000">
                <a:latin typeface="Verdana"/>
                <a:cs typeface="Verdana"/>
              </a:rPr>
              <a:t>reviews</a:t>
            </a:r>
            <a:r>
              <a:rPr dirty="0" sz="1000" spc="-4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matrix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operations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and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transformations.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Chapter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3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includes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an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in-depth</a:t>
            </a:r>
            <a:r>
              <a:rPr dirty="0" sz="1000" spc="50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review</a:t>
            </a:r>
            <a:r>
              <a:rPr dirty="0" sz="1000" spc="-3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of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parametric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curves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with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special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focus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on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NURBS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curves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and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concepts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 spc="-25">
                <a:latin typeface="Verdana"/>
                <a:cs typeface="Verdana"/>
              </a:rPr>
              <a:t>of </a:t>
            </a:r>
            <a:r>
              <a:rPr dirty="0" sz="1000">
                <a:latin typeface="Verdana"/>
                <a:cs typeface="Verdana"/>
              </a:rPr>
              <a:t>continuity</a:t>
            </a:r>
            <a:r>
              <a:rPr dirty="0" sz="1000" spc="-3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and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curvature.</a:t>
            </a:r>
            <a:r>
              <a:rPr dirty="0" sz="1000" spc="30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It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also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reviews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NURBS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surfaces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and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polysurfaces.</a:t>
            </a:r>
            <a:endParaRPr sz="1000">
              <a:latin typeface="Verdana"/>
              <a:cs typeface="Verdana"/>
            </a:endParaRPr>
          </a:p>
          <a:p>
            <a:pPr marL="50800" marR="118110">
              <a:lnSpc>
                <a:spcPct val="100000"/>
              </a:lnSpc>
              <a:spcBef>
                <a:spcPts val="300"/>
              </a:spcBef>
            </a:pPr>
            <a:r>
              <a:rPr dirty="0" sz="1000">
                <a:latin typeface="Verdana"/>
                <a:cs typeface="Verdana"/>
              </a:rPr>
              <a:t>I</a:t>
            </a:r>
            <a:r>
              <a:rPr dirty="0" sz="1000" spc="-3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would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like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to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acknowledge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excellent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and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thorough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technical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review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by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Dr.</a:t>
            </a:r>
            <a:r>
              <a:rPr dirty="0" sz="1000" spc="-20">
                <a:latin typeface="Verdana"/>
                <a:cs typeface="Verdana"/>
              </a:rPr>
              <a:t> Dale </a:t>
            </a:r>
            <a:r>
              <a:rPr dirty="0" sz="1000">
                <a:latin typeface="Verdana"/>
                <a:cs typeface="Verdana"/>
              </a:rPr>
              <a:t>Lear</a:t>
            </a:r>
            <a:r>
              <a:rPr dirty="0" sz="1000" spc="-4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of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Robert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McNeel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&amp;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Associates.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His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valuable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comments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were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instrumental</a:t>
            </a:r>
            <a:r>
              <a:rPr dirty="0" sz="1000" spc="-25">
                <a:latin typeface="Verdana"/>
                <a:cs typeface="Verdana"/>
              </a:rPr>
              <a:t> in </a:t>
            </a:r>
            <a:r>
              <a:rPr dirty="0" sz="1000">
                <a:latin typeface="Verdana"/>
                <a:cs typeface="Verdana"/>
              </a:rPr>
              <a:t>producing</a:t>
            </a:r>
            <a:r>
              <a:rPr dirty="0" sz="1000" spc="-3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this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edition.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would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also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like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to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acknowledge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Ms.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Margaret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Becker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 spc="-25">
                <a:latin typeface="Verdana"/>
                <a:cs typeface="Verdana"/>
              </a:rPr>
              <a:t>of </a:t>
            </a:r>
            <a:r>
              <a:rPr dirty="0" sz="1000">
                <a:latin typeface="Verdana"/>
                <a:cs typeface="Verdana"/>
              </a:rPr>
              <a:t>Robert</a:t>
            </a:r>
            <a:r>
              <a:rPr dirty="0" sz="1000" spc="-4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McNeel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&amp;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Associates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for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reviewing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technical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writing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and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formatting</a:t>
            </a:r>
            <a:r>
              <a:rPr dirty="0" sz="1000" spc="-25">
                <a:latin typeface="Verdana"/>
                <a:cs typeface="Verdana"/>
              </a:rPr>
              <a:t> the </a:t>
            </a:r>
            <a:r>
              <a:rPr dirty="0" sz="1000" spc="-10">
                <a:latin typeface="Verdana"/>
                <a:cs typeface="Verdana"/>
              </a:rPr>
              <a:t>document.</a:t>
            </a:r>
            <a:endParaRPr sz="10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450">
              <a:latin typeface="Verdana"/>
              <a:cs typeface="Verdana"/>
            </a:endParaRPr>
          </a:p>
          <a:p>
            <a:pPr marL="50800">
              <a:lnSpc>
                <a:spcPct val="100000"/>
              </a:lnSpc>
            </a:pPr>
            <a:r>
              <a:rPr dirty="0" sz="1000" b="1" i="1">
                <a:latin typeface="Verdana"/>
                <a:cs typeface="Verdana"/>
              </a:rPr>
              <a:t>Rajaa</a:t>
            </a:r>
            <a:r>
              <a:rPr dirty="0" sz="1000" spc="-35" b="1" i="1">
                <a:latin typeface="Verdana"/>
                <a:cs typeface="Verdana"/>
              </a:rPr>
              <a:t> </a:t>
            </a:r>
            <a:r>
              <a:rPr dirty="0" sz="1000" spc="-20" b="1" i="1">
                <a:latin typeface="Verdana"/>
                <a:cs typeface="Verdana"/>
              </a:rPr>
              <a:t>Issa</a:t>
            </a:r>
            <a:endParaRPr sz="1000">
              <a:latin typeface="Verdana"/>
              <a:cs typeface="Verdana"/>
            </a:endParaRPr>
          </a:p>
          <a:p>
            <a:pPr marL="50800">
              <a:lnSpc>
                <a:spcPct val="100000"/>
              </a:lnSpc>
            </a:pPr>
            <a:r>
              <a:rPr dirty="0" sz="1000">
                <a:latin typeface="Verdana"/>
                <a:cs typeface="Verdana"/>
              </a:rPr>
              <a:t>Robert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McNeel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&amp;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Associates</a:t>
            </a:r>
            <a:endParaRPr sz="10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358900" y="508031"/>
            <a:ext cx="5502910" cy="5683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403475">
              <a:lnSpc>
                <a:spcPct val="100000"/>
              </a:lnSpc>
              <a:spcBef>
                <a:spcPts val="100"/>
              </a:spcBef>
            </a:pPr>
            <a:r>
              <a:rPr dirty="0" sz="1000" i="1">
                <a:latin typeface="Verdana"/>
                <a:cs typeface="Verdana"/>
              </a:rPr>
              <a:t>Essential</a:t>
            </a:r>
            <a:r>
              <a:rPr dirty="0" sz="1000" spc="-40" i="1">
                <a:latin typeface="Verdana"/>
                <a:cs typeface="Verdana"/>
              </a:rPr>
              <a:t> </a:t>
            </a:r>
            <a:r>
              <a:rPr dirty="0" sz="1000" i="1">
                <a:latin typeface="Verdana"/>
                <a:cs typeface="Verdana"/>
              </a:rPr>
              <a:t>Mathematics</a:t>
            </a:r>
            <a:r>
              <a:rPr dirty="0" sz="1000" spc="-40" i="1">
                <a:latin typeface="Verdana"/>
                <a:cs typeface="Verdana"/>
              </a:rPr>
              <a:t> </a:t>
            </a:r>
            <a:r>
              <a:rPr dirty="0" sz="1000" i="1">
                <a:latin typeface="Verdana"/>
                <a:cs typeface="Verdana"/>
              </a:rPr>
              <a:t>for</a:t>
            </a:r>
            <a:r>
              <a:rPr dirty="0" sz="1000" spc="-40" i="1">
                <a:latin typeface="Verdana"/>
                <a:cs typeface="Verdana"/>
              </a:rPr>
              <a:t> </a:t>
            </a:r>
            <a:r>
              <a:rPr dirty="0" sz="1000" i="1">
                <a:latin typeface="Verdana"/>
                <a:cs typeface="Verdana"/>
              </a:rPr>
              <a:t>Computational</a:t>
            </a:r>
            <a:r>
              <a:rPr dirty="0" sz="1000" spc="-40" i="1">
                <a:latin typeface="Verdana"/>
                <a:cs typeface="Verdana"/>
              </a:rPr>
              <a:t> </a:t>
            </a:r>
            <a:r>
              <a:rPr dirty="0" sz="1000" spc="-10" i="1">
                <a:latin typeface="Verdana"/>
                <a:cs typeface="Verdana"/>
              </a:rPr>
              <a:t>Design</a:t>
            </a:r>
            <a:endParaRPr sz="10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5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1000" b="1">
                <a:latin typeface="Verdana"/>
                <a:cs typeface="Verdana"/>
              </a:rPr>
              <a:t>Using</a:t>
            </a:r>
            <a:r>
              <a:rPr dirty="0" sz="1000" spc="-35" b="1">
                <a:latin typeface="Verdana"/>
                <a:cs typeface="Verdana"/>
              </a:rPr>
              <a:t> </a:t>
            </a:r>
            <a:r>
              <a:rPr dirty="0" sz="1000" b="1">
                <a:latin typeface="Verdana"/>
                <a:cs typeface="Verdana"/>
              </a:rPr>
              <a:t>the</a:t>
            </a:r>
            <a:r>
              <a:rPr dirty="0" sz="1000" spc="-25" b="1">
                <a:latin typeface="Verdana"/>
                <a:cs typeface="Verdana"/>
              </a:rPr>
              <a:t> </a:t>
            </a:r>
            <a:r>
              <a:rPr dirty="0" sz="1000" b="1">
                <a:latin typeface="Verdana"/>
                <a:cs typeface="Verdana"/>
              </a:rPr>
              <a:t>Grasshopper</a:t>
            </a:r>
            <a:r>
              <a:rPr dirty="0" sz="1000" spc="-25" b="1">
                <a:latin typeface="Verdana"/>
                <a:cs typeface="Verdana"/>
              </a:rPr>
              <a:t> </a:t>
            </a:r>
            <a:r>
              <a:rPr dirty="0" sz="1000" b="1">
                <a:latin typeface="Verdana"/>
                <a:cs typeface="Verdana"/>
              </a:rPr>
              <a:t>C#</a:t>
            </a:r>
            <a:r>
              <a:rPr dirty="0" sz="1000" spc="-25" b="1">
                <a:latin typeface="Verdana"/>
                <a:cs typeface="Verdana"/>
              </a:rPr>
              <a:t> </a:t>
            </a:r>
            <a:r>
              <a:rPr dirty="0" sz="1000" spc="-10" b="1">
                <a:latin typeface="Verdana"/>
                <a:cs typeface="Verdana"/>
              </a:rPr>
              <a:t>component: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3" name="object 3" descr=""/>
          <p:cNvSpPr/>
          <p:nvPr/>
        </p:nvSpPr>
        <p:spPr>
          <a:xfrm>
            <a:off x="1143000" y="9210675"/>
            <a:ext cx="5715000" cy="9525"/>
          </a:xfrm>
          <a:custGeom>
            <a:avLst/>
            <a:gdLst/>
            <a:ahLst/>
            <a:cxnLst/>
            <a:rect l="l" t="t" r="r" b="b"/>
            <a:pathLst>
              <a:path w="5715000" h="9525">
                <a:moveTo>
                  <a:pt x="5715000" y="9525"/>
                </a:moveTo>
                <a:lnTo>
                  <a:pt x="0" y="9525"/>
                </a:lnTo>
                <a:lnTo>
                  <a:pt x="0" y="0"/>
                </a:lnTo>
                <a:lnTo>
                  <a:pt x="5715000" y="0"/>
                </a:lnTo>
                <a:lnTo>
                  <a:pt x="5715000" y="9525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90650" y="1123950"/>
            <a:ext cx="3676650" cy="1200150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90650" y="2409825"/>
            <a:ext cx="5705475" cy="5067300"/>
          </a:xfrm>
          <a:prstGeom prst="rect">
            <a:avLst/>
          </a:prstGeom>
        </p:spPr>
      </p:pic>
      <p:sp>
        <p:nvSpPr>
          <p:cNvPr id="6" name="object 6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54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 spc="-25"/>
              <a:t>16</a:t>
            </a:fld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358900" y="508031"/>
            <a:ext cx="5502910" cy="5683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403475">
              <a:lnSpc>
                <a:spcPct val="100000"/>
              </a:lnSpc>
              <a:spcBef>
                <a:spcPts val="100"/>
              </a:spcBef>
            </a:pPr>
            <a:r>
              <a:rPr dirty="0" sz="1000" i="1">
                <a:latin typeface="Verdana"/>
                <a:cs typeface="Verdana"/>
              </a:rPr>
              <a:t>Essential</a:t>
            </a:r>
            <a:r>
              <a:rPr dirty="0" sz="1000" spc="-40" i="1">
                <a:latin typeface="Verdana"/>
                <a:cs typeface="Verdana"/>
              </a:rPr>
              <a:t> </a:t>
            </a:r>
            <a:r>
              <a:rPr dirty="0" sz="1000" i="1">
                <a:latin typeface="Verdana"/>
                <a:cs typeface="Verdana"/>
              </a:rPr>
              <a:t>Mathematics</a:t>
            </a:r>
            <a:r>
              <a:rPr dirty="0" sz="1000" spc="-40" i="1">
                <a:latin typeface="Verdana"/>
                <a:cs typeface="Verdana"/>
              </a:rPr>
              <a:t> </a:t>
            </a:r>
            <a:r>
              <a:rPr dirty="0" sz="1000" i="1">
                <a:latin typeface="Verdana"/>
                <a:cs typeface="Verdana"/>
              </a:rPr>
              <a:t>for</a:t>
            </a:r>
            <a:r>
              <a:rPr dirty="0" sz="1000" spc="-40" i="1">
                <a:latin typeface="Verdana"/>
                <a:cs typeface="Verdana"/>
              </a:rPr>
              <a:t> </a:t>
            </a:r>
            <a:r>
              <a:rPr dirty="0" sz="1000" i="1">
                <a:latin typeface="Verdana"/>
                <a:cs typeface="Verdana"/>
              </a:rPr>
              <a:t>Computational</a:t>
            </a:r>
            <a:r>
              <a:rPr dirty="0" sz="1000" spc="-40" i="1">
                <a:latin typeface="Verdana"/>
                <a:cs typeface="Verdana"/>
              </a:rPr>
              <a:t> </a:t>
            </a:r>
            <a:r>
              <a:rPr dirty="0" sz="1000" spc="-10" i="1">
                <a:latin typeface="Verdana"/>
                <a:cs typeface="Verdana"/>
              </a:rPr>
              <a:t>Design</a:t>
            </a:r>
            <a:endParaRPr sz="10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5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1000" b="1">
                <a:latin typeface="Verdana"/>
                <a:cs typeface="Verdana"/>
              </a:rPr>
              <a:t>Using</a:t>
            </a:r>
            <a:r>
              <a:rPr dirty="0" sz="1000" spc="-30" b="1">
                <a:latin typeface="Verdana"/>
                <a:cs typeface="Verdana"/>
              </a:rPr>
              <a:t> </a:t>
            </a:r>
            <a:r>
              <a:rPr dirty="0" sz="1000" b="1">
                <a:latin typeface="Verdana"/>
                <a:cs typeface="Verdana"/>
              </a:rPr>
              <a:t>the</a:t>
            </a:r>
            <a:r>
              <a:rPr dirty="0" sz="1000" spc="-30" b="1">
                <a:latin typeface="Verdana"/>
                <a:cs typeface="Verdana"/>
              </a:rPr>
              <a:t> </a:t>
            </a:r>
            <a:r>
              <a:rPr dirty="0" sz="1000" b="1">
                <a:latin typeface="Verdana"/>
                <a:cs typeface="Verdana"/>
              </a:rPr>
              <a:t>Grasshopper</a:t>
            </a:r>
            <a:r>
              <a:rPr dirty="0" sz="1000" spc="-30" b="1">
                <a:latin typeface="Verdana"/>
                <a:cs typeface="Verdana"/>
              </a:rPr>
              <a:t> </a:t>
            </a:r>
            <a:r>
              <a:rPr dirty="0" sz="1000" b="1">
                <a:latin typeface="Verdana"/>
                <a:cs typeface="Verdana"/>
              </a:rPr>
              <a:t>Python</a:t>
            </a:r>
            <a:r>
              <a:rPr dirty="0" sz="1000" spc="-30" b="1">
                <a:latin typeface="Verdana"/>
                <a:cs typeface="Verdana"/>
              </a:rPr>
              <a:t> </a:t>
            </a:r>
            <a:r>
              <a:rPr dirty="0" sz="1000" spc="-10" b="1">
                <a:latin typeface="Verdana"/>
                <a:cs typeface="Verdana"/>
              </a:rPr>
              <a:t>component: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3" name="object 3" descr=""/>
          <p:cNvSpPr/>
          <p:nvPr/>
        </p:nvSpPr>
        <p:spPr>
          <a:xfrm>
            <a:off x="1143000" y="9210675"/>
            <a:ext cx="5715000" cy="9525"/>
          </a:xfrm>
          <a:custGeom>
            <a:avLst/>
            <a:gdLst/>
            <a:ahLst/>
            <a:cxnLst/>
            <a:rect l="l" t="t" r="r" b="b"/>
            <a:pathLst>
              <a:path w="5715000" h="9525">
                <a:moveTo>
                  <a:pt x="5715000" y="9525"/>
                </a:moveTo>
                <a:lnTo>
                  <a:pt x="0" y="9525"/>
                </a:lnTo>
                <a:lnTo>
                  <a:pt x="0" y="0"/>
                </a:lnTo>
                <a:lnTo>
                  <a:pt x="5715000" y="0"/>
                </a:lnTo>
                <a:lnTo>
                  <a:pt x="5715000" y="9525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90650" y="1123950"/>
            <a:ext cx="4762500" cy="6127673"/>
          </a:xfrm>
          <a:prstGeom prst="rect">
            <a:avLst/>
          </a:prstGeom>
        </p:spPr>
      </p:pic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54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 spc="-25"/>
              <a:t>16</a:t>
            </a:fld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358900" y="508031"/>
            <a:ext cx="5502910" cy="1092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403475">
              <a:lnSpc>
                <a:spcPct val="100000"/>
              </a:lnSpc>
              <a:spcBef>
                <a:spcPts val="100"/>
              </a:spcBef>
            </a:pPr>
            <a:r>
              <a:rPr dirty="0" sz="1000" i="1">
                <a:latin typeface="Verdana"/>
                <a:cs typeface="Verdana"/>
              </a:rPr>
              <a:t>Essential</a:t>
            </a:r>
            <a:r>
              <a:rPr dirty="0" sz="1000" spc="-40" i="1">
                <a:latin typeface="Verdana"/>
                <a:cs typeface="Verdana"/>
              </a:rPr>
              <a:t> </a:t>
            </a:r>
            <a:r>
              <a:rPr dirty="0" sz="1000" i="1">
                <a:latin typeface="Verdana"/>
                <a:cs typeface="Verdana"/>
              </a:rPr>
              <a:t>Mathematics</a:t>
            </a:r>
            <a:r>
              <a:rPr dirty="0" sz="1000" spc="-40" i="1">
                <a:latin typeface="Verdana"/>
                <a:cs typeface="Verdana"/>
              </a:rPr>
              <a:t> </a:t>
            </a:r>
            <a:r>
              <a:rPr dirty="0" sz="1000" i="1">
                <a:latin typeface="Verdana"/>
                <a:cs typeface="Verdana"/>
              </a:rPr>
              <a:t>for</a:t>
            </a:r>
            <a:r>
              <a:rPr dirty="0" sz="1000" spc="-40" i="1">
                <a:latin typeface="Verdana"/>
                <a:cs typeface="Verdana"/>
              </a:rPr>
              <a:t> </a:t>
            </a:r>
            <a:r>
              <a:rPr dirty="0" sz="1000" i="1">
                <a:latin typeface="Verdana"/>
                <a:cs typeface="Verdana"/>
              </a:rPr>
              <a:t>Computational</a:t>
            </a:r>
            <a:r>
              <a:rPr dirty="0" sz="1000" spc="-40" i="1">
                <a:latin typeface="Verdana"/>
                <a:cs typeface="Verdana"/>
              </a:rPr>
              <a:t> </a:t>
            </a:r>
            <a:r>
              <a:rPr dirty="0" sz="1000" spc="-10" i="1">
                <a:latin typeface="Verdana"/>
                <a:cs typeface="Verdana"/>
              </a:rPr>
              <a:t>Design</a:t>
            </a:r>
            <a:endParaRPr sz="1000">
              <a:latin typeface="Verdana"/>
              <a:cs typeface="Verdana"/>
            </a:endParaRPr>
          </a:p>
          <a:p>
            <a:pPr>
              <a:lnSpc>
                <a:spcPct val="100000"/>
              </a:lnSpc>
            </a:pPr>
            <a:endParaRPr sz="12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1200" b="1">
                <a:latin typeface="Arial"/>
                <a:cs typeface="Arial"/>
              </a:rPr>
              <a:t>Tangent </a:t>
            </a:r>
            <a:r>
              <a:rPr dirty="0" sz="1200" spc="-10" b="1">
                <a:latin typeface="Arial"/>
                <a:cs typeface="Arial"/>
              </a:rPr>
              <a:t>spheres</a:t>
            </a:r>
            <a:endParaRPr sz="1200">
              <a:latin typeface="Arial"/>
              <a:cs typeface="Arial"/>
            </a:endParaRPr>
          </a:p>
          <a:p>
            <a:pPr marL="12700" marR="113030">
              <a:lnSpc>
                <a:spcPct val="125000"/>
              </a:lnSpc>
              <a:spcBef>
                <a:spcPts val="35"/>
              </a:spcBef>
            </a:pPr>
            <a:r>
              <a:rPr dirty="0" sz="1000">
                <a:latin typeface="Verdana"/>
                <a:cs typeface="Verdana"/>
              </a:rPr>
              <a:t>This</a:t>
            </a:r>
            <a:r>
              <a:rPr dirty="0" sz="1000" spc="-3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tutorial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will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show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how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to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create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two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tangent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spheres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between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two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input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points. </a:t>
            </a:r>
            <a:r>
              <a:rPr dirty="0" sz="1000">
                <a:latin typeface="Verdana"/>
                <a:cs typeface="Verdana"/>
              </a:rPr>
              <a:t>This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is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what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result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looks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 spc="-20">
                <a:latin typeface="Verdana"/>
                <a:cs typeface="Verdana"/>
              </a:rPr>
              <a:t>like: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3" name="object 3" descr=""/>
          <p:cNvSpPr/>
          <p:nvPr/>
        </p:nvSpPr>
        <p:spPr>
          <a:xfrm>
            <a:off x="1143000" y="9210675"/>
            <a:ext cx="5715000" cy="9525"/>
          </a:xfrm>
          <a:custGeom>
            <a:avLst/>
            <a:gdLst/>
            <a:ahLst/>
            <a:cxnLst/>
            <a:rect l="l" t="t" r="r" b="b"/>
            <a:pathLst>
              <a:path w="5715000" h="9525">
                <a:moveTo>
                  <a:pt x="5715000" y="9525"/>
                </a:moveTo>
                <a:lnTo>
                  <a:pt x="0" y="9525"/>
                </a:lnTo>
                <a:lnTo>
                  <a:pt x="0" y="0"/>
                </a:lnTo>
                <a:lnTo>
                  <a:pt x="5715000" y="0"/>
                </a:lnTo>
                <a:lnTo>
                  <a:pt x="5715000" y="9525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4" name="object 4" descr="">
            <a:hlinkClick r:id="rId2"/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90650" y="1647825"/>
            <a:ext cx="2133600" cy="1781175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1358900" y="3454936"/>
            <a:ext cx="3329304" cy="374650"/>
          </a:xfrm>
          <a:prstGeom prst="rect">
            <a:avLst/>
          </a:prstGeom>
        </p:spPr>
        <p:txBody>
          <a:bodyPr wrap="square" lIns="0" tIns="406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20"/>
              </a:spcBef>
            </a:pPr>
            <a:r>
              <a:rPr dirty="0" sz="900" spc="-10" b="1">
                <a:latin typeface="Verdana"/>
                <a:cs typeface="Verdana"/>
              </a:rPr>
              <a:t>Input:</a:t>
            </a:r>
            <a:endParaRPr sz="9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245"/>
              </a:spcBef>
            </a:pPr>
            <a:r>
              <a:rPr dirty="0" sz="1000">
                <a:latin typeface="Verdana"/>
                <a:cs typeface="Verdana"/>
              </a:rPr>
              <a:t>Two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points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(A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and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B)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in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3-</a:t>
            </a:r>
            <a:r>
              <a:rPr dirty="0" sz="1000">
                <a:latin typeface="Verdana"/>
                <a:cs typeface="Verdana"/>
              </a:rPr>
              <a:t>D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coordinate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system.</a:t>
            </a:r>
            <a:endParaRPr sz="1000">
              <a:latin typeface="Verdana"/>
              <a:cs typeface="Verdana"/>
            </a:endParaRPr>
          </a:p>
        </p:txBody>
      </p:sp>
      <p:pic>
        <p:nvPicPr>
          <p:cNvPr id="6" name="object 6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90650" y="3876675"/>
            <a:ext cx="1438275" cy="695325"/>
          </a:xfrm>
          <a:prstGeom prst="rect">
            <a:avLst/>
          </a:prstGeom>
        </p:spPr>
      </p:pic>
      <p:sp>
        <p:nvSpPr>
          <p:cNvPr id="7" name="object 7" descr=""/>
          <p:cNvSpPr txBox="1"/>
          <p:nvPr/>
        </p:nvSpPr>
        <p:spPr>
          <a:xfrm>
            <a:off x="1358900" y="4597936"/>
            <a:ext cx="5410200" cy="1631950"/>
          </a:xfrm>
          <a:prstGeom prst="rect">
            <a:avLst/>
          </a:prstGeom>
        </p:spPr>
        <p:txBody>
          <a:bodyPr wrap="square" lIns="0" tIns="406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20"/>
              </a:spcBef>
            </a:pPr>
            <a:r>
              <a:rPr dirty="0" sz="900" spc="-10" b="1">
                <a:latin typeface="Verdana"/>
                <a:cs typeface="Verdana"/>
              </a:rPr>
              <a:t>Parameters:</a:t>
            </a:r>
            <a:endParaRPr sz="900">
              <a:latin typeface="Verdana"/>
              <a:cs typeface="Verdana"/>
            </a:endParaRPr>
          </a:p>
          <a:p>
            <a:pPr marL="12700" marR="43180">
              <a:lnSpc>
                <a:spcPct val="100000"/>
              </a:lnSpc>
              <a:spcBef>
                <a:spcPts val="245"/>
              </a:spcBef>
            </a:pP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following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is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diagram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of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parameters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that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we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will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need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in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order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to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solve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 spc="-25">
                <a:latin typeface="Verdana"/>
                <a:cs typeface="Verdana"/>
              </a:rPr>
              <a:t>the </a:t>
            </a:r>
            <a:r>
              <a:rPr dirty="0" sz="1000" spc="-10">
                <a:latin typeface="Verdana"/>
                <a:cs typeface="Verdana"/>
              </a:rPr>
              <a:t>problem:</a:t>
            </a:r>
            <a:endParaRPr sz="1000">
              <a:latin typeface="Verdana"/>
              <a:cs typeface="Verdana"/>
            </a:endParaRPr>
          </a:p>
          <a:p>
            <a:pPr marL="240665" marR="5080" indent="-227965">
              <a:lnSpc>
                <a:spcPct val="100000"/>
              </a:lnSpc>
              <a:spcBef>
                <a:spcPts val="300"/>
              </a:spcBef>
              <a:buFont typeface="Arial"/>
              <a:buChar char="●"/>
              <a:tabLst>
                <a:tab pos="240665" algn="l"/>
                <a:tab pos="241300" algn="l"/>
              </a:tabLst>
            </a:pPr>
            <a:r>
              <a:rPr dirty="0" sz="1000">
                <a:latin typeface="Verdana"/>
                <a:cs typeface="Verdana"/>
              </a:rPr>
              <a:t>A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tangent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point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D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between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two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spheres,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at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some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 i="1">
                <a:latin typeface="Verdana"/>
                <a:cs typeface="Verdana"/>
              </a:rPr>
              <a:t>t</a:t>
            </a:r>
            <a:r>
              <a:rPr dirty="0" sz="1000" spc="-20" i="1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parameter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(0-</a:t>
            </a:r>
            <a:r>
              <a:rPr dirty="0" sz="1000">
                <a:latin typeface="Verdana"/>
                <a:cs typeface="Verdana"/>
              </a:rPr>
              <a:t>1)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between </a:t>
            </a:r>
            <a:r>
              <a:rPr dirty="0" sz="1000">
                <a:latin typeface="Verdana"/>
                <a:cs typeface="Verdana"/>
              </a:rPr>
              <a:t>points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and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 spc="-25">
                <a:latin typeface="Verdana"/>
                <a:cs typeface="Verdana"/>
              </a:rPr>
              <a:t>B.</a:t>
            </a:r>
            <a:endParaRPr sz="1000">
              <a:latin typeface="Verdana"/>
              <a:cs typeface="Verdana"/>
            </a:endParaRPr>
          </a:p>
          <a:p>
            <a:pPr marL="240665" indent="-227965">
              <a:lnSpc>
                <a:spcPct val="100000"/>
              </a:lnSpc>
              <a:spcBef>
                <a:spcPts val="300"/>
              </a:spcBef>
              <a:buFont typeface="Arial"/>
              <a:buChar char="●"/>
              <a:tabLst>
                <a:tab pos="240665" algn="l"/>
                <a:tab pos="241300" algn="l"/>
              </a:tabLst>
            </a:pP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center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of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first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sphere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or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midpoint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C1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between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and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 spc="-25">
                <a:latin typeface="Verdana"/>
                <a:cs typeface="Verdana"/>
              </a:rPr>
              <a:t>D.</a:t>
            </a:r>
            <a:endParaRPr sz="1000">
              <a:latin typeface="Verdana"/>
              <a:cs typeface="Verdana"/>
            </a:endParaRPr>
          </a:p>
          <a:p>
            <a:pPr marL="240665" indent="-227965">
              <a:lnSpc>
                <a:spcPct val="100000"/>
              </a:lnSpc>
              <a:spcBef>
                <a:spcPts val="300"/>
              </a:spcBef>
              <a:buFont typeface="Arial"/>
              <a:buChar char="●"/>
              <a:tabLst>
                <a:tab pos="240665" algn="l"/>
                <a:tab pos="241300" algn="l"/>
              </a:tabLst>
            </a:pP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center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of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second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sphere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or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midpoint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C2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between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D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and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 spc="-25">
                <a:latin typeface="Verdana"/>
                <a:cs typeface="Verdana"/>
              </a:rPr>
              <a:t>B.</a:t>
            </a:r>
            <a:endParaRPr sz="1000">
              <a:latin typeface="Verdana"/>
              <a:cs typeface="Verdana"/>
            </a:endParaRPr>
          </a:p>
          <a:p>
            <a:pPr marL="240665" indent="-227965">
              <a:lnSpc>
                <a:spcPct val="100000"/>
              </a:lnSpc>
              <a:spcBef>
                <a:spcPts val="300"/>
              </a:spcBef>
              <a:buFont typeface="Arial"/>
              <a:buChar char="●"/>
              <a:tabLst>
                <a:tab pos="240665" algn="l"/>
                <a:tab pos="241300" algn="l"/>
              </a:tabLst>
            </a:pP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radius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of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first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sphere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(r1)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or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distance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between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and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 spc="-25">
                <a:latin typeface="Verdana"/>
                <a:cs typeface="Verdana"/>
              </a:rPr>
              <a:t>C1.</a:t>
            </a:r>
            <a:endParaRPr sz="1000">
              <a:latin typeface="Verdana"/>
              <a:cs typeface="Verdana"/>
            </a:endParaRPr>
          </a:p>
          <a:p>
            <a:pPr marL="240665" indent="-227965">
              <a:lnSpc>
                <a:spcPct val="100000"/>
              </a:lnSpc>
              <a:spcBef>
                <a:spcPts val="300"/>
              </a:spcBef>
              <a:buFont typeface="Arial"/>
              <a:buChar char="●"/>
              <a:tabLst>
                <a:tab pos="240665" algn="l"/>
                <a:tab pos="241300" algn="l"/>
              </a:tabLst>
            </a:pP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radius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of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second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sphere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(r2)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or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distance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between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D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and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 spc="-25">
                <a:latin typeface="Verdana"/>
                <a:cs typeface="Verdana"/>
              </a:rPr>
              <a:t>C2.</a:t>
            </a:r>
            <a:endParaRPr sz="1000">
              <a:latin typeface="Verdana"/>
              <a:cs typeface="Verdana"/>
            </a:endParaRPr>
          </a:p>
        </p:txBody>
      </p:sp>
      <p:pic>
        <p:nvPicPr>
          <p:cNvPr id="8" name="object 8" descr="">
            <a:hlinkClick r:id="rId5"/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619250" y="6353175"/>
            <a:ext cx="2272145" cy="1893093"/>
          </a:xfrm>
          <a:prstGeom prst="rect">
            <a:avLst/>
          </a:prstGeom>
        </p:spPr>
      </p:pic>
      <p:sp>
        <p:nvSpPr>
          <p:cNvPr id="9" name="object 9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54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 spc="-25"/>
              <a:t>16</a:t>
            </a:fld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3749675" y="508031"/>
            <a:ext cx="3112135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i="1">
                <a:latin typeface="Verdana"/>
                <a:cs typeface="Verdana"/>
              </a:rPr>
              <a:t>Essential</a:t>
            </a:r>
            <a:r>
              <a:rPr dirty="0" sz="1000" spc="-40" i="1">
                <a:latin typeface="Verdana"/>
                <a:cs typeface="Verdana"/>
              </a:rPr>
              <a:t> </a:t>
            </a:r>
            <a:r>
              <a:rPr dirty="0" sz="1000" i="1">
                <a:latin typeface="Verdana"/>
                <a:cs typeface="Verdana"/>
              </a:rPr>
              <a:t>Mathematics</a:t>
            </a:r>
            <a:r>
              <a:rPr dirty="0" sz="1000" spc="-40" i="1">
                <a:latin typeface="Verdana"/>
                <a:cs typeface="Verdana"/>
              </a:rPr>
              <a:t> </a:t>
            </a:r>
            <a:r>
              <a:rPr dirty="0" sz="1000" i="1">
                <a:latin typeface="Verdana"/>
                <a:cs typeface="Verdana"/>
              </a:rPr>
              <a:t>for</a:t>
            </a:r>
            <a:r>
              <a:rPr dirty="0" sz="1000" spc="-40" i="1">
                <a:latin typeface="Verdana"/>
                <a:cs typeface="Verdana"/>
              </a:rPr>
              <a:t> </a:t>
            </a:r>
            <a:r>
              <a:rPr dirty="0" sz="1000" i="1">
                <a:latin typeface="Verdana"/>
                <a:cs typeface="Verdana"/>
              </a:rPr>
              <a:t>Computational</a:t>
            </a:r>
            <a:r>
              <a:rPr dirty="0" sz="1000" spc="-40" i="1">
                <a:latin typeface="Verdana"/>
                <a:cs typeface="Verdana"/>
              </a:rPr>
              <a:t> </a:t>
            </a:r>
            <a:r>
              <a:rPr dirty="0" sz="1000" spc="-10" i="1">
                <a:latin typeface="Verdana"/>
                <a:cs typeface="Verdana"/>
              </a:rPr>
              <a:t>Design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3" name="object 3" descr=""/>
          <p:cNvSpPr/>
          <p:nvPr/>
        </p:nvSpPr>
        <p:spPr>
          <a:xfrm>
            <a:off x="1143000" y="9210675"/>
            <a:ext cx="5715000" cy="9525"/>
          </a:xfrm>
          <a:custGeom>
            <a:avLst/>
            <a:gdLst/>
            <a:ahLst/>
            <a:cxnLst/>
            <a:rect l="l" t="t" r="r" b="b"/>
            <a:pathLst>
              <a:path w="5715000" h="9525">
                <a:moveTo>
                  <a:pt x="5715000" y="9525"/>
                </a:moveTo>
                <a:lnTo>
                  <a:pt x="0" y="9525"/>
                </a:lnTo>
                <a:lnTo>
                  <a:pt x="0" y="0"/>
                </a:lnTo>
                <a:lnTo>
                  <a:pt x="5715000" y="0"/>
                </a:lnTo>
                <a:lnTo>
                  <a:pt x="5715000" y="9525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 txBox="1"/>
          <p:nvPr/>
        </p:nvSpPr>
        <p:spPr>
          <a:xfrm>
            <a:off x="1358900" y="873660"/>
            <a:ext cx="5494020" cy="1250950"/>
          </a:xfrm>
          <a:prstGeom prst="rect">
            <a:avLst/>
          </a:prstGeom>
        </p:spPr>
        <p:txBody>
          <a:bodyPr wrap="square" lIns="0" tIns="406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20"/>
              </a:spcBef>
            </a:pPr>
            <a:r>
              <a:rPr dirty="0" sz="900" spc="-10" b="1">
                <a:latin typeface="Verdana"/>
                <a:cs typeface="Verdana"/>
              </a:rPr>
              <a:t>Solution:</a:t>
            </a:r>
            <a:endParaRPr sz="900">
              <a:latin typeface="Verdana"/>
              <a:cs typeface="Verdana"/>
            </a:endParaRPr>
          </a:p>
          <a:p>
            <a:pPr marL="241300" marR="5080" indent="-228600">
              <a:lnSpc>
                <a:spcPct val="100000"/>
              </a:lnSpc>
              <a:spcBef>
                <a:spcPts val="245"/>
              </a:spcBef>
            </a:pPr>
            <a:r>
              <a:rPr dirty="0" sz="1000">
                <a:latin typeface="Verdana"/>
                <a:cs typeface="Verdana"/>
              </a:rPr>
              <a:t>1.</a:t>
            </a:r>
            <a:r>
              <a:rPr dirty="0" sz="1000" spc="40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Use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 b="1">
                <a:latin typeface="Verdana"/>
                <a:cs typeface="Verdana"/>
              </a:rPr>
              <a:t>Expression</a:t>
            </a:r>
            <a:r>
              <a:rPr dirty="0" sz="1000" spc="-5" b="1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component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to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define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point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 b="1">
                <a:latin typeface="Verdana"/>
                <a:cs typeface="Verdana"/>
              </a:rPr>
              <a:t>D</a:t>
            </a:r>
            <a:r>
              <a:rPr dirty="0" sz="1000" spc="-5" b="1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between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 b="1">
                <a:latin typeface="Verdana"/>
                <a:cs typeface="Verdana"/>
              </a:rPr>
              <a:t>A</a:t>
            </a:r>
            <a:r>
              <a:rPr dirty="0" sz="1000" spc="-5" b="1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and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 b="1">
                <a:latin typeface="Verdana"/>
                <a:cs typeface="Verdana"/>
              </a:rPr>
              <a:t>B</a:t>
            </a:r>
            <a:r>
              <a:rPr dirty="0" sz="1000" spc="-5" b="1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at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 spc="-20">
                <a:latin typeface="Verdana"/>
                <a:cs typeface="Verdana"/>
              </a:rPr>
              <a:t>some </a:t>
            </a:r>
            <a:r>
              <a:rPr dirty="0" sz="1000">
                <a:latin typeface="Verdana"/>
                <a:cs typeface="Verdana"/>
              </a:rPr>
              <a:t>parameter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 b="1">
                <a:latin typeface="Verdana"/>
                <a:cs typeface="Verdana"/>
              </a:rPr>
              <a:t>t</a:t>
            </a:r>
            <a:r>
              <a:rPr dirty="0" sz="1000">
                <a:latin typeface="Verdana"/>
                <a:cs typeface="Verdana"/>
              </a:rPr>
              <a:t>.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expression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we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will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use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is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based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on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vector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equation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of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line: </a:t>
            </a:r>
            <a:r>
              <a:rPr dirty="0" sz="1000">
                <a:latin typeface="Verdana"/>
                <a:cs typeface="Verdana"/>
              </a:rPr>
              <a:t>D = A +</a:t>
            </a:r>
            <a:r>
              <a:rPr dirty="0" sz="1000" spc="5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t*(B-</a:t>
            </a:r>
            <a:r>
              <a:rPr dirty="0" sz="1000" spc="-25">
                <a:latin typeface="Verdana"/>
                <a:cs typeface="Verdana"/>
              </a:rPr>
              <a:t>A).</a:t>
            </a:r>
            <a:endParaRPr sz="1000">
              <a:latin typeface="Verdana"/>
              <a:cs typeface="Verdana"/>
            </a:endParaRPr>
          </a:p>
          <a:p>
            <a:pPr marL="241300" marR="161290">
              <a:lnSpc>
                <a:spcPct val="125000"/>
              </a:lnSpc>
            </a:pPr>
            <a:r>
              <a:rPr dirty="0" sz="1000" spc="-10">
                <a:latin typeface="Verdana"/>
                <a:cs typeface="Verdana"/>
              </a:rPr>
              <a:t>B-</a:t>
            </a:r>
            <a:r>
              <a:rPr dirty="0" sz="1000">
                <a:latin typeface="Verdana"/>
                <a:cs typeface="Verdana"/>
              </a:rPr>
              <a:t>A: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is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vector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that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goes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from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B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to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using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vector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subtraction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operation. t*(B-</a:t>
            </a:r>
            <a:r>
              <a:rPr dirty="0" sz="1000">
                <a:latin typeface="Verdana"/>
                <a:cs typeface="Verdana"/>
              </a:rPr>
              <a:t>A):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where</a:t>
            </a:r>
            <a:r>
              <a:rPr dirty="0" sz="1000" spc="-10">
                <a:latin typeface="Verdana"/>
                <a:cs typeface="Verdana"/>
              </a:rPr>
              <a:t> </a:t>
            </a:r>
            <a:r>
              <a:rPr dirty="0" sz="1000" i="1">
                <a:latin typeface="Verdana"/>
                <a:cs typeface="Verdana"/>
              </a:rPr>
              <a:t>t</a:t>
            </a:r>
            <a:r>
              <a:rPr dirty="0" sz="1000" spc="-15" i="1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is</a:t>
            </a:r>
            <a:r>
              <a:rPr dirty="0" sz="1000" spc="-1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between</a:t>
            </a:r>
            <a:r>
              <a:rPr dirty="0" sz="1000" spc="-1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0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and</a:t>
            </a:r>
            <a:r>
              <a:rPr dirty="0" sz="1000" spc="-1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1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to</a:t>
            </a:r>
            <a:r>
              <a:rPr dirty="0" sz="1000" spc="-1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get</a:t>
            </a:r>
            <a:r>
              <a:rPr dirty="0" sz="1000" spc="-1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us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</a:t>
            </a:r>
            <a:r>
              <a:rPr dirty="0" sz="1000" spc="-1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location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on</a:t>
            </a:r>
            <a:r>
              <a:rPr dirty="0" sz="1000" spc="-1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10">
                <a:latin typeface="Verdana"/>
                <a:cs typeface="Verdana"/>
              </a:rPr>
              <a:t> vector.</a:t>
            </a:r>
            <a:endParaRPr sz="10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  <a:spcBef>
                <a:spcPts val="300"/>
              </a:spcBef>
            </a:pPr>
            <a:r>
              <a:rPr dirty="0" sz="1000" spc="-10">
                <a:latin typeface="Verdana"/>
                <a:cs typeface="Verdana"/>
              </a:rPr>
              <a:t>A+t*(B-</a:t>
            </a:r>
            <a:r>
              <a:rPr dirty="0" sz="1000">
                <a:latin typeface="Verdana"/>
                <a:cs typeface="Verdana"/>
              </a:rPr>
              <a:t>A):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gets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point</a:t>
            </a:r>
            <a:r>
              <a:rPr dirty="0" sz="1000" spc="-1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on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vector</a:t>
            </a:r>
            <a:r>
              <a:rPr dirty="0" sz="1000" spc="-1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between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and</a:t>
            </a:r>
            <a:r>
              <a:rPr dirty="0" sz="1000" spc="-10">
                <a:latin typeface="Verdana"/>
                <a:cs typeface="Verdana"/>
              </a:rPr>
              <a:t> </a:t>
            </a:r>
            <a:r>
              <a:rPr dirty="0" sz="1000" spc="-25">
                <a:latin typeface="Verdana"/>
                <a:cs typeface="Verdana"/>
              </a:rPr>
              <a:t>B.</a:t>
            </a:r>
            <a:endParaRPr sz="1000">
              <a:latin typeface="Verdana"/>
              <a:cs typeface="Verdana"/>
            </a:endParaRPr>
          </a:p>
        </p:txBody>
      </p:sp>
      <p:pic>
        <p:nvPicPr>
          <p:cNvPr id="5" name="object 5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19250" y="2171700"/>
            <a:ext cx="4629150" cy="1504950"/>
          </a:xfrm>
          <a:prstGeom prst="rect">
            <a:avLst/>
          </a:prstGeom>
        </p:spPr>
      </p:pic>
      <p:sp>
        <p:nvSpPr>
          <p:cNvPr id="6" name="object 6" descr=""/>
          <p:cNvSpPr txBox="1"/>
          <p:nvPr/>
        </p:nvSpPr>
        <p:spPr>
          <a:xfrm>
            <a:off x="1358900" y="3727481"/>
            <a:ext cx="4967605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>
                <a:latin typeface="Verdana"/>
                <a:cs typeface="Verdana"/>
              </a:rPr>
              <a:t>2.</a:t>
            </a:r>
            <a:r>
              <a:rPr dirty="0" sz="1000" spc="40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Use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 b="1">
                <a:latin typeface="Verdana"/>
                <a:cs typeface="Verdana"/>
              </a:rPr>
              <a:t>Expression</a:t>
            </a:r>
            <a:r>
              <a:rPr dirty="0" sz="1000" spc="-5" b="1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component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to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also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define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mid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points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 b="1">
                <a:latin typeface="Verdana"/>
                <a:cs typeface="Verdana"/>
              </a:rPr>
              <a:t>C1</a:t>
            </a:r>
            <a:r>
              <a:rPr dirty="0" sz="1000" spc="-10" b="1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and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 spc="-25" b="1">
                <a:latin typeface="Verdana"/>
                <a:cs typeface="Verdana"/>
              </a:rPr>
              <a:t>C2</a:t>
            </a:r>
            <a:r>
              <a:rPr dirty="0" sz="1000" spc="-25">
                <a:latin typeface="Verdana"/>
                <a:cs typeface="Verdana"/>
              </a:rPr>
              <a:t>.</a:t>
            </a:r>
            <a:endParaRPr sz="1000">
              <a:latin typeface="Verdana"/>
              <a:cs typeface="Verdana"/>
            </a:endParaRPr>
          </a:p>
        </p:txBody>
      </p:sp>
      <p:pic>
        <p:nvPicPr>
          <p:cNvPr id="7" name="object 7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19250" y="3952875"/>
            <a:ext cx="5467350" cy="1495425"/>
          </a:xfrm>
          <a:prstGeom prst="rect">
            <a:avLst/>
          </a:prstGeom>
        </p:spPr>
      </p:pic>
      <p:sp>
        <p:nvSpPr>
          <p:cNvPr id="8" name="object 8" descr=""/>
          <p:cNvSpPr txBox="1"/>
          <p:nvPr/>
        </p:nvSpPr>
        <p:spPr>
          <a:xfrm>
            <a:off x="1358900" y="5499131"/>
            <a:ext cx="5402580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0"/>
              </a:spcBef>
            </a:pPr>
            <a:r>
              <a:rPr dirty="0" sz="1000">
                <a:latin typeface="Verdana"/>
                <a:cs typeface="Verdana"/>
              </a:rPr>
              <a:t>3.</a:t>
            </a:r>
            <a:r>
              <a:rPr dirty="0" sz="1000" spc="40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first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sphere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radius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(</a:t>
            </a:r>
            <a:r>
              <a:rPr dirty="0" sz="1000" b="1">
                <a:latin typeface="Verdana"/>
                <a:cs typeface="Verdana"/>
              </a:rPr>
              <a:t>r1</a:t>
            </a:r>
            <a:r>
              <a:rPr dirty="0" sz="1000">
                <a:latin typeface="Verdana"/>
                <a:cs typeface="Verdana"/>
              </a:rPr>
              <a:t>)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and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second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sphere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radius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(</a:t>
            </a:r>
            <a:r>
              <a:rPr dirty="0" sz="1000" b="1">
                <a:latin typeface="Verdana"/>
                <a:cs typeface="Verdana"/>
              </a:rPr>
              <a:t>r2</a:t>
            </a:r>
            <a:r>
              <a:rPr dirty="0" sz="1000">
                <a:latin typeface="Verdana"/>
                <a:cs typeface="Verdana"/>
              </a:rPr>
              <a:t>)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can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be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calculated </a:t>
            </a:r>
            <a:r>
              <a:rPr dirty="0" sz="1000">
                <a:latin typeface="Verdana"/>
                <a:cs typeface="Verdana"/>
              </a:rPr>
              <a:t>using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 b="1">
                <a:latin typeface="Verdana"/>
                <a:cs typeface="Verdana"/>
              </a:rPr>
              <a:t>Distance</a:t>
            </a:r>
            <a:r>
              <a:rPr dirty="0" sz="1000" spc="-10" b="1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component.</a:t>
            </a:r>
            <a:endParaRPr sz="1000">
              <a:latin typeface="Verdana"/>
              <a:cs typeface="Verdana"/>
            </a:endParaRPr>
          </a:p>
        </p:txBody>
      </p:sp>
      <p:pic>
        <p:nvPicPr>
          <p:cNvPr id="9" name="object 9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619250" y="5876925"/>
            <a:ext cx="5400675" cy="1914525"/>
          </a:xfrm>
          <a:prstGeom prst="rect">
            <a:avLst/>
          </a:prstGeom>
        </p:spPr>
      </p:pic>
      <p:sp>
        <p:nvSpPr>
          <p:cNvPr id="10" name="object 10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54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 spc="-25"/>
              <a:t>16</a:t>
            </a:fld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358900" y="508031"/>
            <a:ext cx="5502910" cy="8731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403475">
              <a:lnSpc>
                <a:spcPct val="100000"/>
              </a:lnSpc>
              <a:spcBef>
                <a:spcPts val="100"/>
              </a:spcBef>
            </a:pPr>
            <a:r>
              <a:rPr dirty="0" sz="1000" i="1">
                <a:latin typeface="Verdana"/>
                <a:cs typeface="Verdana"/>
              </a:rPr>
              <a:t>Essential</a:t>
            </a:r>
            <a:r>
              <a:rPr dirty="0" sz="1000" spc="-40" i="1">
                <a:latin typeface="Verdana"/>
                <a:cs typeface="Verdana"/>
              </a:rPr>
              <a:t> </a:t>
            </a:r>
            <a:r>
              <a:rPr dirty="0" sz="1000" i="1">
                <a:latin typeface="Verdana"/>
                <a:cs typeface="Verdana"/>
              </a:rPr>
              <a:t>Mathematics</a:t>
            </a:r>
            <a:r>
              <a:rPr dirty="0" sz="1000" spc="-40" i="1">
                <a:latin typeface="Verdana"/>
                <a:cs typeface="Verdana"/>
              </a:rPr>
              <a:t> </a:t>
            </a:r>
            <a:r>
              <a:rPr dirty="0" sz="1000" i="1">
                <a:latin typeface="Verdana"/>
                <a:cs typeface="Verdana"/>
              </a:rPr>
              <a:t>for</a:t>
            </a:r>
            <a:r>
              <a:rPr dirty="0" sz="1000" spc="-40" i="1">
                <a:latin typeface="Verdana"/>
                <a:cs typeface="Verdana"/>
              </a:rPr>
              <a:t> </a:t>
            </a:r>
            <a:r>
              <a:rPr dirty="0" sz="1000" i="1">
                <a:latin typeface="Verdana"/>
                <a:cs typeface="Verdana"/>
              </a:rPr>
              <a:t>Computational</a:t>
            </a:r>
            <a:r>
              <a:rPr dirty="0" sz="1000" spc="-40" i="1">
                <a:latin typeface="Verdana"/>
                <a:cs typeface="Verdana"/>
              </a:rPr>
              <a:t> </a:t>
            </a:r>
            <a:r>
              <a:rPr dirty="0" sz="1000" spc="-10" i="1">
                <a:latin typeface="Verdana"/>
                <a:cs typeface="Verdana"/>
              </a:rPr>
              <a:t>Design</a:t>
            </a:r>
            <a:endParaRPr sz="10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500">
              <a:latin typeface="Verdana"/>
              <a:cs typeface="Verdana"/>
            </a:endParaRPr>
          </a:p>
          <a:p>
            <a:pPr marL="241300" marR="332105" indent="-228600">
              <a:lnSpc>
                <a:spcPct val="100000"/>
              </a:lnSpc>
            </a:pPr>
            <a:r>
              <a:rPr dirty="0" sz="1000">
                <a:latin typeface="Verdana"/>
                <a:cs typeface="Verdana"/>
              </a:rPr>
              <a:t>4.</a:t>
            </a:r>
            <a:r>
              <a:rPr dirty="0" sz="1000" spc="40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final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step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involves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creating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sphere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from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base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plane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and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radius.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 spc="-25">
                <a:latin typeface="Verdana"/>
                <a:cs typeface="Verdana"/>
              </a:rPr>
              <a:t>We </a:t>
            </a:r>
            <a:r>
              <a:rPr dirty="0" sz="1000">
                <a:latin typeface="Verdana"/>
                <a:cs typeface="Verdana"/>
              </a:rPr>
              <a:t>need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to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make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sure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origins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are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hooked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to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 b="1">
                <a:latin typeface="Verdana"/>
                <a:cs typeface="Verdana"/>
              </a:rPr>
              <a:t>C1</a:t>
            </a:r>
            <a:r>
              <a:rPr dirty="0" sz="1000" spc="-5" b="1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and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 b="1">
                <a:latin typeface="Verdana"/>
                <a:cs typeface="Verdana"/>
              </a:rPr>
              <a:t>C2</a:t>
            </a:r>
            <a:r>
              <a:rPr dirty="0" sz="1000" spc="-5" b="1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and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radius</a:t>
            </a:r>
            <a:endParaRPr sz="10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</a:pPr>
            <a:r>
              <a:rPr dirty="0" sz="1000">
                <a:latin typeface="Verdana"/>
                <a:cs typeface="Verdana"/>
              </a:rPr>
              <a:t>from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 b="1">
                <a:latin typeface="Verdana"/>
                <a:cs typeface="Verdana"/>
              </a:rPr>
              <a:t>r1</a:t>
            </a:r>
            <a:r>
              <a:rPr dirty="0" sz="1000" spc="-5" b="1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and</a:t>
            </a:r>
            <a:r>
              <a:rPr dirty="0" sz="1000" spc="-10">
                <a:latin typeface="Verdana"/>
                <a:cs typeface="Verdana"/>
              </a:rPr>
              <a:t> </a:t>
            </a:r>
            <a:r>
              <a:rPr dirty="0" sz="1000" spc="-25" b="1">
                <a:latin typeface="Verdana"/>
                <a:cs typeface="Verdana"/>
              </a:rPr>
              <a:t>r2</a:t>
            </a:r>
            <a:r>
              <a:rPr dirty="0" sz="1000" spc="-25">
                <a:latin typeface="Verdana"/>
                <a:cs typeface="Verdana"/>
              </a:rPr>
              <a:t>.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3" name="object 3" descr=""/>
          <p:cNvSpPr/>
          <p:nvPr/>
        </p:nvSpPr>
        <p:spPr>
          <a:xfrm>
            <a:off x="1143000" y="9210675"/>
            <a:ext cx="5715000" cy="9525"/>
          </a:xfrm>
          <a:custGeom>
            <a:avLst/>
            <a:gdLst/>
            <a:ahLst/>
            <a:cxnLst/>
            <a:rect l="l" t="t" r="r" b="b"/>
            <a:pathLst>
              <a:path w="5715000" h="9525">
                <a:moveTo>
                  <a:pt x="5715000" y="9525"/>
                </a:moveTo>
                <a:lnTo>
                  <a:pt x="0" y="9525"/>
                </a:lnTo>
                <a:lnTo>
                  <a:pt x="0" y="0"/>
                </a:lnTo>
                <a:lnTo>
                  <a:pt x="5715000" y="0"/>
                </a:lnTo>
                <a:lnTo>
                  <a:pt x="5715000" y="9525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19250" y="1428750"/>
            <a:ext cx="5715000" cy="1466850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1358900" y="3136931"/>
            <a:ext cx="2776855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b="1">
                <a:latin typeface="Verdana"/>
                <a:cs typeface="Verdana"/>
              </a:rPr>
              <a:t>Using</a:t>
            </a:r>
            <a:r>
              <a:rPr dirty="0" sz="1000" spc="-35" b="1">
                <a:latin typeface="Verdana"/>
                <a:cs typeface="Verdana"/>
              </a:rPr>
              <a:t> </a:t>
            </a:r>
            <a:r>
              <a:rPr dirty="0" sz="1000" b="1">
                <a:latin typeface="Verdana"/>
                <a:cs typeface="Verdana"/>
              </a:rPr>
              <a:t>the</a:t>
            </a:r>
            <a:r>
              <a:rPr dirty="0" sz="1000" spc="-25" b="1">
                <a:latin typeface="Verdana"/>
                <a:cs typeface="Verdana"/>
              </a:rPr>
              <a:t> </a:t>
            </a:r>
            <a:r>
              <a:rPr dirty="0" sz="1000" b="1">
                <a:latin typeface="Verdana"/>
                <a:cs typeface="Verdana"/>
              </a:rPr>
              <a:t>Grasshopper</a:t>
            </a:r>
            <a:r>
              <a:rPr dirty="0" sz="1000" spc="-25" b="1">
                <a:latin typeface="Verdana"/>
                <a:cs typeface="Verdana"/>
              </a:rPr>
              <a:t> </a:t>
            </a:r>
            <a:r>
              <a:rPr dirty="0" sz="1000" b="1">
                <a:latin typeface="Verdana"/>
                <a:cs typeface="Verdana"/>
              </a:rPr>
              <a:t>VB</a:t>
            </a:r>
            <a:r>
              <a:rPr dirty="0" sz="1000" spc="-25" b="1">
                <a:latin typeface="Verdana"/>
                <a:cs typeface="Verdana"/>
              </a:rPr>
              <a:t> </a:t>
            </a:r>
            <a:r>
              <a:rPr dirty="0" sz="1000" spc="-10" b="1">
                <a:latin typeface="Verdana"/>
                <a:cs typeface="Verdana"/>
              </a:rPr>
              <a:t>component:</a:t>
            </a:r>
            <a:endParaRPr sz="1000">
              <a:latin typeface="Verdana"/>
              <a:cs typeface="Verdana"/>
            </a:endParaRPr>
          </a:p>
        </p:txBody>
      </p:sp>
      <p:pic>
        <p:nvPicPr>
          <p:cNvPr id="6" name="object 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90650" y="3362325"/>
            <a:ext cx="3943350" cy="1485900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90650" y="4895850"/>
            <a:ext cx="5715000" cy="2276475"/>
          </a:xfrm>
          <a:prstGeom prst="rect">
            <a:avLst/>
          </a:prstGeom>
        </p:spPr>
      </p:pic>
      <p:sp>
        <p:nvSpPr>
          <p:cNvPr id="8" name="object 8" descr=""/>
          <p:cNvSpPr txBox="1"/>
          <p:nvPr/>
        </p:nvSpPr>
        <p:spPr>
          <a:xfrm>
            <a:off x="1358900" y="7223156"/>
            <a:ext cx="2785110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b="1">
                <a:latin typeface="Verdana"/>
                <a:cs typeface="Verdana"/>
              </a:rPr>
              <a:t>Using</a:t>
            </a:r>
            <a:r>
              <a:rPr dirty="0" sz="1000" spc="-35" b="1">
                <a:latin typeface="Verdana"/>
                <a:cs typeface="Verdana"/>
              </a:rPr>
              <a:t> </a:t>
            </a:r>
            <a:r>
              <a:rPr dirty="0" sz="1000" b="1">
                <a:latin typeface="Verdana"/>
                <a:cs typeface="Verdana"/>
              </a:rPr>
              <a:t>the</a:t>
            </a:r>
            <a:r>
              <a:rPr dirty="0" sz="1000" spc="-25" b="1">
                <a:latin typeface="Verdana"/>
                <a:cs typeface="Verdana"/>
              </a:rPr>
              <a:t> </a:t>
            </a:r>
            <a:r>
              <a:rPr dirty="0" sz="1000" b="1">
                <a:latin typeface="Verdana"/>
                <a:cs typeface="Verdana"/>
              </a:rPr>
              <a:t>Grasshopper</a:t>
            </a:r>
            <a:r>
              <a:rPr dirty="0" sz="1000" spc="-25" b="1">
                <a:latin typeface="Verdana"/>
                <a:cs typeface="Verdana"/>
              </a:rPr>
              <a:t> </a:t>
            </a:r>
            <a:r>
              <a:rPr dirty="0" sz="1000" b="1">
                <a:latin typeface="Verdana"/>
                <a:cs typeface="Verdana"/>
              </a:rPr>
              <a:t>C#</a:t>
            </a:r>
            <a:r>
              <a:rPr dirty="0" sz="1000" spc="-25" b="1">
                <a:latin typeface="Verdana"/>
                <a:cs typeface="Verdana"/>
              </a:rPr>
              <a:t> </a:t>
            </a:r>
            <a:r>
              <a:rPr dirty="0" sz="1000" spc="-10" b="1">
                <a:latin typeface="Verdana"/>
                <a:cs typeface="Verdana"/>
              </a:rPr>
              <a:t>component:</a:t>
            </a:r>
            <a:endParaRPr sz="1000">
              <a:latin typeface="Verdana"/>
              <a:cs typeface="Verdana"/>
            </a:endParaRPr>
          </a:p>
        </p:txBody>
      </p:sp>
      <p:pic>
        <p:nvPicPr>
          <p:cNvPr id="9" name="object 9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390650" y="7448550"/>
            <a:ext cx="3981450" cy="1495425"/>
          </a:xfrm>
          <a:prstGeom prst="rect">
            <a:avLst/>
          </a:prstGeom>
        </p:spPr>
      </p:pic>
      <p:sp>
        <p:nvSpPr>
          <p:cNvPr id="10" name="object 10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54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 spc="-25"/>
              <a:t>16</a:t>
            </a:fld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3749675" y="508031"/>
            <a:ext cx="3112135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i="1">
                <a:latin typeface="Verdana"/>
                <a:cs typeface="Verdana"/>
              </a:rPr>
              <a:t>Essential</a:t>
            </a:r>
            <a:r>
              <a:rPr dirty="0" sz="1000" spc="-40" i="1">
                <a:latin typeface="Verdana"/>
                <a:cs typeface="Verdana"/>
              </a:rPr>
              <a:t> </a:t>
            </a:r>
            <a:r>
              <a:rPr dirty="0" sz="1000" i="1">
                <a:latin typeface="Verdana"/>
                <a:cs typeface="Verdana"/>
              </a:rPr>
              <a:t>Mathematics</a:t>
            </a:r>
            <a:r>
              <a:rPr dirty="0" sz="1000" spc="-40" i="1">
                <a:latin typeface="Verdana"/>
                <a:cs typeface="Verdana"/>
              </a:rPr>
              <a:t> </a:t>
            </a:r>
            <a:r>
              <a:rPr dirty="0" sz="1000" i="1">
                <a:latin typeface="Verdana"/>
                <a:cs typeface="Verdana"/>
              </a:rPr>
              <a:t>for</a:t>
            </a:r>
            <a:r>
              <a:rPr dirty="0" sz="1000" spc="-40" i="1">
                <a:latin typeface="Verdana"/>
                <a:cs typeface="Verdana"/>
              </a:rPr>
              <a:t> </a:t>
            </a:r>
            <a:r>
              <a:rPr dirty="0" sz="1000" i="1">
                <a:latin typeface="Verdana"/>
                <a:cs typeface="Verdana"/>
              </a:rPr>
              <a:t>Computational</a:t>
            </a:r>
            <a:r>
              <a:rPr dirty="0" sz="1000" spc="-40" i="1">
                <a:latin typeface="Verdana"/>
                <a:cs typeface="Verdana"/>
              </a:rPr>
              <a:t> </a:t>
            </a:r>
            <a:r>
              <a:rPr dirty="0" sz="1000" spc="-10" i="1">
                <a:latin typeface="Verdana"/>
                <a:cs typeface="Verdana"/>
              </a:rPr>
              <a:t>Design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3" name="object 3" descr=""/>
          <p:cNvSpPr/>
          <p:nvPr/>
        </p:nvSpPr>
        <p:spPr>
          <a:xfrm>
            <a:off x="1143000" y="8210550"/>
            <a:ext cx="5715000" cy="314325"/>
          </a:xfrm>
          <a:custGeom>
            <a:avLst/>
            <a:gdLst/>
            <a:ahLst/>
            <a:cxnLst/>
            <a:rect l="l" t="t" r="r" b="b"/>
            <a:pathLst>
              <a:path w="5715000" h="314325">
                <a:moveTo>
                  <a:pt x="5715000" y="314325"/>
                </a:moveTo>
                <a:lnTo>
                  <a:pt x="0" y="314325"/>
                </a:lnTo>
                <a:lnTo>
                  <a:pt x="0" y="0"/>
                </a:lnTo>
                <a:lnTo>
                  <a:pt x="5715000" y="0"/>
                </a:lnTo>
                <a:lnTo>
                  <a:pt x="5715000" y="314325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/>
          <p:nvPr/>
        </p:nvSpPr>
        <p:spPr>
          <a:xfrm>
            <a:off x="1143000" y="9210675"/>
            <a:ext cx="5715000" cy="9525"/>
          </a:xfrm>
          <a:custGeom>
            <a:avLst/>
            <a:gdLst/>
            <a:ahLst/>
            <a:cxnLst/>
            <a:rect l="l" t="t" r="r" b="b"/>
            <a:pathLst>
              <a:path w="5715000" h="9525">
                <a:moveTo>
                  <a:pt x="5715000" y="9525"/>
                </a:moveTo>
                <a:lnTo>
                  <a:pt x="0" y="9525"/>
                </a:lnTo>
                <a:lnTo>
                  <a:pt x="0" y="0"/>
                </a:lnTo>
                <a:lnTo>
                  <a:pt x="5715000" y="0"/>
                </a:lnTo>
                <a:lnTo>
                  <a:pt x="5715000" y="9525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5" name="object 5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90650" y="933450"/>
            <a:ext cx="5705475" cy="2438400"/>
          </a:xfrm>
          <a:prstGeom prst="rect">
            <a:avLst/>
          </a:prstGeom>
        </p:spPr>
      </p:pic>
      <p:sp>
        <p:nvSpPr>
          <p:cNvPr id="6" name="object 6" descr=""/>
          <p:cNvSpPr txBox="1"/>
          <p:nvPr/>
        </p:nvSpPr>
        <p:spPr>
          <a:xfrm>
            <a:off x="1358900" y="3422681"/>
            <a:ext cx="3084830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b="1">
                <a:latin typeface="Verdana"/>
                <a:cs typeface="Verdana"/>
              </a:rPr>
              <a:t>Using</a:t>
            </a:r>
            <a:r>
              <a:rPr dirty="0" sz="1000" spc="-30" b="1">
                <a:latin typeface="Verdana"/>
                <a:cs typeface="Verdana"/>
              </a:rPr>
              <a:t> </a:t>
            </a:r>
            <a:r>
              <a:rPr dirty="0" sz="1000" b="1">
                <a:latin typeface="Verdana"/>
                <a:cs typeface="Verdana"/>
              </a:rPr>
              <a:t>the</a:t>
            </a:r>
            <a:r>
              <a:rPr dirty="0" sz="1000" spc="-30" b="1">
                <a:latin typeface="Verdana"/>
                <a:cs typeface="Verdana"/>
              </a:rPr>
              <a:t> </a:t>
            </a:r>
            <a:r>
              <a:rPr dirty="0" sz="1000" b="1">
                <a:latin typeface="Verdana"/>
                <a:cs typeface="Verdana"/>
              </a:rPr>
              <a:t>Grasshopper</a:t>
            </a:r>
            <a:r>
              <a:rPr dirty="0" sz="1000" spc="-30" b="1">
                <a:latin typeface="Verdana"/>
                <a:cs typeface="Verdana"/>
              </a:rPr>
              <a:t> </a:t>
            </a:r>
            <a:r>
              <a:rPr dirty="0" sz="1000" b="1">
                <a:latin typeface="Verdana"/>
                <a:cs typeface="Verdana"/>
              </a:rPr>
              <a:t>Python</a:t>
            </a:r>
            <a:r>
              <a:rPr dirty="0" sz="1000" spc="-30" b="1">
                <a:latin typeface="Verdana"/>
                <a:cs typeface="Verdana"/>
              </a:rPr>
              <a:t> </a:t>
            </a:r>
            <a:r>
              <a:rPr dirty="0" sz="1000" spc="-10" b="1">
                <a:latin typeface="Verdana"/>
                <a:cs typeface="Verdana"/>
              </a:rPr>
              <a:t>component:</a:t>
            </a:r>
            <a:endParaRPr sz="1000">
              <a:latin typeface="Verdana"/>
              <a:cs typeface="Verdana"/>
            </a:endParaRPr>
          </a:p>
        </p:txBody>
      </p:sp>
      <p:pic>
        <p:nvPicPr>
          <p:cNvPr id="7" name="object 7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90650" y="3648075"/>
            <a:ext cx="3899542" cy="4495800"/>
          </a:xfrm>
          <a:prstGeom prst="rect">
            <a:avLst/>
          </a:prstGeom>
        </p:spPr>
      </p:pic>
      <p:sp>
        <p:nvSpPr>
          <p:cNvPr id="8" name="object 8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54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 spc="-25"/>
              <a:t>16</a:t>
            </a:fld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3749675" y="508031"/>
            <a:ext cx="3112135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i="1">
                <a:latin typeface="Verdana"/>
                <a:cs typeface="Verdana"/>
              </a:rPr>
              <a:t>Essential</a:t>
            </a:r>
            <a:r>
              <a:rPr dirty="0" sz="1000" spc="-40" i="1">
                <a:latin typeface="Verdana"/>
                <a:cs typeface="Verdana"/>
              </a:rPr>
              <a:t> </a:t>
            </a:r>
            <a:r>
              <a:rPr dirty="0" sz="1000" i="1">
                <a:latin typeface="Verdana"/>
                <a:cs typeface="Verdana"/>
              </a:rPr>
              <a:t>Mathematics</a:t>
            </a:r>
            <a:r>
              <a:rPr dirty="0" sz="1000" spc="-40" i="1">
                <a:latin typeface="Verdana"/>
                <a:cs typeface="Verdana"/>
              </a:rPr>
              <a:t> </a:t>
            </a:r>
            <a:r>
              <a:rPr dirty="0" sz="1000" i="1">
                <a:latin typeface="Verdana"/>
                <a:cs typeface="Verdana"/>
              </a:rPr>
              <a:t>for</a:t>
            </a:r>
            <a:r>
              <a:rPr dirty="0" sz="1000" spc="-40" i="1">
                <a:latin typeface="Verdana"/>
                <a:cs typeface="Verdana"/>
              </a:rPr>
              <a:t> </a:t>
            </a:r>
            <a:r>
              <a:rPr dirty="0" sz="1000" i="1">
                <a:latin typeface="Verdana"/>
                <a:cs typeface="Verdana"/>
              </a:rPr>
              <a:t>Computational</a:t>
            </a:r>
            <a:r>
              <a:rPr dirty="0" sz="1000" spc="-40" i="1">
                <a:latin typeface="Verdana"/>
                <a:cs typeface="Verdana"/>
              </a:rPr>
              <a:t> </a:t>
            </a:r>
            <a:r>
              <a:rPr dirty="0" sz="1000" spc="-10" i="1">
                <a:latin typeface="Verdana"/>
                <a:cs typeface="Verdana"/>
              </a:rPr>
              <a:t>Design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3" name="object 3" descr=""/>
          <p:cNvSpPr/>
          <p:nvPr/>
        </p:nvSpPr>
        <p:spPr>
          <a:xfrm>
            <a:off x="1143000" y="9210675"/>
            <a:ext cx="5715000" cy="9525"/>
          </a:xfrm>
          <a:custGeom>
            <a:avLst/>
            <a:gdLst/>
            <a:ahLst/>
            <a:cxnLst/>
            <a:rect l="l" t="t" r="r" b="b"/>
            <a:pathLst>
              <a:path w="5715000" h="9525">
                <a:moveTo>
                  <a:pt x="5715000" y="9525"/>
                </a:moveTo>
                <a:lnTo>
                  <a:pt x="0" y="9525"/>
                </a:lnTo>
                <a:lnTo>
                  <a:pt x="0" y="0"/>
                </a:lnTo>
                <a:lnTo>
                  <a:pt x="5715000" y="0"/>
                </a:lnTo>
                <a:lnTo>
                  <a:pt x="5715000" y="9525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 txBox="1"/>
          <p:nvPr/>
        </p:nvSpPr>
        <p:spPr>
          <a:xfrm>
            <a:off x="1143000" y="914400"/>
            <a:ext cx="5715000" cy="314325"/>
          </a:xfrm>
          <a:prstGeom prst="rect">
            <a:avLst/>
          </a:prstGeom>
          <a:solidFill>
            <a:srgbClr val="D9D9D9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350"/>
              </a:lnSpc>
            </a:pPr>
            <a:r>
              <a:rPr dirty="0" sz="2000" b="1">
                <a:latin typeface="Arial"/>
                <a:cs typeface="Arial"/>
              </a:rPr>
              <a:t>2</a:t>
            </a:r>
            <a:r>
              <a:rPr dirty="0" sz="2000" spc="100" b="1">
                <a:latin typeface="Arial"/>
                <a:cs typeface="Arial"/>
              </a:rPr>
              <a:t> </a:t>
            </a:r>
            <a:r>
              <a:rPr dirty="0" sz="2000" b="1">
                <a:latin typeface="Arial"/>
                <a:cs typeface="Arial"/>
              </a:rPr>
              <a:t>Matrices</a:t>
            </a:r>
            <a:r>
              <a:rPr dirty="0" sz="2000" spc="-20" b="1">
                <a:latin typeface="Arial"/>
                <a:cs typeface="Arial"/>
              </a:rPr>
              <a:t> </a:t>
            </a:r>
            <a:r>
              <a:rPr dirty="0" sz="2000" b="1">
                <a:latin typeface="Arial"/>
                <a:cs typeface="Arial"/>
              </a:rPr>
              <a:t>and</a:t>
            </a:r>
            <a:r>
              <a:rPr dirty="0" sz="2000" spc="-15" b="1">
                <a:latin typeface="Arial"/>
                <a:cs typeface="Arial"/>
              </a:rPr>
              <a:t> </a:t>
            </a:r>
            <a:r>
              <a:rPr dirty="0" sz="2000" spc="-10" b="1">
                <a:latin typeface="Arial"/>
                <a:cs typeface="Arial"/>
              </a:rPr>
              <a:t>Transformations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1358900" y="1241456"/>
            <a:ext cx="5321935" cy="939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000" i="1">
                <a:latin typeface="Verdana"/>
                <a:cs typeface="Verdana"/>
              </a:rPr>
              <a:t>Transformations</a:t>
            </a:r>
            <a:r>
              <a:rPr dirty="0" sz="1000" spc="-40" i="1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refer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to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operations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such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as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moving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(also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called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 spc="-10" i="1">
                <a:latin typeface="Verdana"/>
                <a:cs typeface="Verdana"/>
              </a:rPr>
              <a:t>translating</a:t>
            </a:r>
            <a:r>
              <a:rPr dirty="0" sz="1000" spc="-10">
                <a:latin typeface="Verdana"/>
                <a:cs typeface="Verdana"/>
              </a:rPr>
              <a:t>), </a:t>
            </a:r>
            <a:r>
              <a:rPr dirty="0" sz="1000">
                <a:latin typeface="Verdana"/>
                <a:cs typeface="Verdana"/>
              </a:rPr>
              <a:t>rotating,</a:t>
            </a:r>
            <a:r>
              <a:rPr dirty="0" sz="1000" spc="-3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and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scaling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objects.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They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are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stored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in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3D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programming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using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matrices, </a:t>
            </a:r>
            <a:r>
              <a:rPr dirty="0" sz="1000">
                <a:latin typeface="Verdana"/>
                <a:cs typeface="Verdana"/>
              </a:rPr>
              <a:t>which</a:t>
            </a:r>
            <a:r>
              <a:rPr dirty="0" sz="1000" spc="-4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are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nothing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but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rectangular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arrays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of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numbers.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Multiple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transformations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 spc="-25">
                <a:latin typeface="Verdana"/>
                <a:cs typeface="Verdana"/>
              </a:rPr>
              <a:t>can </a:t>
            </a:r>
            <a:r>
              <a:rPr dirty="0" sz="1000">
                <a:latin typeface="Verdana"/>
                <a:cs typeface="Verdana"/>
              </a:rPr>
              <a:t>be</a:t>
            </a:r>
            <a:r>
              <a:rPr dirty="0" sz="1000" spc="-3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performed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very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quickly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using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matrices.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It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turns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out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that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[4x4]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matrix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 spc="-25">
                <a:latin typeface="Verdana"/>
                <a:cs typeface="Verdana"/>
              </a:rPr>
              <a:t>can </a:t>
            </a:r>
            <a:r>
              <a:rPr dirty="0" sz="1000">
                <a:latin typeface="Verdana"/>
                <a:cs typeface="Verdana"/>
              </a:rPr>
              <a:t>represent</a:t>
            </a:r>
            <a:r>
              <a:rPr dirty="0" sz="1000" spc="-4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all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transformations.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Having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unified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matrix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dimension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for</a:t>
            </a:r>
            <a:r>
              <a:rPr dirty="0" sz="1000" spc="-25">
                <a:latin typeface="Verdana"/>
                <a:cs typeface="Verdana"/>
              </a:rPr>
              <a:t> all </a:t>
            </a:r>
            <a:r>
              <a:rPr dirty="0" sz="1000">
                <a:latin typeface="Verdana"/>
                <a:cs typeface="Verdana"/>
              </a:rPr>
              <a:t>transformations</a:t>
            </a:r>
            <a:r>
              <a:rPr dirty="0" sz="1000" spc="-4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saves</a:t>
            </a:r>
            <a:r>
              <a:rPr dirty="0" sz="1000" spc="-4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calculation</a:t>
            </a:r>
            <a:r>
              <a:rPr dirty="0" sz="1000" spc="-40">
                <a:latin typeface="Verdana"/>
                <a:cs typeface="Verdana"/>
              </a:rPr>
              <a:t> </a:t>
            </a:r>
            <a:r>
              <a:rPr dirty="0" sz="1000" spc="-20">
                <a:latin typeface="Verdana"/>
                <a:cs typeface="Verdana"/>
              </a:rPr>
              <a:t>time.</a:t>
            </a:r>
            <a:endParaRPr sz="1000">
              <a:latin typeface="Verdana"/>
              <a:cs typeface="Verdana"/>
            </a:endParaRPr>
          </a:p>
        </p:txBody>
      </p:sp>
      <p:pic>
        <p:nvPicPr>
          <p:cNvPr id="6" name="object 6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90650" y="2305050"/>
            <a:ext cx="2196445" cy="1154454"/>
          </a:xfrm>
          <a:prstGeom prst="rect">
            <a:avLst/>
          </a:prstGeom>
        </p:spPr>
      </p:pic>
      <p:sp>
        <p:nvSpPr>
          <p:cNvPr id="7" name="object 7" descr=""/>
          <p:cNvSpPr txBox="1"/>
          <p:nvPr/>
        </p:nvSpPr>
        <p:spPr>
          <a:xfrm>
            <a:off x="1358900" y="3626113"/>
            <a:ext cx="5511800" cy="1508125"/>
          </a:xfrm>
          <a:prstGeom prst="rect">
            <a:avLst/>
          </a:prstGeom>
        </p:spPr>
        <p:txBody>
          <a:bodyPr wrap="square" lIns="0" tIns="914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20"/>
              </a:spcBef>
              <a:tabLst>
                <a:tab pos="5498465" algn="l"/>
              </a:tabLst>
            </a:pPr>
            <a:r>
              <a:rPr dirty="0" u="sng" sz="140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Matrix</a:t>
            </a:r>
            <a:r>
              <a:rPr dirty="0" u="sng" sz="1400" spc="-3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sng" sz="1400" spc="-1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operations</a:t>
            </a:r>
            <a:r>
              <a:rPr dirty="0" u="sng" sz="140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	</a:t>
            </a:r>
            <a:endParaRPr sz="1400">
              <a:latin typeface="Arial"/>
              <a:cs typeface="Arial"/>
            </a:endParaRPr>
          </a:p>
          <a:p>
            <a:pPr marL="12700" marR="12700">
              <a:lnSpc>
                <a:spcPct val="100000"/>
              </a:lnSpc>
              <a:spcBef>
                <a:spcPts val="445"/>
              </a:spcBef>
            </a:pP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3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one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operation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that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is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most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relevant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in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computer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graphics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is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 i="1">
                <a:latin typeface="Verdana"/>
                <a:cs typeface="Verdana"/>
              </a:rPr>
              <a:t>matrix</a:t>
            </a:r>
            <a:r>
              <a:rPr dirty="0" sz="1000" spc="-20" i="1">
                <a:latin typeface="Verdana"/>
                <a:cs typeface="Verdana"/>
              </a:rPr>
              <a:t> </a:t>
            </a:r>
            <a:r>
              <a:rPr dirty="0" sz="1000" spc="-10" i="1">
                <a:latin typeface="Verdana"/>
                <a:cs typeface="Verdana"/>
              </a:rPr>
              <a:t>multiplication</a:t>
            </a:r>
            <a:r>
              <a:rPr dirty="0" sz="1000" spc="-10">
                <a:latin typeface="Verdana"/>
                <a:cs typeface="Verdana"/>
              </a:rPr>
              <a:t>. </a:t>
            </a:r>
            <a:r>
              <a:rPr dirty="0" sz="1000">
                <a:latin typeface="Verdana"/>
                <a:cs typeface="Verdana"/>
              </a:rPr>
              <a:t>We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will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explain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it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with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some</a:t>
            </a:r>
            <a:r>
              <a:rPr dirty="0" sz="1000" spc="-10">
                <a:latin typeface="Verdana"/>
                <a:cs typeface="Verdana"/>
              </a:rPr>
              <a:t> detail.</a:t>
            </a:r>
            <a:endParaRPr sz="10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9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200" b="1">
                <a:latin typeface="Arial"/>
                <a:cs typeface="Arial"/>
              </a:rPr>
              <a:t>Matrix </a:t>
            </a:r>
            <a:r>
              <a:rPr dirty="0" sz="1200" spc="-10" b="1">
                <a:latin typeface="Arial"/>
                <a:cs typeface="Arial"/>
              </a:rPr>
              <a:t>multiplication</a:t>
            </a:r>
            <a:endParaRPr sz="1200">
              <a:latin typeface="Arial"/>
              <a:cs typeface="Arial"/>
            </a:endParaRPr>
          </a:p>
          <a:p>
            <a:pPr marL="12700" marR="29845">
              <a:lnSpc>
                <a:spcPct val="100000"/>
              </a:lnSpc>
              <a:spcBef>
                <a:spcPts val="334"/>
              </a:spcBef>
            </a:pPr>
            <a:r>
              <a:rPr dirty="0" sz="1000">
                <a:latin typeface="Verdana"/>
                <a:cs typeface="Verdana"/>
              </a:rPr>
              <a:t>Matrix</a:t>
            </a:r>
            <a:r>
              <a:rPr dirty="0" sz="1000" spc="-3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multiplication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is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used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to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apply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transformations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to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geometry.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For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example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if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 spc="-25">
                <a:latin typeface="Verdana"/>
                <a:cs typeface="Verdana"/>
              </a:rPr>
              <a:t>we </a:t>
            </a:r>
            <a:r>
              <a:rPr dirty="0" sz="1000">
                <a:latin typeface="Verdana"/>
                <a:cs typeface="Verdana"/>
              </a:rPr>
              <a:t>have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point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and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would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like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to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rotate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it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around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some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axis,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we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use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rotation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matrix </a:t>
            </a:r>
            <a:r>
              <a:rPr dirty="0" sz="1000">
                <a:latin typeface="Verdana"/>
                <a:cs typeface="Verdana"/>
              </a:rPr>
              <a:t>and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multiply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it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by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point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to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get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new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rotated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location.</a:t>
            </a:r>
            <a:endParaRPr sz="1000">
              <a:latin typeface="Verdana"/>
              <a:cs typeface="Verdana"/>
            </a:endParaRPr>
          </a:p>
        </p:txBody>
      </p:sp>
      <p:pic>
        <p:nvPicPr>
          <p:cNvPr id="8" name="object 8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90650" y="5257800"/>
            <a:ext cx="2556532" cy="912556"/>
          </a:xfrm>
          <a:prstGeom prst="rect">
            <a:avLst/>
          </a:prstGeom>
        </p:spPr>
      </p:pic>
      <p:sp>
        <p:nvSpPr>
          <p:cNvPr id="9" name="object 9" descr=""/>
          <p:cNvSpPr txBox="1"/>
          <p:nvPr/>
        </p:nvSpPr>
        <p:spPr>
          <a:xfrm>
            <a:off x="1358900" y="6327806"/>
            <a:ext cx="5266055" cy="25781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000">
                <a:latin typeface="Verdana"/>
                <a:cs typeface="Verdana"/>
              </a:rPr>
              <a:t>Most</a:t>
            </a:r>
            <a:r>
              <a:rPr dirty="0" sz="1000" spc="-3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of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time,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we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need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to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perform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multiple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transformations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on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20">
                <a:latin typeface="Verdana"/>
                <a:cs typeface="Verdana"/>
              </a:rPr>
              <a:t> same </a:t>
            </a:r>
            <a:r>
              <a:rPr dirty="0" sz="1000">
                <a:latin typeface="Verdana"/>
                <a:cs typeface="Verdana"/>
              </a:rPr>
              <a:t>geometry.</a:t>
            </a:r>
            <a:r>
              <a:rPr dirty="0" sz="1000" spc="-3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For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example,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if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we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need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to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move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and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rotate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thousand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points,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we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 spc="-25">
                <a:latin typeface="Verdana"/>
                <a:cs typeface="Verdana"/>
              </a:rPr>
              <a:t>can </a:t>
            </a:r>
            <a:r>
              <a:rPr dirty="0" sz="1000">
                <a:latin typeface="Verdana"/>
                <a:cs typeface="Verdana"/>
              </a:rPr>
              <a:t>use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either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of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following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methods.</a:t>
            </a:r>
            <a:endParaRPr sz="10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9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1100" b="1">
                <a:latin typeface="Arial"/>
                <a:cs typeface="Arial"/>
              </a:rPr>
              <a:t>Method</a:t>
            </a:r>
            <a:r>
              <a:rPr dirty="0" sz="1100" spc="-30" b="1">
                <a:latin typeface="Arial"/>
                <a:cs typeface="Arial"/>
              </a:rPr>
              <a:t> </a:t>
            </a:r>
            <a:r>
              <a:rPr dirty="0" sz="1100" spc="-50" b="1">
                <a:latin typeface="Arial"/>
                <a:cs typeface="Arial"/>
              </a:rPr>
              <a:t>1</a:t>
            </a:r>
            <a:endParaRPr sz="11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355"/>
              </a:spcBef>
              <a:buAutoNum type="arabicPeriod"/>
              <a:tabLst>
                <a:tab pos="241300" algn="l"/>
              </a:tabLst>
            </a:pPr>
            <a:r>
              <a:rPr dirty="0" sz="1000">
                <a:latin typeface="Verdana"/>
                <a:cs typeface="Verdana"/>
              </a:rPr>
              <a:t>Multiply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move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matrix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by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1000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points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to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move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points.</a:t>
            </a:r>
            <a:endParaRPr sz="1000">
              <a:latin typeface="Verdana"/>
              <a:cs typeface="Verdana"/>
            </a:endParaRPr>
          </a:p>
          <a:p>
            <a:pPr marL="241300" marR="208915" indent="-228600">
              <a:lnSpc>
                <a:spcPct val="100000"/>
              </a:lnSpc>
              <a:spcBef>
                <a:spcPts val="300"/>
              </a:spcBef>
              <a:buAutoNum type="arabicPeriod"/>
              <a:tabLst>
                <a:tab pos="241300" algn="l"/>
              </a:tabLst>
            </a:pPr>
            <a:r>
              <a:rPr dirty="0" sz="1000">
                <a:latin typeface="Verdana"/>
                <a:cs typeface="Verdana"/>
              </a:rPr>
              <a:t>Multiply</a:t>
            </a:r>
            <a:r>
              <a:rPr dirty="0" sz="1000" spc="-3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rotate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matrix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by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resulting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1000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points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to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rotate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moved points.</a:t>
            </a:r>
            <a:endParaRPr sz="10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  <a:spcBef>
                <a:spcPts val="300"/>
              </a:spcBef>
            </a:pPr>
            <a:r>
              <a:rPr dirty="0" sz="1000">
                <a:latin typeface="Verdana"/>
                <a:cs typeface="Verdana"/>
              </a:rPr>
              <a:t>Number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of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operations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=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 spc="-10" b="1">
                <a:latin typeface="Verdana"/>
                <a:cs typeface="Verdana"/>
              </a:rPr>
              <a:t>2000</a:t>
            </a:r>
            <a:r>
              <a:rPr dirty="0" sz="1000" spc="-10">
                <a:latin typeface="Verdana"/>
                <a:cs typeface="Verdana"/>
              </a:rPr>
              <a:t>.</a:t>
            </a:r>
            <a:endParaRPr sz="10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9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1100" b="1">
                <a:latin typeface="Arial"/>
                <a:cs typeface="Arial"/>
              </a:rPr>
              <a:t>Method</a:t>
            </a:r>
            <a:r>
              <a:rPr dirty="0" sz="1100" spc="-30" b="1">
                <a:latin typeface="Arial"/>
                <a:cs typeface="Arial"/>
              </a:rPr>
              <a:t> </a:t>
            </a:r>
            <a:r>
              <a:rPr dirty="0" sz="1100" spc="-50" b="1">
                <a:latin typeface="Arial"/>
                <a:cs typeface="Arial"/>
              </a:rPr>
              <a:t>2</a:t>
            </a:r>
            <a:endParaRPr sz="1100">
              <a:latin typeface="Arial"/>
              <a:cs typeface="Arial"/>
            </a:endParaRPr>
          </a:p>
          <a:p>
            <a:pPr marL="241300" marR="189865" indent="-228600">
              <a:lnSpc>
                <a:spcPct val="100000"/>
              </a:lnSpc>
              <a:spcBef>
                <a:spcPts val="355"/>
              </a:spcBef>
              <a:buAutoNum type="arabicPeriod"/>
              <a:tabLst>
                <a:tab pos="241300" algn="l"/>
              </a:tabLst>
            </a:pPr>
            <a:r>
              <a:rPr dirty="0" sz="1000">
                <a:latin typeface="Verdana"/>
                <a:cs typeface="Verdana"/>
              </a:rPr>
              <a:t>Multiply</a:t>
            </a:r>
            <a:r>
              <a:rPr dirty="0" sz="1000" spc="-3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rotate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and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move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matrices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to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create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combined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transformation matrix.</a:t>
            </a:r>
            <a:endParaRPr sz="1000">
              <a:latin typeface="Verdana"/>
              <a:cs typeface="Verdana"/>
            </a:endParaRPr>
          </a:p>
          <a:p>
            <a:pPr marL="241300" marR="77470" indent="-228600">
              <a:lnSpc>
                <a:spcPct val="125000"/>
              </a:lnSpc>
              <a:buAutoNum type="arabicPeriod"/>
              <a:tabLst>
                <a:tab pos="241300" algn="l"/>
              </a:tabLst>
            </a:pPr>
            <a:r>
              <a:rPr dirty="0" sz="1000">
                <a:latin typeface="Verdana"/>
                <a:cs typeface="Verdana"/>
              </a:rPr>
              <a:t>Multiply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combined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matrix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by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1000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points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to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move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and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rotate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in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one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step. </a:t>
            </a:r>
            <a:r>
              <a:rPr dirty="0" sz="1000">
                <a:latin typeface="Verdana"/>
                <a:cs typeface="Verdana"/>
              </a:rPr>
              <a:t>Number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of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operations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=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 spc="-20" b="1">
                <a:latin typeface="Verdana"/>
                <a:cs typeface="Verdana"/>
              </a:rPr>
              <a:t>1001</a:t>
            </a:r>
            <a:r>
              <a:rPr dirty="0" sz="1000" spc="-20">
                <a:latin typeface="Verdana"/>
                <a:cs typeface="Verdana"/>
              </a:rPr>
              <a:t>.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10" name="object 10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54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 spc="-25"/>
              <a:t>16</a:t>
            </a:fld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358900" y="508031"/>
            <a:ext cx="5511165" cy="24352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403475">
              <a:lnSpc>
                <a:spcPct val="100000"/>
              </a:lnSpc>
              <a:spcBef>
                <a:spcPts val="100"/>
              </a:spcBef>
            </a:pPr>
            <a:r>
              <a:rPr dirty="0" sz="1000" i="1">
                <a:latin typeface="Verdana"/>
                <a:cs typeface="Verdana"/>
              </a:rPr>
              <a:t>Essential</a:t>
            </a:r>
            <a:r>
              <a:rPr dirty="0" sz="1000" spc="-40" i="1">
                <a:latin typeface="Verdana"/>
                <a:cs typeface="Verdana"/>
              </a:rPr>
              <a:t> </a:t>
            </a:r>
            <a:r>
              <a:rPr dirty="0" sz="1000" i="1">
                <a:latin typeface="Verdana"/>
                <a:cs typeface="Verdana"/>
              </a:rPr>
              <a:t>Mathematics</a:t>
            </a:r>
            <a:r>
              <a:rPr dirty="0" sz="1000" spc="-40" i="1">
                <a:latin typeface="Verdana"/>
                <a:cs typeface="Verdana"/>
              </a:rPr>
              <a:t> </a:t>
            </a:r>
            <a:r>
              <a:rPr dirty="0" sz="1000" i="1">
                <a:latin typeface="Verdana"/>
                <a:cs typeface="Verdana"/>
              </a:rPr>
              <a:t>for</a:t>
            </a:r>
            <a:r>
              <a:rPr dirty="0" sz="1000" spc="-40" i="1">
                <a:latin typeface="Verdana"/>
                <a:cs typeface="Verdana"/>
              </a:rPr>
              <a:t> </a:t>
            </a:r>
            <a:r>
              <a:rPr dirty="0" sz="1000" i="1">
                <a:latin typeface="Verdana"/>
                <a:cs typeface="Verdana"/>
              </a:rPr>
              <a:t>Computational</a:t>
            </a:r>
            <a:r>
              <a:rPr dirty="0" sz="1000" spc="-40" i="1">
                <a:latin typeface="Verdana"/>
                <a:cs typeface="Verdana"/>
              </a:rPr>
              <a:t> </a:t>
            </a:r>
            <a:r>
              <a:rPr dirty="0" sz="1000" spc="-10" i="1">
                <a:latin typeface="Verdana"/>
                <a:cs typeface="Verdana"/>
              </a:rPr>
              <a:t>Design</a:t>
            </a:r>
            <a:endParaRPr sz="10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500">
              <a:latin typeface="Verdana"/>
              <a:cs typeface="Verdana"/>
            </a:endParaRPr>
          </a:p>
          <a:p>
            <a:pPr marL="12700" marR="38100">
              <a:lnSpc>
                <a:spcPct val="100000"/>
              </a:lnSpc>
            </a:pPr>
            <a:r>
              <a:rPr dirty="0" sz="1000">
                <a:latin typeface="Verdana"/>
                <a:cs typeface="Verdana"/>
              </a:rPr>
              <a:t>Notice</a:t>
            </a:r>
            <a:r>
              <a:rPr dirty="0" sz="1000" spc="-3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that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method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1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takes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almost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twice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number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of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operations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to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achieve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 spc="-25">
                <a:latin typeface="Verdana"/>
                <a:cs typeface="Verdana"/>
              </a:rPr>
              <a:t>the </a:t>
            </a:r>
            <a:r>
              <a:rPr dirty="0" sz="1000">
                <a:latin typeface="Verdana"/>
                <a:cs typeface="Verdana"/>
              </a:rPr>
              <a:t>same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result.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While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method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2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is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very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efficient,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it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is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only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possible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if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both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move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 spc="-25">
                <a:latin typeface="Verdana"/>
                <a:cs typeface="Verdana"/>
              </a:rPr>
              <a:t>and </a:t>
            </a:r>
            <a:r>
              <a:rPr dirty="0" sz="1000">
                <a:latin typeface="Verdana"/>
                <a:cs typeface="Verdana"/>
              </a:rPr>
              <a:t>rotate</a:t>
            </a:r>
            <a:r>
              <a:rPr dirty="0" sz="1000" spc="-3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matrices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are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[4x4].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This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is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why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in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computer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graphics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[4x4]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matrix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is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used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 spc="-25">
                <a:latin typeface="Verdana"/>
                <a:cs typeface="Verdana"/>
              </a:rPr>
              <a:t>to </a:t>
            </a:r>
            <a:r>
              <a:rPr dirty="0" sz="1000">
                <a:latin typeface="Verdana"/>
                <a:cs typeface="Verdana"/>
              </a:rPr>
              <a:t>represent</a:t>
            </a:r>
            <a:r>
              <a:rPr dirty="0" sz="1000" spc="-3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all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transformations,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and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[4x1]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matrix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is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used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to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represent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points.</a:t>
            </a:r>
            <a:endParaRPr sz="1000">
              <a:latin typeface="Verdana"/>
              <a:cs typeface="Verdana"/>
            </a:endParaRPr>
          </a:p>
          <a:p>
            <a:pPr marL="12700" marR="5080">
              <a:lnSpc>
                <a:spcPct val="100000"/>
              </a:lnSpc>
              <a:spcBef>
                <a:spcPts val="300"/>
              </a:spcBef>
            </a:pPr>
            <a:r>
              <a:rPr dirty="0" sz="1000" spc="-10">
                <a:latin typeface="Verdana"/>
                <a:cs typeface="Verdana"/>
              </a:rPr>
              <a:t>Three-</a:t>
            </a:r>
            <a:r>
              <a:rPr dirty="0" sz="1000">
                <a:latin typeface="Verdana"/>
                <a:cs typeface="Verdana"/>
              </a:rPr>
              <a:t>dimensional</a:t>
            </a:r>
            <a:r>
              <a:rPr dirty="0" sz="1000" spc="-4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modeling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applications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provide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tools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to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apply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transformations</a:t>
            </a:r>
            <a:r>
              <a:rPr dirty="0" sz="1000" spc="-25">
                <a:latin typeface="Verdana"/>
                <a:cs typeface="Verdana"/>
              </a:rPr>
              <a:t> and </a:t>
            </a:r>
            <a:r>
              <a:rPr dirty="0" sz="1000">
                <a:latin typeface="Verdana"/>
                <a:cs typeface="Verdana"/>
              </a:rPr>
              <a:t>multiply</a:t>
            </a:r>
            <a:r>
              <a:rPr dirty="0" sz="1000" spc="-3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matrices,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but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if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you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are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curious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about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how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to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mathematically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multiply </a:t>
            </a:r>
            <a:r>
              <a:rPr dirty="0" sz="1000">
                <a:latin typeface="Verdana"/>
                <a:cs typeface="Verdana"/>
              </a:rPr>
              <a:t>matrices,</a:t>
            </a:r>
            <a:r>
              <a:rPr dirty="0" sz="1000" spc="-3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we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will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explain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simple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example.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In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order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to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multiply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two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matrices,</a:t>
            </a:r>
            <a:r>
              <a:rPr dirty="0" sz="1000" spc="-20">
                <a:latin typeface="Verdana"/>
                <a:cs typeface="Verdana"/>
              </a:rPr>
              <a:t> they </a:t>
            </a:r>
            <a:r>
              <a:rPr dirty="0" sz="1000">
                <a:latin typeface="Verdana"/>
                <a:cs typeface="Verdana"/>
              </a:rPr>
              <a:t>have</a:t>
            </a:r>
            <a:r>
              <a:rPr dirty="0" sz="1000" spc="-3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to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have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matching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dimensions.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That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means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number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of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columns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in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first </a:t>
            </a:r>
            <a:r>
              <a:rPr dirty="0" sz="1000">
                <a:latin typeface="Verdana"/>
                <a:cs typeface="Verdana"/>
              </a:rPr>
              <a:t>matrix</a:t>
            </a:r>
            <a:r>
              <a:rPr dirty="0" sz="1000" spc="-3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must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equal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number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of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rows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of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second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matrix.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resulting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matrix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 spc="-25">
                <a:latin typeface="Verdana"/>
                <a:cs typeface="Verdana"/>
              </a:rPr>
              <a:t>has </a:t>
            </a:r>
            <a:r>
              <a:rPr dirty="0" sz="1000">
                <a:latin typeface="Verdana"/>
                <a:cs typeface="Verdana"/>
              </a:rPr>
              <a:t>a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size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equal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to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number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of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rows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from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first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matrix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and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number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of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columns </a:t>
            </a:r>
            <a:r>
              <a:rPr dirty="0" sz="1000">
                <a:latin typeface="Verdana"/>
                <a:cs typeface="Verdana"/>
              </a:rPr>
              <a:t>from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second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matrix.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For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example,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if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we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have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two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matrices,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 b="1">
                <a:latin typeface="Verdana"/>
                <a:cs typeface="Verdana"/>
              </a:rPr>
              <a:t>M</a:t>
            </a:r>
            <a:r>
              <a:rPr dirty="0" sz="1000" spc="-10" b="1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and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 b="1">
                <a:latin typeface="Verdana"/>
                <a:cs typeface="Verdana"/>
              </a:rPr>
              <a:t>P</a:t>
            </a:r>
            <a:r>
              <a:rPr dirty="0" sz="1000">
                <a:latin typeface="Verdana"/>
                <a:cs typeface="Verdana"/>
              </a:rPr>
              <a:t>,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 spc="-20">
                <a:latin typeface="Verdana"/>
                <a:cs typeface="Verdana"/>
              </a:rPr>
              <a:t>with </a:t>
            </a:r>
            <a:r>
              <a:rPr dirty="0" sz="1000">
                <a:latin typeface="Verdana"/>
                <a:cs typeface="Verdana"/>
              </a:rPr>
              <a:t>dimensions</a:t>
            </a:r>
            <a:r>
              <a:rPr dirty="0" sz="1000" spc="-4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equal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to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[4x4]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and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[4x1]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respectively,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then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there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resulting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multiplication </a:t>
            </a:r>
            <a:r>
              <a:rPr dirty="0" sz="1000">
                <a:latin typeface="Verdana"/>
                <a:cs typeface="Verdana"/>
              </a:rPr>
              <a:t>matrix</a:t>
            </a:r>
            <a:r>
              <a:rPr dirty="0" sz="1000" spc="-40">
                <a:latin typeface="Verdana"/>
                <a:cs typeface="Verdana"/>
              </a:rPr>
              <a:t> </a:t>
            </a:r>
            <a:r>
              <a:rPr dirty="0" sz="1000" b="1">
                <a:latin typeface="Verdana"/>
                <a:cs typeface="Verdana"/>
              </a:rPr>
              <a:t>M</a:t>
            </a:r>
            <a:r>
              <a:rPr dirty="0" sz="1000" spc="-135" b="1">
                <a:latin typeface="Verdana"/>
                <a:cs typeface="Verdana"/>
              </a:rPr>
              <a:t> </a:t>
            </a:r>
            <a:r>
              <a:rPr dirty="0" sz="1000" b="1">
                <a:latin typeface="Verdana"/>
                <a:cs typeface="Verdana"/>
              </a:rPr>
              <a:t>·</a:t>
            </a:r>
            <a:r>
              <a:rPr dirty="0" sz="1000" spc="-135" b="1">
                <a:latin typeface="Verdana"/>
                <a:cs typeface="Verdana"/>
              </a:rPr>
              <a:t> </a:t>
            </a:r>
            <a:r>
              <a:rPr dirty="0" sz="1000" b="1">
                <a:latin typeface="Verdana"/>
                <a:cs typeface="Verdana"/>
              </a:rPr>
              <a:t>P</a:t>
            </a:r>
            <a:r>
              <a:rPr dirty="0" sz="1000" spc="-10" b="1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has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dimension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equal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to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[4x1]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as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shown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in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following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illustration: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3" name="object 3" descr=""/>
          <p:cNvSpPr/>
          <p:nvPr/>
        </p:nvSpPr>
        <p:spPr>
          <a:xfrm>
            <a:off x="1143000" y="9210675"/>
            <a:ext cx="5715000" cy="9525"/>
          </a:xfrm>
          <a:custGeom>
            <a:avLst/>
            <a:gdLst/>
            <a:ahLst/>
            <a:cxnLst/>
            <a:rect l="l" t="t" r="r" b="b"/>
            <a:pathLst>
              <a:path w="5715000" h="9525">
                <a:moveTo>
                  <a:pt x="5715000" y="9525"/>
                </a:moveTo>
                <a:lnTo>
                  <a:pt x="0" y="9525"/>
                </a:lnTo>
                <a:lnTo>
                  <a:pt x="0" y="0"/>
                </a:lnTo>
                <a:lnTo>
                  <a:pt x="5715000" y="0"/>
                </a:lnTo>
                <a:lnTo>
                  <a:pt x="5715000" y="9525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90650" y="3067050"/>
            <a:ext cx="3757773" cy="1057275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1358900" y="4231969"/>
            <a:ext cx="5269230" cy="607060"/>
          </a:xfrm>
          <a:prstGeom prst="rect">
            <a:avLst/>
          </a:prstGeom>
        </p:spPr>
        <p:txBody>
          <a:bodyPr wrap="square" lIns="0" tIns="635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00"/>
              </a:spcBef>
            </a:pPr>
            <a:r>
              <a:rPr dirty="0" sz="1200" b="1">
                <a:latin typeface="Arial"/>
                <a:cs typeface="Arial"/>
              </a:rPr>
              <a:t>Identity </a:t>
            </a:r>
            <a:r>
              <a:rPr dirty="0" sz="1200" spc="-10" b="1">
                <a:latin typeface="Arial"/>
                <a:cs typeface="Arial"/>
              </a:rPr>
              <a:t>matrix</a:t>
            </a:r>
            <a:endParaRPr sz="12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spcBef>
                <a:spcPts val="335"/>
              </a:spcBef>
            </a:pP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35">
                <a:latin typeface="Verdana"/>
                <a:cs typeface="Verdana"/>
              </a:rPr>
              <a:t> </a:t>
            </a:r>
            <a:r>
              <a:rPr dirty="0" sz="1000" i="1">
                <a:latin typeface="Verdana"/>
                <a:cs typeface="Verdana"/>
              </a:rPr>
              <a:t>identity</a:t>
            </a:r>
            <a:r>
              <a:rPr dirty="0" sz="1000" spc="-20" i="1">
                <a:latin typeface="Verdana"/>
                <a:cs typeface="Verdana"/>
              </a:rPr>
              <a:t> </a:t>
            </a:r>
            <a:r>
              <a:rPr dirty="0" sz="1000" i="1">
                <a:latin typeface="Verdana"/>
                <a:cs typeface="Verdana"/>
              </a:rPr>
              <a:t>matrix</a:t>
            </a:r>
            <a:r>
              <a:rPr dirty="0" sz="1000" spc="-25" i="1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is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special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matrix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where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all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diagonal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components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equal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1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 spc="-25">
                <a:latin typeface="Verdana"/>
                <a:cs typeface="Verdana"/>
              </a:rPr>
              <a:t>and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rest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equal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 spc="-25">
                <a:latin typeface="Verdana"/>
                <a:cs typeface="Verdana"/>
              </a:rPr>
              <a:t>0.</a:t>
            </a:r>
            <a:endParaRPr sz="1000">
              <a:latin typeface="Verdana"/>
              <a:cs typeface="Verdana"/>
            </a:endParaRPr>
          </a:p>
        </p:txBody>
      </p:sp>
      <p:pic>
        <p:nvPicPr>
          <p:cNvPr id="6" name="object 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90650" y="4886325"/>
            <a:ext cx="1581239" cy="918147"/>
          </a:xfrm>
          <a:prstGeom prst="rect">
            <a:avLst/>
          </a:prstGeom>
        </p:spPr>
      </p:pic>
      <p:sp>
        <p:nvSpPr>
          <p:cNvPr id="7" name="object 7" descr=""/>
          <p:cNvSpPr txBox="1"/>
          <p:nvPr/>
        </p:nvSpPr>
        <p:spPr>
          <a:xfrm>
            <a:off x="1358900" y="5870606"/>
            <a:ext cx="5487670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main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property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of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identity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matrix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is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that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if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it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is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multiplied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by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any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other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matrix,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values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multiplied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by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zero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do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not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change.</a:t>
            </a:r>
            <a:endParaRPr sz="1000">
              <a:latin typeface="Verdana"/>
              <a:cs typeface="Verdana"/>
            </a:endParaRPr>
          </a:p>
        </p:txBody>
      </p:sp>
      <p:pic>
        <p:nvPicPr>
          <p:cNvPr id="8" name="object 8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90650" y="6309359"/>
            <a:ext cx="4697693" cy="914400"/>
          </a:xfrm>
          <a:prstGeom prst="rect">
            <a:avLst/>
          </a:prstGeom>
        </p:spPr>
      </p:pic>
      <p:sp>
        <p:nvSpPr>
          <p:cNvPr id="9" name="object 9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54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 spc="-25"/>
              <a:t>16</a:t>
            </a:fld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358900" y="508031"/>
            <a:ext cx="5511800" cy="3683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403475">
              <a:lnSpc>
                <a:spcPct val="100000"/>
              </a:lnSpc>
              <a:spcBef>
                <a:spcPts val="100"/>
              </a:spcBef>
            </a:pPr>
            <a:r>
              <a:rPr dirty="0" sz="1000" i="1">
                <a:latin typeface="Verdana"/>
                <a:cs typeface="Verdana"/>
              </a:rPr>
              <a:t>Essential</a:t>
            </a:r>
            <a:r>
              <a:rPr dirty="0" sz="1000" spc="-40" i="1">
                <a:latin typeface="Verdana"/>
                <a:cs typeface="Verdana"/>
              </a:rPr>
              <a:t> </a:t>
            </a:r>
            <a:r>
              <a:rPr dirty="0" sz="1000" i="1">
                <a:latin typeface="Verdana"/>
                <a:cs typeface="Verdana"/>
              </a:rPr>
              <a:t>Mathematics</a:t>
            </a:r>
            <a:r>
              <a:rPr dirty="0" sz="1000" spc="-40" i="1">
                <a:latin typeface="Verdana"/>
                <a:cs typeface="Verdana"/>
              </a:rPr>
              <a:t> </a:t>
            </a:r>
            <a:r>
              <a:rPr dirty="0" sz="1000" i="1">
                <a:latin typeface="Verdana"/>
                <a:cs typeface="Verdana"/>
              </a:rPr>
              <a:t>for</a:t>
            </a:r>
            <a:r>
              <a:rPr dirty="0" sz="1000" spc="-40" i="1">
                <a:latin typeface="Verdana"/>
                <a:cs typeface="Verdana"/>
              </a:rPr>
              <a:t> </a:t>
            </a:r>
            <a:r>
              <a:rPr dirty="0" sz="1000" i="1">
                <a:latin typeface="Verdana"/>
                <a:cs typeface="Verdana"/>
              </a:rPr>
              <a:t>Computational</a:t>
            </a:r>
            <a:r>
              <a:rPr dirty="0" sz="1000" spc="-40" i="1">
                <a:latin typeface="Verdana"/>
                <a:cs typeface="Verdana"/>
              </a:rPr>
              <a:t> </a:t>
            </a:r>
            <a:r>
              <a:rPr dirty="0" sz="1000" spc="-10" i="1">
                <a:latin typeface="Verdana"/>
                <a:cs typeface="Verdana"/>
              </a:rPr>
              <a:t>Design</a:t>
            </a:r>
            <a:endParaRPr sz="1000">
              <a:latin typeface="Verdana"/>
              <a:cs typeface="Verdana"/>
            </a:endParaRPr>
          </a:p>
          <a:p>
            <a:pPr>
              <a:lnSpc>
                <a:spcPct val="100000"/>
              </a:lnSpc>
            </a:pPr>
            <a:endParaRPr sz="12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5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tabLst>
                <a:tab pos="5498465" algn="l"/>
              </a:tabLst>
            </a:pPr>
            <a:r>
              <a:rPr dirty="0" u="sng" sz="140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Transformation</a:t>
            </a:r>
            <a:r>
              <a:rPr dirty="0" u="sng" sz="1400" spc="-7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sng" sz="1400" spc="-1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operations</a:t>
            </a:r>
            <a:r>
              <a:rPr dirty="0" u="sng" sz="140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	</a:t>
            </a:r>
            <a:endParaRPr sz="1400">
              <a:latin typeface="Arial"/>
              <a:cs typeface="Arial"/>
            </a:endParaRPr>
          </a:p>
          <a:p>
            <a:pPr marL="12700" marR="290830">
              <a:lnSpc>
                <a:spcPct val="100000"/>
              </a:lnSpc>
              <a:spcBef>
                <a:spcPts val="445"/>
              </a:spcBef>
            </a:pPr>
            <a:r>
              <a:rPr dirty="0" sz="1000">
                <a:latin typeface="Verdana"/>
                <a:cs typeface="Verdana"/>
              </a:rPr>
              <a:t>Most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transformations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preserve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parallel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relationship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among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parts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of</a:t>
            </a:r>
            <a:r>
              <a:rPr dirty="0" sz="1000" spc="-25">
                <a:latin typeface="Verdana"/>
                <a:cs typeface="Verdana"/>
              </a:rPr>
              <a:t> the </a:t>
            </a:r>
            <a:r>
              <a:rPr dirty="0" sz="1000">
                <a:latin typeface="Verdana"/>
                <a:cs typeface="Verdana"/>
              </a:rPr>
              <a:t>geometry.</a:t>
            </a:r>
            <a:r>
              <a:rPr dirty="0" sz="1000" spc="-4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For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example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collinear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points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remain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collinear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after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transformation. </a:t>
            </a:r>
            <a:r>
              <a:rPr dirty="0" sz="1000">
                <a:latin typeface="Verdana"/>
                <a:cs typeface="Verdana"/>
              </a:rPr>
              <a:t>Also</a:t>
            </a:r>
            <a:r>
              <a:rPr dirty="0" sz="1000" spc="-3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points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on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one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plane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stay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coplanar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after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transformation.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This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type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 spc="-25">
                <a:latin typeface="Verdana"/>
                <a:cs typeface="Verdana"/>
              </a:rPr>
              <a:t>of </a:t>
            </a:r>
            <a:r>
              <a:rPr dirty="0" sz="1000">
                <a:latin typeface="Verdana"/>
                <a:cs typeface="Verdana"/>
              </a:rPr>
              <a:t>transformation</a:t>
            </a:r>
            <a:r>
              <a:rPr dirty="0" sz="1000" spc="-3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is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called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an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 i="1">
                <a:latin typeface="Verdana"/>
                <a:cs typeface="Verdana"/>
              </a:rPr>
              <a:t>affine</a:t>
            </a:r>
            <a:r>
              <a:rPr dirty="0" sz="1000" spc="-20" i="1">
                <a:latin typeface="Verdana"/>
                <a:cs typeface="Verdana"/>
              </a:rPr>
              <a:t> </a:t>
            </a:r>
            <a:r>
              <a:rPr dirty="0" sz="1000" spc="-10" i="1">
                <a:latin typeface="Verdana"/>
                <a:cs typeface="Verdana"/>
              </a:rPr>
              <a:t>transformation</a:t>
            </a:r>
            <a:r>
              <a:rPr dirty="0" sz="1000" spc="-10">
                <a:latin typeface="Verdana"/>
                <a:cs typeface="Verdana"/>
              </a:rPr>
              <a:t>.</a:t>
            </a:r>
            <a:endParaRPr sz="10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9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1200" b="1">
                <a:latin typeface="Arial"/>
                <a:cs typeface="Arial"/>
              </a:rPr>
              <a:t>Translation (move) </a:t>
            </a:r>
            <a:r>
              <a:rPr dirty="0" sz="1200" spc="-10" b="1">
                <a:latin typeface="Arial"/>
                <a:cs typeface="Arial"/>
              </a:rPr>
              <a:t>transformation</a:t>
            </a:r>
            <a:endParaRPr sz="1200">
              <a:latin typeface="Arial"/>
              <a:cs typeface="Arial"/>
            </a:endParaRPr>
          </a:p>
          <a:p>
            <a:pPr marL="12700" marR="424180">
              <a:lnSpc>
                <a:spcPct val="100000"/>
              </a:lnSpc>
              <a:spcBef>
                <a:spcPts val="335"/>
              </a:spcBef>
            </a:pPr>
            <a:r>
              <a:rPr dirty="0" sz="1000">
                <a:latin typeface="Verdana"/>
                <a:cs typeface="Verdana"/>
              </a:rPr>
              <a:t>Moving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point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from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starting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position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by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certain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vector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can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be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calculated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 spc="-25">
                <a:latin typeface="Verdana"/>
                <a:cs typeface="Verdana"/>
              </a:rPr>
              <a:t>as </a:t>
            </a:r>
            <a:r>
              <a:rPr dirty="0" sz="1000" spc="-10">
                <a:latin typeface="Verdana"/>
                <a:cs typeface="Verdana"/>
              </a:rPr>
              <a:t>follows:</a:t>
            </a:r>
            <a:endParaRPr sz="10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  <a:spcBef>
                <a:spcPts val="300"/>
              </a:spcBef>
            </a:pPr>
            <a:r>
              <a:rPr dirty="0" sz="1000">
                <a:latin typeface="Verdana"/>
                <a:cs typeface="Verdana"/>
              </a:rPr>
              <a:t>P'</a:t>
            </a:r>
            <a:r>
              <a:rPr dirty="0" sz="1000" spc="-1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=</a:t>
            </a:r>
            <a:r>
              <a:rPr dirty="0" sz="1000" spc="-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P</a:t>
            </a:r>
            <a:r>
              <a:rPr dirty="0" sz="1000" spc="-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+</a:t>
            </a:r>
            <a:r>
              <a:rPr dirty="0" sz="1000" spc="-5">
                <a:latin typeface="Verdana"/>
                <a:cs typeface="Verdana"/>
              </a:rPr>
              <a:t> </a:t>
            </a:r>
            <a:r>
              <a:rPr dirty="0" sz="1000" spc="-50">
                <a:latin typeface="Verdana"/>
                <a:cs typeface="Verdana"/>
              </a:rPr>
              <a:t>V</a:t>
            </a:r>
            <a:endParaRPr sz="1000">
              <a:latin typeface="Verdana"/>
              <a:cs typeface="Verdana"/>
            </a:endParaRPr>
          </a:p>
          <a:p>
            <a:pPr marL="193675">
              <a:lnSpc>
                <a:spcPct val="100000"/>
              </a:lnSpc>
              <a:spcBef>
                <a:spcPts val="300"/>
              </a:spcBef>
            </a:pPr>
            <a:r>
              <a:rPr dirty="0" sz="1000" spc="-10">
                <a:latin typeface="Verdana"/>
                <a:cs typeface="Verdana"/>
              </a:rPr>
              <a:t>Suppose:</a:t>
            </a:r>
            <a:endParaRPr sz="1000">
              <a:latin typeface="Verdana"/>
              <a:cs typeface="Verdana"/>
            </a:endParaRPr>
          </a:p>
          <a:p>
            <a:pPr marL="422275">
              <a:lnSpc>
                <a:spcPct val="100000"/>
              </a:lnSpc>
              <a:spcBef>
                <a:spcPts val="300"/>
              </a:spcBef>
            </a:pPr>
            <a:r>
              <a:rPr dirty="0" sz="1000">
                <a:latin typeface="Verdana"/>
                <a:cs typeface="Verdana"/>
              </a:rPr>
              <a:t>P(x,y,z)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is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given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 spc="-20">
                <a:latin typeface="Verdana"/>
                <a:cs typeface="Verdana"/>
              </a:rPr>
              <a:t>point</a:t>
            </a:r>
            <a:endParaRPr sz="1000">
              <a:latin typeface="Verdana"/>
              <a:cs typeface="Verdana"/>
            </a:endParaRPr>
          </a:p>
          <a:p>
            <a:pPr marL="193675" marR="3043555" indent="228600">
              <a:lnSpc>
                <a:spcPct val="125000"/>
              </a:lnSpc>
            </a:pPr>
            <a:r>
              <a:rPr dirty="0" sz="1000" b="1">
                <a:latin typeface="Verdana"/>
                <a:cs typeface="Verdana"/>
              </a:rPr>
              <a:t>v</a:t>
            </a:r>
            <a:r>
              <a:rPr dirty="0" sz="1000">
                <a:latin typeface="Verdana"/>
                <a:cs typeface="Verdana"/>
              </a:rPr>
              <a:t>&lt;a,b,c&gt;</a:t>
            </a:r>
            <a:r>
              <a:rPr dirty="0" sz="1000" spc="-3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is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translation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vector Then:</a:t>
            </a:r>
            <a:endParaRPr sz="1000">
              <a:latin typeface="Verdana"/>
              <a:cs typeface="Verdana"/>
            </a:endParaRPr>
          </a:p>
          <a:p>
            <a:pPr marL="422275">
              <a:lnSpc>
                <a:spcPct val="100000"/>
              </a:lnSpc>
              <a:spcBef>
                <a:spcPts val="300"/>
              </a:spcBef>
            </a:pPr>
            <a:r>
              <a:rPr dirty="0" sz="1000" b="1">
                <a:latin typeface="Verdana"/>
                <a:cs typeface="Verdana"/>
              </a:rPr>
              <a:t>P'(x)</a:t>
            </a:r>
            <a:r>
              <a:rPr dirty="0" sz="1000" spc="-10" b="1">
                <a:latin typeface="Verdana"/>
                <a:cs typeface="Verdana"/>
              </a:rPr>
              <a:t> </a:t>
            </a:r>
            <a:r>
              <a:rPr dirty="0" sz="1000" b="1">
                <a:latin typeface="Verdana"/>
                <a:cs typeface="Verdana"/>
              </a:rPr>
              <a:t>=</a:t>
            </a:r>
            <a:r>
              <a:rPr dirty="0" sz="1000" spc="-10" b="1">
                <a:latin typeface="Verdana"/>
                <a:cs typeface="Verdana"/>
              </a:rPr>
              <a:t> </a:t>
            </a:r>
            <a:r>
              <a:rPr dirty="0" sz="1000" b="1">
                <a:latin typeface="Verdana"/>
                <a:cs typeface="Verdana"/>
              </a:rPr>
              <a:t>x</a:t>
            </a:r>
            <a:r>
              <a:rPr dirty="0" sz="1000" spc="-10" b="1">
                <a:latin typeface="Verdana"/>
                <a:cs typeface="Verdana"/>
              </a:rPr>
              <a:t> </a:t>
            </a:r>
            <a:r>
              <a:rPr dirty="0" sz="1000" b="1">
                <a:latin typeface="Verdana"/>
                <a:cs typeface="Verdana"/>
              </a:rPr>
              <a:t>+</a:t>
            </a:r>
            <a:r>
              <a:rPr dirty="0" sz="1000" spc="-5" b="1">
                <a:latin typeface="Verdana"/>
                <a:cs typeface="Verdana"/>
              </a:rPr>
              <a:t> </a:t>
            </a:r>
            <a:r>
              <a:rPr dirty="0" sz="1000" spc="-50" b="1">
                <a:latin typeface="Verdana"/>
                <a:cs typeface="Verdana"/>
              </a:rPr>
              <a:t>a</a:t>
            </a:r>
            <a:endParaRPr sz="1000">
              <a:latin typeface="Verdana"/>
              <a:cs typeface="Verdana"/>
            </a:endParaRPr>
          </a:p>
          <a:p>
            <a:pPr marL="422275">
              <a:lnSpc>
                <a:spcPct val="100000"/>
              </a:lnSpc>
              <a:spcBef>
                <a:spcPts val="300"/>
              </a:spcBef>
            </a:pPr>
            <a:r>
              <a:rPr dirty="0" sz="1000" b="1">
                <a:latin typeface="Verdana"/>
                <a:cs typeface="Verdana"/>
              </a:rPr>
              <a:t>P'(y)</a:t>
            </a:r>
            <a:r>
              <a:rPr dirty="0" sz="1000" spc="-10" b="1">
                <a:latin typeface="Verdana"/>
                <a:cs typeface="Verdana"/>
              </a:rPr>
              <a:t> </a:t>
            </a:r>
            <a:r>
              <a:rPr dirty="0" sz="1000" b="1">
                <a:latin typeface="Verdana"/>
                <a:cs typeface="Verdana"/>
              </a:rPr>
              <a:t>=</a:t>
            </a:r>
            <a:r>
              <a:rPr dirty="0" sz="1000" spc="-10" b="1">
                <a:latin typeface="Verdana"/>
                <a:cs typeface="Verdana"/>
              </a:rPr>
              <a:t> </a:t>
            </a:r>
            <a:r>
              <a:rPr dirty="0" sz="1000" b="1">
                <a:latin typeface="Verdana"/>
                <a:cs typeface="Verdana"/>
              </a:rPr>
              <a:t>y</a:t>
            </a:r>
            <a:r>
              <a:rPr dirty="0" sz="1000" spc="-10" b="1">
                <a:latin typeface="Verdana"/>
                <a:cs typeface="Verdana"/>
              </a:rPr>
              <a:t> </a:t>
            </a:r>
            <a:r>
              <a:rPr dirty="0" sz="1000" b="1">
                <a:latin typeface="Verdana"/>
                <a:cs typeface="Verdana"/>
              </a:rPr>
              <a:t>+</a:t>
            </a:r>
            <a:r>
              <a:rPr dirty="0" sz="1000" spc="-5" b="1">
                <a:latin typeface="Verdana"/>
                <a:cs typeface="Verdana"/>
              </a:rPr>
              <a:t> </a:t>
            </a:r>
            <a:r>
              <a:rPr dirty="0" sz="1000" spc="-50" b="1">
                <a:latin typeface="Verdana"/>
                <a:cs typeface="Verdana"/>
              </a:rPr>
              <a:t>b</a:t>
            </a:r>
            <a:endParaRPr sz="1000">
              <a:latin typeface="Verdana"/>
              <a:cs typeface="Verdana"/>
            </a:endParaRPr>
          </a:p>
          <a:p>
            <a:pPr marL="422275">
              <a:lnSpc>
                <a:spcPct val="100000"/>
              </a:lnSpc>
              <a:spcBef>
                <a:spcPts val="300"/>
              </a:spcBef>
            </a:pPr>
            <a:r>
              <a:rPr dirty="0" sz="1000">
                <a:latin typeface="Verdana"/>
                <a:cs typeface="Verdana"/>
              </a:rPr>
              <a:t>P'(z)</a:t>
            </a:r>
            <a:r>
              <a:rPr dirty="0" sz="1000" spc="-1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=</a:t>
            </a:r>
            <a:r>
              <a:rPr dirty="0" sz="1000" spc="-1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z</a:t>
            </a:r>
            <a:r>
              <a:rPr dirty="0" sz="1000" spc="-1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+</a:t>
            </a:r>
            <a:r>
              <a:rPr dirty="0" sz="1000" spc="-5">
                <a:latin typeface="Verdana"/>
                <a:cs typeface="Verdana"/>
              </a:rPr>
              <a:t> </a:t>
            </a:r>
            <a:r>
              <a:rPr dirty="0" sz="1000" spc="-60">
                <a:latin typeface="Verdana"/>
                <a:cs typeface="Verdana"/>
              </a:rPr>
              <a:t>c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3" name="object 3" descr=""/>
          <p:cNvSpPr/>
          <p:nvPr/>
        </p:nvSpPr>
        <p:spPr>
          <a:xfrm>
            <a:off x="1143000" y="9210675"/>
            <a:ext cx="5715000" cy="9525"/>
          </a:xfrm>
          <a:custGeom>
            <a:avLst/>
            <a:gdLst/>
            <a:ahLst/>
            <a:cxnLst/>
            <a:rect l="l" t="t" r="r" b="b"/>
            <a:pathLst>
              <a:path w="5715000" h="9525">
                <a:moveTo>
                  <a:pt x="5715000" y="9525"/>
                </a:moveTo>
                <a:lnTo>
                  <a:pt x="0" y="9525"/>
                </a:lnTo>
                <a:lnTo>
                  <a:pt x="0" y="0"/>
                </a:lnTo>
                <a:lnTo>
                  <a:pt x="5715000" y="0"/>
                </a:lnTo>
                <a:lnTo>
                  <a:pt x="5715000" y="9525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86325" y="2905125"/>
            <a:ext cx="1990725" cy="1495425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1539875" y="4451381"/>
            <a:ext cx="3187065" cy="635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000">
                <a:latin typeface="Verdana"/>
                <a:cs typeface="Verdana"/>
              </a:rPr>
              <a:t>Points</a:t>
            </a:r>
            <a:r>
              <a:rPr dirty="0" sz="1000" spc="-3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are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represented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in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matrix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format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using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 spc="-50">
                <a:latin typeface="Verdana"/>
                <a:cs typeface="Verdana"/>
              </a:rPr>
              <a:t>a </a:t>
            </a:r>
            <a:r>
              <a:rPr dirty="0" sz="1000">
                <a:latin typeface="Verdana"/>
                <a:cs typeface="Verdana"/>
              </a:rPr>
              <a:t>[4x1]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matrix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with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1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inserted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in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last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 spc="-20">
                <a:latin typeface="Verdana"/>
                <a:cs typeface="Verdana"/>
              </a:rPr>
              <a:t>row.</a:t>
            </a:r>
            <a:endParaRPr sz="1000">
              <a:latin typeface="Verdana"/>
              <a:cs typeface="Verdana"/>
            </a:endParaRPr>
          </a:p>
          <a:p>
            <a:pPr marL="12700" marR="72390">
              <a:lnSpc>
                <a:spcPct val="100000"/>
              </a:lnSpc>
            </a:pPr>
            <a:r>
              <a:rPr dirty="0" sz="1000">
                <a:latin typeface="Verdana"/>
                <a:cs typeface="Verdana"/>
              </a:rPr>
              <a:t>For</a:t>
            </a:r>
            <a:r>
              <a:rPr dirty="0" sz="1000" spc="-3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example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point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P(x,y,z)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is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represented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 spc="-25">
                <a:latin typeface="Verdana"/>
                <a:cs typeface="Verdana"/>
              </a:rPr>
              <a:t>as </a:t>
            </a:r>
            <a:r>
              <a:rPr dirty="0" sz="1000" spc="-10">
                <a:latin typeface="Verdana"/>
                <a:cs typeface="Verdana"/>
              </a:rPr>
              <a:t>follows: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5083175" y="4413243"/>
            <a:ext cx="106680" cy="787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>
              <a:lnSpc>
                <a:spcPct val="125000"/>
              </a:lnSpc>
              <a:spcBef>
                <a:spcPts val="100"/>
              </a:spcBef>
            </a:pPr>
            <a:r>
              <a:rPr dirty="0" sz="1000" spc="-50">
                <a:latin typeface="Verdana"/>
                <a:cs typeface="Verdana"/>
              </a:rPr>
              <a:t>x y z 1</a:t>
            </a:r>
            <a:endParaRPr sz="1000">
              <a:latin typeface="Verdana"/>
              <a:cs typeface="Verdana"/>
            </a:endParaRPr>
          </a:p>
        </p:txBody>
      </p:sp>
      <p:pic>
        <p:nvPicPr>
          <p:cNvPr id="7" name="object 7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000625" y="4495800"/>
            <a:ext cx="295275" cy="666750"/>
          </a:xfrm>
          <a:prstGeom prst="rect">
            <a:avLst/>
          </a:prstGeom>
        </p:spPr>
      </p:pic>
      <p:sp>
        <p:nvSpPr>
          <p:cNvPr id="8" name="object 8" descr=""/>
          <p:cNvSpPr txBox="1"/>
          <p:nvPr/>
        </p:nvSpPr>
        <p:spPr>
          <a:xfrm>
            <a:off x="1358900" y="5213381"/>
            <a:ext cx="5297805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000">
                <a:latin typeface="Verdana"/>
                <a:cs typeface="Verdana"/>
              </a:rPr>
              <a:t>Using</a:t>
            </a:r>
            <a:r>
              <a:rPr dirty="0" sz="1000" spc="-3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[4x4]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matrix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for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transformations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(what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is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called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homogenous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coordinate </a:t>
            </a:r>
            <a:r>
              <a:rPr dirty="0" sz="1000">
                <a:latin typeface="Verdana"/>
                <a:cs typeface="Verdana"/>
              </a:rPr>
              <a:t>system),</a:t>
            </a:r>
            <a:r>
              <a:rPr dirty="0" sz="1000" spc="-4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instead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of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[3x3]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matrices,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allows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representing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all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transformations </a:t>
            </a:r>
            <a:r>
              <a:rPr dirty="0" sz="1000">
                <a:latin typeface="Verdana"/>
                <a:cs typeface="Verdana"/>
              </a:rPr>
              <a:t>including</a:t>
            </a:r>
            <a:r>
              <a:rPr dirty="0" sz="1000" spc="-4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translation.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general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format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for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translation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matrix</a:t>
            </a:r>
            <a:r>
              <a:rPr dirty="0" sz="1000" spc="-25">
                <a:latin typeface="Verdana"/>
                <a:cs typeface="Verdana"/>
              </a:rPr>
              <a:t> is: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9" name="object 9" descr=""/>
          <p:cNvSpPr/>
          <p:nvPr/>
        </p:nvSpPr>
        <p:spPr>
          <a:xfrm>
            <a:off x="3009900" y="5724524"/>
            <a:ext cx="152400" cy="533400"/>
          </a:xfrm>
          <a:custGeom>
            <a:avLst/>
            <a:gdLst/>
            <a:ahLst/>
            <a:cxnLst/>
            <a:rect l="l" t="t" r="r" b="b"/>
            <a:pathLst>
              <a:path w="152400" h="533400">
                <a:moveTo>
                  <a:pt x="152400" y="381000"/>
                </a:moveTo>
                <a:lnTo>
                  <a:pt x="0" y="381000"/>
                </a:lnTo>
                <a:lnTo>
                  <a:pt x="0" y="533400"/>
                </a:lnTo>
                <a:lnTo>
                  <a:pt x="152400" y="533400"/>
                </a:lnTo>
                <a:lnTo>
                  <a:pt x="152400" y="381000"/>
                </a:lnTo>
                <a:close/>
              </a:path>
              <a:path w="152400" h="533400">
                <a:moveTo>
                  <a:pt x="152400" y="190500"/>
                </a:moveTo>
                <a:lnTo>
                  <a:pt x="0" y="190500"/>
                </a:lnTo>
                <a:lnTo>
                  <a:pt x="0" y="342900"/>
                </a:lnTo>
                <a:lnTo>
                  <a:pt x="152400" y="342900"/>
                </a:lnTo>
                <a:lnTo>
                  <a:pt x="152400" y="190500"/>
                </a:lnTo>
                <a:close/>
              </a:path>
              <a:path w="152400" h="533400">
                <a:moveTo>
                  <a:pt x="152400" y="0"/>
                </a:moveTo>
                <a:lnTo>
                  <a:pt x="0" y="0"/>
                </a:lnTo>
                <a:lnTo>
                  <a:pt x="0" y="152400"/>
                </a:lnTo>
                <a:lnTo>
                  <a:pt x="152400" y="152400"/>
                </a:lnTo>
                <a:lnTo>
                  <a:pt x="15240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graphicFrame>
        <p:nvGraphicFramePr>
          <p:cNvPr id="10" name="object 10" descr=""/>
          <p:cNvGraphicFramePr>
            <a:graphicFrameLocks noGrp="1"/>
          </p:cNvGraphicFramePr>
          <p:nvPr/>
        </p:nvGraphicFramePr>
        <p:xfrm>
          <a:off x="1682750" y="5720699"/>
          <a:ext cx="1585595" cy="72516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5910"/>
                <a:gridCol w="442595"/>
                <a:gridCol w="419100"/>
                <a:gridCol w="351155"/>
              </a:tblGrid>
              <a:tr h="172085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000">
                          <a:latin typeface="Verdana"/>
                          <a:cs typeface="Verdana"/>
                        </a:rPr>
                        <a:t>1</a:t>
                      </a:r>
                      <a:endParaRPr sz="1000">
                        <a:latin typeface="Verdana"/>
                        <a:cs typeface="Verdana"/>
                      </a:endParaRPr>
                    </a:p>
                  </a:txBody>
                  <a:tcPr marL="0" marR="0" marB="0" marT="635"/>
                </a:tc>
                <a:tc>
                  <a:txBody>
                    <a:bodyPr/>
                    <a:lstStyle/>
                    <a:p>
                      <a:pPr algn="ctr" marL="444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000">
                          <a:latin typeface="Verdana"/>
                          <a:cs typeface="Verdana"/>
                        </a:rPr>
                        <a:t>0</a:t>
                      </a:r>
                      <a:endParaRPr sz="1000">
                        <a:latin typeface="Verdana"/>
                        <a:cs typeface="Verdana"/>
                      </a:endParaRPr>
                    </a:p>
                  </a:txBody>
                  <a:tcPr marL="0" marR="0" marB="0" marT="635"/>
                </a:tc>
                <a:tc>
                  <a:txBody>
                    <a:bodyPr/>
                    <a:lstStyle/>
                    <a:p>
                      <a:pPr algn="ctr" marL="1905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000">
                          <a:latin typeface="Verdana"/>
                          <a:cs typeface="Verdana"/>
                        </a:rPr>
                        <a:t>0</a:t>
                      </a:r>
                      <a:endParaRPr sz="1000">
                        <a:latin typeface="Verdana"/>
                        <a:cs typeface="Verdana"/>
                      </a:endParaRPr>
                    </a:p>
                  </a:txBody>
                  <a:tcPr marL="0" marR="0" marB="0" marT="635"/>
                </a:tc>
                <a:tc>
                  <a:txBody>
                    <a:bodyPr/>
                    <a:lstStyle/>
                    <a:p>
                      <a:pPr marL="15938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000" spc="-25">
                          <a:latin typeface="Verdana"/>
                          <a:cs typeface="Verdana"/>
                        </a:rPr>
                        <a:t>a1</a:t>
                      </a:r>
                      <a:endParaRPr sz="1000">
                        <a:latin typeface="Verdana"/>
                        <a:cs typeface="Verdana"/>
                      </a:endParaRPr>
                    </a:p>
                  </a:txBody>
                  <a:tcPr marL="0" marR="0" marB="0" marT="635"/>
                </a:tc>
              </a:tr>
              <a:tr h="190500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dirty="0" sz="1000">
                          <a:latin typeface="Verdana"/>
                          <a:cs typeface="Verdana"/>
                        </a:rPr>
                        <a:t>0</a:t>
                      </a:r>
                      <a:endParaRPr sz="1000">
                        <a:latin typeface="Verdana"/>
                        <a:cs typeface="Verdana"/>
                      </a:endParaRPr>
                    </a:p>
                  </a:txBody>
                  <a:tcPr marL="0" marR="0" marB="0" marT="18415"/>
                </a:tc>
                <a:tc>
                  <a:txBody>
                    <a:bodyPr/>
                    <a:lstStyle/>
                    <a:p>
                      <a:pPr algn="ctr" marL="4445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dirty="0" sz="1000">
                          <a:latin typeface="Verdana"/>
                          <a:cs typeface="Verdana"/>
                        </a:rPr>
                        <a:t>1</a:t>
                      </a:r>
                      <a:endParaRPr sz="1000">
                        <a:latin typeface="Verdana"/>
                        <a:cs typeface="Verdana"/>
                      </a:endParaRPr>
                    </a:p>
                  </a:txBody>
                  <a:tcPr marL="0" marR="0" marB="0" marT="18415"/>
                </a:tc>
                <a:tc>
                  <a:txBody>
                    <a:bodyPr/>
                    <a:lstStyle/>
                    <a:p>
                      <a:pPr algn="ctr" marL="19050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dirty="0" sz="1000">
                          <a:latin typeface="Verdana"/>
                          <a:cs typeface="Verdana"/>
                        </a:rPr>
                        <a:t>0</a:t>
                      </a:r>
                      <a:endParaRPr sz="1000">
                        <a:latin typeface="Verdana"/>
                        <a:cs typeface="Verdana"/>
                      </a:endParaRPr>
                    </a:p>
                  </a:txBody>
                  <a:tcPr marL="0" marR="0" marB="0" marT="18415"/>
                </a:tc>
                <a:tc>
                  <a:txBody>
                    <a:bodyPr/>
                    <a:lstStyle/>
                    <a:p>
                      <a:pPr marL="159385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dirty="0" sz="1000" spc="-25">
                          <a:latin typeface="Verdana"/>
                          <a:cs typeface="Verdana"/>
                        </a:rPr>
                        <a:t>a2</a:t>
                      </a:r>
                      <a:endParaRPr sz="1000">
                        <a:latin typeface="Verdana"/>
                        <a:cs typeface="Verdana"/>
                      </a:endParaRPr>
                    </a:p>
                  </a:txBody>
                  <a:tcPr marL="0" marR="0" marB="0" marT="18415"/>
                </a:tc>
              </a:tr>
              <a:tr h="190500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dirty="0" sz="1000">
                          <a:latin typeface="Verdana"/>
                          <a:cs typeface="Verdana"/>
                        </a:rPr>
                        <a:t>0</a:t>
                      </a:r>
                      <a:endParaRPr sz="1000">
                        <a:latin typeface="Verdana"/>
                        <a:cs typeface="Verdana"/>
                      </a:endParaRPr>
                    </a:p>
                  </a:txBody>
                  <a:tcPr marL="0" marR="0" marB="0" marT="18415"/>
                </a:tc>
                <a:tc>
                  <a:txBody>
                    <a:bodyPr/>
                    <a:lstStyle/>
                    <a:p>
                      <a:pPr algn="ctr" marL="4445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dirty="0" sz="1000">
                          <a:latin typeface="Verdana"/>
                          <a:cs typeface="Verdana"/>
                        </a:rPr>
                        <a:t>0</a:t>
                      </a:r>
                      <a:endParaRPr sz="1000">
                        <a:latin typeface="Verdana"/>
                        <a:cs typeface="Verdana"/>
                      </a:endParaRPr>
                    </a:p>
                  </a:txBody>
                  <a:tcPr marL="0" marR="0" marB="0" marT="18415"/>
                </a:tc>
                <a:tc>
                  <a:txBody>
                    <a:bodyPr/>
                    <a:lstStyle/>
                    <a:p>
                      <a:pPr algn="ctr" marL="19050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dirty="0" sz="1000">
                          <a:latin typeface="Verdana"/>
                          <a:cs typeface="Verdana"/>
                        </a:rPr>
                        <a:t>1</a:t>
                      </a:r>
                      <a:endParaRPr sz="1000">
                        <a:latin typeface="Verdana"/>
                        <a:cs typeface="Verdana"/>
                      </a:endParaRPr>
                    </a:p>
                  </a:txBody>
                  <a:tcPr marL="0" marR="0" marB="0" marT="18415"/>
                </a:tc>
                <a:tc>
                  <a:txBody>
                    <a:bodyPr/>
                    <a:lstStyle/>
                    <a:p>
                      <a:pPr marL="159385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dirty="0" sz="1000" spc="-25">
                          <a:latin typeface="Verdana"/>
                          <a:cs typeface="Verdana"/>
                        </a:rPr>
                        <a:t>a3</a:t>
                      </a:r>
                      <a:endParaRPr sz="1000">
                        <a:latin typeface="Verdana"/>
                        <a:cs typeface="Verdana"/>
                      </a:endParaRPr>
                    </a:p>
                  </a:txBody>
                  <a:tcPr marL="0" marR="0" marB="0" marT="18415"/>
                </a:tc>
              </a:tr>
              <a:tr h="172085">
                <a:tc>
                  <a:txBody>
                    <a:bodyPr/>
                    <a:lstStyle/>
                    <a:p>
                      <a:pPr marL="31750">
                        <a:lnSpc>
                          <a:spcPts val="1110"/>
                        </a:lnSpc>
                        <a:spcBef>
                          <a:spcPts val="145"/>
                        </a:spcBef>
                      </a:pPr>
                      <a:r>
                        <a:rPr dirty="0" sz="1000">
                          <a:latin typeface="Verdana"/>
                          <a:cs typeface="Verdana"/>
                        </a:rPr>
                        <a:t>0</a:t>
                      </a:r>
                      <a:endParaRPr sz="1000">
                        <a:latin typeface="Verdana"/>
                        <a:cs typeface="Verdana"/>
                      </a:endParaRPr>
                    </a:p>
                  </a:txBody>
                  <a:tcPr marL="0" marR="0" marB="0" marT="18415"/>
                </a:tc>
                <a:tc>
                  <a:txBody>
                    <a:bodyPr/>
                    <a:lstStyle/>
                    <a:p>
                      <a:pPr algn="ctr" marL="4445">
                        <a:lnSpc>
                          <a:spcPts val="1110"/>
                        </a:lnSpc>
                        <a:spcBef>
                          <a:spcPts val="145"/>
                        </a:spcBef>
                      </a:pPr>
                      <a:r>
                        <a:rPr dirty="0" sz="1000">
                          <a:latin typeface="Verdana"/>
                          <a:cs typeface="Verdana"/>
                        </a:rPr>
                        <a:t>0</a:t>
                      </a:r>
                      <a:endParaRPr sz="1000">
                        <a:latin typeface="Verdana"/>
                        <a:cs typeface="Verdana"/>
                      </a:endParaRPr>
                    </a:p>
                  </a:txBody>
                  <a:tcPr marL="0" marR="0" marB="0" marT="18415"/>
                </a:tc>
                <a:tc>
                  <a:txBody>
                    <a:bodyPr/>
                    <a:lstStyle/>
                    <a:p>
                      <a:pPr algn="ctr" marL="19050">
                        <a:lnSpc>
                          <a:spcPts val="1110"/>
                        </a:lnSpc>
                        <a:spcBef>
                          <a:spcPts val="145"/>
                        </a:spcBef>
                      </a:pPr>
                      <a:r>
                        <a:rPr dirty="0" sz="1000">
                          <a:latin typeface="Verdana"/>
                          <a:cs typeface="Verdana"/>
                        </a:rPr>
                        <a:t>0</a:t>
                      </a:r>
                      <a:endParaRPr sz="1000">
                        <a:latin typeface="Verdana"/>
                        <a:cs typeface="Verdana"/>
                      </a:endParaRPr>
                    </a:p>
                  </a:txBody>
                  <a:tcPr marL="0" marR="0" marB="0" marT="18415"/>
                </a:tc>
                <a:tc>
                  <a:txBody>
                    <a:bodyPr/>
                    <a:lstStyle/>
                    <a:p>
                      <a:pPr marL="197485">
                        <a:lnSpc>
                          <a:spcPts val="1110"/>
                        </a:lnSpc>
                        <a:spcBef>
                          <a:spcPts val="145"/>
                        </a:spcBef>
                      </a:pPr>
                      <a:r>
                        <a:rPr dirty="0" sz="1000">
                          <a:latin typeface="Verdana"/>
                          <a:cs typeface="Verdana"/>
                        </a:rPr>
                        <a:t>1</a:t>
                      </a:r>
                      <a:endParaRPr sz="1000">
                        <a:latin typeface="Verdana"/>
                        <a:cs typeface="Verdana"/>
                      </a:endParaRPr>
                    </a:p>
                  </a:txBody>
                  <a:tcPr marL="0" marR="0" marB="0" marT="18415"/>
                </a:tc>
              </a:tr>
            </a:tbl>
          </a:graphicData>
        </a:graphic>
      </p:graphicFrame>
      <p:sp>
        <p:nvSpPr>
          <p:cNvPr id="11" name="object 11" descr=""/>
          <p:cNvSpPr txBox="1"/>
          <p:nvPr/>
        </p:nvSpPr>
        <p:spPr>
          <a:xfrm>
            <a:off x="1358900" y="6432543"/>
            <a:ext cx="5394325" cy="7493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41300" marR="10795" indent="-228600">
              <a:lnSpc>
                <a:spcPct val="125000"/>
              </a:lnSpc>
              <a:spcBef>
                <a:spcPts val="100"/>
              </a:spcBef>
            </a:pPr>
            <a:r>
              <a:rPr dirty="0" sz="1000">
                <a:latin typeface="Verdana"/>
                <a:cs typeface="Verdana"/>
              </a:rPr>
              <a:t>For</a:t>
            </a:r>
            <a:r>
              <a:rPr dirty="0" sz="1000" spc="-3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example,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to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move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point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P(2,3,1)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by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vector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 b="1">
                <a:latin typeface="Verdana"/>
                <a:cs typeface="Verdana"/>
              </a:rPr>
              <a:t>v</a:t>
            </a:r>
            <a:r>
              <a:rPr dirty="0" sz="1000">
                <a:latin typeface="Verdana"/>
                <a:cs typeface="Verdana"/>
              </a:rPr>
              <a:t>&lt;2,2,2&gt;,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new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point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location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 spc="-25">
                <a:latin typeface="Verdana"/>
                <a:cs typeface="Verdana"/>
              </a:rPr>
              <a:t>is: </a:t>
            </a:r>
            <a:r>
              <a:rPr dirty="0" sz="1000">
                <a:latin typeface="Verdana"/>
                <a:cs typeface="Verdana"/>
              </a:rPr>
              <a:t>P’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=</a:t>
            </a:r>
            <a:r>
              <a:rPr dirty="0" sz="1000" spc="-1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P</a:t>
            </a:r>
            <a:r>
              <a:rPr dirty="0" sz="1000" spc="-1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+</a:t>
            </a:r>
            <a:r>
              <a:rPr dirty="0" sz="1000" spc="-10">
                <a:latin typeface="Verdana"/>
                <a:cs typeface="Verdana"/>
              </a:rPr>
              <a:t> </a:t>
            </a:r>
            <a:r>
              <a:rPr dirty="0" sz="1000" b="1">
                <a:latin typeface="Verdana"/>
                <a:cs typeface="Verdana"/>
              </a:rPr>
              <a:t>v </a:t>
            </a:r>
            <a:r>
              <a:rPr dirty="0" sz="1000">
                <a:latin typeface="Verdana"/>
                <a:cs typeface="Verdana"/>
              </a:rPr>
              <a:t>=</a:t>
            </a:r>
            <a:r>
              <a:rPr dirty="0" sz="1000" spc="-1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(2+2,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3+2,</a:t>
            </a:r>
            <a:r>
              <a:rPr dirty="0" sz="1000" spc="-1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1+2)</a:t>
            </a:r>
            <a:r>
              <a:rPr dirty="0" sz="1000" spc="-1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=</a:t>
            </a:r>
            <a:r>
              <a:rPr dirty="0" sz="1000" spc="-1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(4,</a:t>
            </a:r>
            <a:r>
              <a:rPr dirty="0" sz="1000" spc="-1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5,</a:t>
            </a:r>
            <a:r>
              <a:rPr dirty="0" sz="1000" spc="-10">
                <a:latin typeface="Verdana"/>
                <a:cs typeface="Verdana"/>
              </a:rPr>
              <a:t> </a:t>
            </a:r>
            <a:r>
              <a:rPr dirty="0" sz="1000" spc="-25">
                <a:latin typeface="Verdana"/>
                <a:cs typeface="Verdana"/>
              </a:rPr>
              <a:t>3)</a:t>
            </a:r>
            <a:endParaRPr sz="1000">
              <a:latin typeface="Verdana"/>
              <a:cs typeface="Verdana"/>
            </a:endParaRPr>
          </a:p>
          <a:p>
            <a:pPr marL="12700" marR="5080">
              <a:lnSpc>
                <a:spcPct val="100000"/>
              </a:lnSpc>
              <a:spcBef>
                <a:spcPts val="300"/>
              </a:spcBef>
            </a:pPr>
            <a:r>
              <a:rPr dirty="0" sz="1000">
                <a:latin typeface="Verdana"/>
                <a:cs typeface="Verdana"/>
              </a:rPr>
              <a:t>If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we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use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matrix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form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and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multiply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translation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matrix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by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input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point,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 spc="-25">
                <a:latin typeface="Verdana"/>
                <a:cs typeface="Verdana"/>
              </a:rPr>
              <a:t>we </a:t>
            </a:r>
            <a:r>
              <a:rPr dirty="0" sz="1000">
                <a:latin typeface="Verdana"/>
                <a:cs typeface="Verdana"/>
              </a:rPr>
              <a:t>get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new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point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location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as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in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following:</a:t>
            </a:r>
            <a:endParaRPr sz="1000">
              <a:latin typeface="Verdana"/>
              <a:cs typeface="Verdana"/>
            </a:endParaRPr>
          </a:p>
        </p:txBody>
      </p:sp>
      <p:graphicFrame>
        <p:nvGraphicFramePr>
          <p:cNvPr id="12" name="object 12" descr=""/>
          <p:cNvGraphicFramePr>
            <a:graphicFrameLocks noGrp="1"/>
          </p:cNvGraphicFramePr>
          <p:nvPr/>
        </p:nvGraphicFramePr>
        <p:xfrm>
          <a:off x="1568450" y="7206599"/>
          <a:ext cx="3689350" cy="72516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1610"/>
                <a:gridCol w="210185"/>
                <a:gridCol w="209550"/>
                <a:gridCol w="290830"/>
                <a:gridCol w="520065"/>
                <a:gridCol w="1799589"/>
                <a:gridCol w="229870"/>
                <a:gridCol w="172085"/>
              </a:tblGrid>
              <a:tr h="172085">
                <a:tc>
                  <a:txBody>
                    <a:bodyPr/>
                    <a:lstStyle/>
                    <a:p>
                      <a:pPr algn="ctr" marR="29209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000">
                          <a:latin typeface="Verdana"/>
                          <a:cs typeface="Verdana"/>
                        </a:rPr>
                        <a:t>1</a:t>
                      </a:r>
                      <a:endParaRPr sz="1000">
                        <a:latin typeface="Verdana"/>
                        <a:cs typeface="Verdana"/>
                      </a:endParaRPr>
                    </a:p>
                  </a:txBody>
                  <a:tcPr marL="0" marR="0" marB="0" marT="635"/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dirty="0" sz="900">
                          <a:latin typeface="Verdana"/>
                          <a:cs typeface="Verdana"/>
                        </a:rPr>
                        <a:t>0</a:t>
                      </a:r>
                      <a:endParaRPr sz="900">
                        <a:latin typeface="Verdana"/>
                        <a:cs typeface="Verdana"/>
                      </a:endParaRPr>
                    </a:p>
                  </a:txBody>
                  <a:tcPr marL="0" marR="0" marB="0" marT="3810"/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dirty="0" sz="900">
                          <a:latin typeface="Verdana"/>
                          <a:cs typeface="Verdana"/>
                        </a:rPr>
                        <a:t>0</a:t>
                      </a:r>
                      <a:endParaRPr sz="900">
                        <a:latin typeface="Verdana"/>
                        <a:cs typeface="Verdana"/>
                      </a:endParaRPr>
                    </a:p>
                  </a:txBody>
                  <a:tcPr marL="0" marR="0" marB="0" marT="3810"/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dirty="0" sz="900">
                          <a:latin typeface="Verdana"/>
                          <a:cs typeface="Verdana"/>
                        </a:rPr>
                        <a:t>2</a:t>
                      </a:r>
                      <a:endParaRPr sz="900">
                        <a:latin typeface="Verdana"/>
                        <a:cs typeface="Verdana"/>
                      </a:endParaRPr>
                    </a:p>
                  </a:txBody>
                  <a:tcPr marL="0" marR="0" marB="0" marT="3810"/>
                </a:tc>
                <a:tc>
                  <a:txBody>
                    <a:bodyPr/>
                    <a:lstStyle/>
                    <a:p>
                      <a:pPr marL="149225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dirty="0" sz="900">
                          <a:latin typeface="Verdana"/>
                          <a:cs typeface="Verdana"/>
                        </a:rPr>
                        <a:t>2</a:t>
                      </a:r>
                      <a:endParaRPr sz="900">
                        <a:latin typeface="Verdana"/>
                        <a:cs typeface="Verdana"/>
                      </a:endParaRPr>
                    </a:p>
                  </a:txBody>
                  <a:tcPr marL="0" marR="0" marB="0" marT="381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000">
                          <a:latin typeface="Verdana"/>
                          <a:cs typeface="Verdana"/>
                        </a:rPr>
                        <a:t>(1*2</a:t>
                      </a:r>
                      <a:r>
                        <a:rPr dirty="0" sz="1000" spc="-15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000">
                          <a:latin typeface="Verdana"/>
                          <a:cs typeface="Verdana"/>
                        </a:rPr>
                        <a:t>+</a:t>
                      </a:r>
                      <a:r>
                        <a:rPr dirty="0" sz="1000" spc="-10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000">
                          <a:latin typeface="Verdana"/>
                          <a:cs typeface="Verdana"/>
                        </a:rPr>
                        <a:t>0*3</a:t>
                      </a:r>
                      <a:r>
                        <a:rPr dirty="0" sz="1000" spc="-10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000">
                          <a:latin typeface="Verdana"/>
                          <a:cs typeface="Verdana"/>
                        </a:rPr>
                        <a:t>+</a:t>
                      </a:r>
                      <a:r>
                        <a:rPr dirty="0" sz="1000" spc="-10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000">
                          <a:latin typeface="Verdana"/>
                          <a:cs typeface="Verdana"/>
                        </a:rPr>
                        <a:t>0*1</a:t>
                      </a:r>
                      <a:r>
                        <a:rPr dirty="0" sz="1000" spc="-10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000">
                          <a:latin typeface="Verdana"/>
                          <a:cs typeface="Verdana"/>
                        </a:rPr>
                        <a:t>+</a:t>
                      </a:r>
                      <a:r>
                        <a:rPr dirty="0" sz="1000" spc="-10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000" spc="-20">
                          <a:latin typeface="Verdana"/>
                          <a:cs typeface="Verdana"/>
                        </a:rPr>
                        <a:t>2*1)</a:t>
                      </a:r>
                      <a:endParaRPr sz="1000">
                        <a:latin typeface="Verdana"/>
                        <a:cs typeface="Verdana"/>
                      </a:endParaRPr>
                    </a:p>
                  </a:txBody>
                  <a:tcPr marL="0" marR="0" marB="0" marT="635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35560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dirty="0" sz="900">
                          <a:latin typeface="Verdana"/>
                          <a:cs typeface="Verdana"/>
                        </a:rPr>
                        <a:t>4</a:t>
                      </a:r>
                      <a:endParaRPr sz="900">
                        <a:latin typeface="Verdana"/>
                        <a:cs typeface="Verdana"/>
                      </a:endParaRPr>
                    </a:p>
                  </a:txBody>
                  <a:tcPr marL="0" marR="0" marB="0" marT="3810"/>
                </a:tc>
              </a:tr>
              <a:tr h="190500">
                <a:tc>
                  <a:txBody>
                    <a:bodyPr/>
                    <a:lstStyle/>
                    <a:p>
                      <a:pPr algn="ctr" marR="37465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dirty="0" sz="900">
                          <a:latin typeface="Verdana"/>
                          <a:cs typeface="Verdana"/>
                        </a:rPr>
                        <a:t>0</a:t>
                      </a:r>
                      <a:endParaRPr sz="900">
                        <a:latin typeface="Verdana"/>
                        <a:cs typeface="Verdana"/>
                      </a:endParaRPr>
                    </a:p>
                  </a:txBody>
                  <a:tcPr marL="0" marR="0" marB="0" marT="21590"/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dirty="0" sz="900">
                          <a:latin typeface="Verdana"/>
                          <a:cs typeface="Verdana"/>
                        </a:rPr>
                        <a:t>1</a:t>
                      </a:r>
                      <a:endParaRPr sz="900">
                        <a:latin typeface="Verdana"/>
                        <a:cs typeface="Verdana"/>
                      </a:endParaRPr>
                    </a:p>
                  </a:txBody>
                  <a:tcPr marL="0" marR="0" marB="0" marT="21590"/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dirty="0" sz="900">
                          <a:latin typeface="Verdana"/>
                          <a:cs typeface="Verdana"/>
                        </a:rPr>
                        <a:t>0</a:t>
                      </a:r>
                      <a:endParaRPr sz="900">
                        <a:latin typeface="Verdana"/>
                        <a:cs typeface="Verdana"/>
                      </a:endParaRPr>
                    </a:p>
                  </a:txBody>
                  <a:tcPr marL="0" marR="0" marB="0" marT="21590"/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dirty="0" sz="900">
                          <a:latin typeface="Verdana"/>
                          <a:cs typeface="Verdana"/>
                        </a:rPr>
                        <a:t>2</a:t>
                      </a:r>
                      <a:endParaRPr sz="900">
                        <a:latin typeface="Verdana"/>
                        <a:cs typeface="Verdana"/>
                      </a:endParaRPr>
                    </a:p>
                  </a:txBody>
                  <a:tcPr marL="0" marR="0" marB="0" marT="21590"/>
                </a:tc>
                <a:tc>
                  <a:txBody>
                    <a:bodyPr/>
                    <a:lstStyle/>
                    <a:p>
                      <a:pPr marL="149225">
                        <a:lnSpc>
                          <a:spcPct val="100000"/>
                        </a:lnSpc>
                        <a:spcBef>
                          <a:spcPts val="170"/>
                        </a:spcBef>
                        <a:tabLst>
                          <a:tab pos="358775" algn="l"/>
                        </a:tabLst>
                      </a:pPr>
                      <a:r>
                        <a:rPr dirty="0" sz="900" spc="-50">
                          <a:latin typeface="Verdana"/>
                          <a:cs typeface="Verdana"/>
                        </a:rPr>
                        <a:t>3</a:t>
                      </a:r>
                      <a:r>
                        <a:rPr dirty="0" sz="900">
                          <a:latin typeface="Verdana"/>
                          <a:cs typeface="Verdana"/>
                        </a:rPr>
                        <a:t>	</a:t>
                      </a:r>
                      <a:r>
                        <a:rPr dirty="0" sz="900" spc="-50">
                          <a:latin typeface="Verdana"/>
                          <a:cs typeface="Verdana"/>
                        </a:rPr>
                        <a:t>=</a:t>
                      </a:r>
                      <a:endParaRPr sz="900">
                        <a:latin typeface="Verdana"/>
                        <a:cs typeface="Verdana"/>
                      </a:endParaRPr>
                    </a:p>
                  </a:txBody>
                  <a:tcPr marL="0" marR="0" marB="0" marT="2159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dirty="0" sz="1000">
                          <a:latin typeface="Verdana"/>
                          <a:cs typeface="Verdana"/>
                        </a:rPr>
                        <a:t>(0*2</a:t>
                      </a:r>
                      <a:r>
                        <a:rPr dirty="0" sz="1000" spc="-15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000">
                          <a:latin typeface="Verdana"/>
                          <a:cs typeface="Verdana"/>
                        </a:rPr>
                        <a:t>+</a:t>
                      </a:r>
                      <a:r>
                        <a:rPr dirty="0" sz="1000" spc="-10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000">
                          <a:latin typeface="Verdana"/>
                          <a:cs typeface="Verdana"/>
                        </a:rPr>
                        <a:t>1*3</a:t>
                      </a:r>
                      <a:r>
                        <a:rPr dirty="0" sz="1000" spc="-10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000">
                          <a:latin typeface="Verdana"/>
                          <a:cs typeface="Verdana"/>
                        </a:rPr>
                        <a:t>+</a:t>
                      </a:r>
                      <a:r>
                        <a:rPr dirty="0" sz="1000" spc="-10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000">
                          <a:latin typeface="Verdana"/>
                          <a:cs typeface="Verdana"/>
                        </a:rPr>
                        <a:t>0*1</a:t>
                      </a:r>
                      <a:r>
                        <a:rPr dirty="0" sz="1000" spc="-10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000">
                          <a:latin typeface="Verdana"/>
                          <a:cs typeface="Verdana"/>
                        </a:rPr>
                        <a:t>+</a:t>
                      </a:r>
                      <a:r>
                        <a:rPr dirty="0" sz="1000" spc="-10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000" spc="-20">
                          <a:latin typeface="Verdana"/>
                          <a:cs typeface="Verdana"/>
                        </a:rPr>
                        <a:t>2*1)</a:t>
                      </a:r>
                      <a:endParaRPr sz="1000">
                        <a:latin typeface="Verdana"/>
                        <a:cs typeface="Verdana"/>
                      </a:endParaRPr>
                    </a:p>
                  </a:txBody>
                  <a:tcPr marL="0" marR="0" marB="0" marT="18415"/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dirty="0" sz="900">
                          <a:latin typeface="Verdana"/>
                          <a:cs typeface="Verdana"/>
                        </a:rPr>
                        <a:t>=</a:t>
                      </a:r>
                      <a:endParaRPr sz="900">
                        <a:latin typeface="Verdana"/>
                        <a:cs typeface="Verdana"/>
                      </a:endParaRPr>
                    </a:p>
                  </a:txBody>
                  <a:tcPr marL="0" marR="0" marB="0" marT="21590"/>
                </a:tc>
                <a:tc>
                  <a:txBody>
                    <a:bodyPr/>
                    <a:lstStyle/>
                    <a:p>
                      <a:pPr algn="ctr" marL="35560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dirty="0" sz="900">
                          <a:latin typeface="Verdana"/>
                          <a:cs typeface="Verdana"/>
                        </a:rPr>
                        <a:t>5</a:t>
                      </a:r>
                      <a:endParaRPr sz="900">
                        <a:latin typeface="Verdana"/>
                        <a:cs typeface="Verdana"/>
                      </a:endParaRPr>
                    </a:p>
                  </a:txBody>
                  <a:tcPr marL="0" marR="0" marB="0" marT="21590"/>
                </a:tc>
              </a:tr>
              <a:tr h="190500">
                <a:tc>
                  <a:txBody>
                    <a:bodyPr/>
                    <a:lstStyle/>
                    <a:p>
                      <a:pPr algn="ctr" marR="37465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dirty="0" sz="900">
                          <a:latin typeface="Verdana"/>
                          <a:cs typeface="Verdana"/>
                        </a:rPr>
                        <a:t>0</a:t>
                      </a:r>
                      <a:endParaRPr sz="900">
                        <a:latin typeface="Verdana"/>
                        <a:cs typeface="Verdana"/>
                      </a:endParaRPr>
                    </a:p>
                  </a:txBody>
                  <a:tcPr marL="0" marR="0" marB="0" marT="21590"/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dirty="0" sz="900">
                          <a:latin typeface="Verdana"/>
                          <a:cs typeface="Verdana"/>
                        </a:rPr>
                        <a:t>0</a:t>
                      </a:r>
                      <a:endParaRPr sz="900">
                        <a:latin typeface="Verdana"/>
                        <a:cs typeface="Verdana"/>
                      </a:endParaRPr>
                    </a:p>
                  </a:txBody>
                  <a:tcPr marL="0" marR="0" marB="0" marT="21590"/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dirty="0" sz="900">
                          <a:latin typeface="Verdana"/>
                          <a:cs typeface="Verdana"/>
                        </a:rPr>
                        <a:t>1</a:t>
                      </a:r>
                      <a:endParaRPr sz="900">
                        <a:latin typeface="Verdana"/>
                        <a:cs typeface="Verdana"/>
                      </a:endParaRPr>
                    </a:p>
                  </a:txBody>
                  <a:tcPr marL="0" marR="0" marB="0" marT="21590"/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dirty="0" sz="900">
                          <a:latin typeface="Verdana"/>
                          <a:cs typeface="Verdana"/>
                        </a:rPr>
                        <a:t>2</a:t>
                      </a:r>
                      <a:endParaRPr sz="900">
                        <a:latin typeface="Verdana"/>
                        <a:cs typeface="Verdana"/>
                      </a:endParaRPr>
                    </a:p>
                  </a:txBody>
                  <a:tcPr marL="0" marR="0" marB="0" marT="21590"/>
                </a:tc>
                <a:tc>
                  <a:txBody>
                    <a:bodyPr/>
                    <a:lstStyle/>
                    <a:p>
                      <a:pPr marL="149225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dirty="0" sz="900">
                          <a:latin typeface="Verdana"/>
                          <a:cs typeface="Verdana"/>
                        </a:rPr>
                        <a:t>1</a:t>
                      </a:r>
                      <a:endParaRPr sz="900">
                        <a:latin typeface="Verdana"/>
                        <a:cs typeface="Verdana"/>
                      </a:endParaRPr>
                    </a:p>
                  </a:txBody>
                  <a:tcPr marL="0" marR="0" marB="0" marT="2159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dirty="0" sz="1000">
                          <a:latin typeface="Verdana"/>
                          <a:cs typeface="Verdana"/>
                        </a:rPr>
                        <a:t>(0*2</a:t>
                      </a:r>
                      <a:r>
                        <a:rPr dirty="0" sz="1000" spc="-15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000">
                          <a:latin typeface="Verdana"/>
                          <a:cs typeface="Verdana"/>
                        </a:rPr>
                        <a:t>+</a:t>
                      </a:r>
                      <a:r>
                        <a:rPr dirty="0" sz="1000" spc="-10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000">
                          <a:latin typeface="Verdana"/>
                          <a:cs typeface="Verdana"/>
                        </a:rPr>
                        <a:t>0*3</a:t>
                      </a:r>
                      <a:r>
                        <a:rPr dirty="0" sz="1000" spc="-10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000">
                          <a:latin typeface="Verdana"/>
                          <a:cs typeface="Verdana"/>
                        </a:rPr>
                        <a:t>+</a:t>
                      </a:r>
                      <a:r>
                        <a:rPr dirty="0" sz="1000" spc="-10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000">
                          <a:latin typeface="Verdana"/>
                          <a:cs typeface="Verdana"/>
                        </a:rPr>
                        <a:t>1*1</a:t>
                      </a:r>
                      <a:r>
                        <a:rPr dirty="0" sz="1000" spc="-10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000">
                          <a:latin typeface="Verdana"/>
                          <a:cs typeface="Verdana"/>
                        </a:rPr>
                        <a:t>+</a:t>
                      </a:r>
                      <a:r>
                        <a:rPr dirty="0" sz="1000" spc="-10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000" spc="-20">
                          <a:latin typeface="Verdana"/>
                          <a:cs typeface="Verdana"/>
                        </a:rPr>
                        <a:t>2*1)</a:t>
                      </a:r>
                      <a:endParaRPr sz="1000">
                        <a:latin typeface="Verdana"/>
                        <a:cs typeface="Verdana"/>
                      </a:endParaRPr>
                    </a:p>
                  </a:txBody>
                  <a:tcPr marL="0" marR="0" marB="0" marT="18415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35560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dirty="0" sz="900">
                          <a:latin typeface="Verdana"/>
                          <a:cs typeface="Verdana"/>
                        </a:rPr>
                        <a:t>3</a:t>
                      </a:r>
                      <a:endParaRPr sz="900">
                        <a:latin typeface="Verdana"/>
                        <a:cs typeface="Verdana"/>
                      </a:endParaRPr>
                    </a:p>
                  </a:txBody>
                  <a:tcPr marL="0" marR="0" marB="0" marT="21590"/>
                </a:tc>
              </a:tr>
              <a:tr h="172085">
                <a:tc>
                  <a:txBody>
                    <a:bodyPr/>
                    <a:lstStyle/>
                    <a:p>
                      <a:pPr algn="ctr" marR="37465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dirty="0" sz="900">
                          <a:latin typeface="Verdana"/>
                          <a:cs typeface="Verdana"/>
                        </a:rPr>
                        <a:t>0</a:t>
                      </a:r>
                      <a:endParaRPr sz="900">
                        <a:latin typeface="Verdana"/>
                        <a:cs typeface="Verdana"/>
                      </a:endParaRPr>
                    </a:p>
                  </a:txBody>
                  <a:tcPr marL="0" marR="0" marB="0" marT="21590"/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dirty="0" sz="900">
                          <a:latin typeface="Verdana"/>
                          <a:cs typeface="Verdana"/>
                        </a:rPr>
                        <a:t>0</a:t>
                      </a:r>
                      <a:endParaRPr sz="900">
                        <a:latin typeface="Verdana"/>
                        <a:cs typeface="Verdana"/>
                      </a:endParaRPr>
                    </a:p>
                  </a:txBody>
                  <a:tcPr marL="0" marR="0" marB="0" marT="21590"/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dirty="0" sz="900">
                          <a:latin typeface="Verdana"/>
                          <a:cs typeface="Verdana"/>
                        </a:rPr>
                        <a:t>0</a:t>
                      </a:r>
                      <a:endParaRPr sz="900">
                        <a:latin typeface="Verdana"/>
                        <a:cs typeface="Verdana"/>
                      </a:endParaRPr>
                    </a:p>
                  </a:txBody>
                  <a:tcPr marL="0" marR="0" marB="0" marT="21590"/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dirty="0" sz="900">
                          <a:latin typeface="Verdana"/>
                          <a:cs typeface="Verdana"/>
                        </a:rPr>
                        <a:t>1</a:t>
                      </a:r>
                      <a:endParaRPr sz="900">
                        <a:latin typeface="Verdana"/>
                        <a:cs typeface="Verdana"/>
                      </a:endParaRPr>
                    </a:p>
                  </a:txBody>
                  <a:tcPr marL="0" marR="0" marB="0" marT="21590"/>
                </a:tc>
                <a:tc>
                  <a:txBody>
                    <a:bodyPr/>
                    <a:lstStyle/>
                    <a:p>
                      <a:pPr marL="149225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dirty="0" sz="900">
                          <a:latin typeface="Verdana"/>
                          <a:cs typeface="Verdana"/>
                        </a:rPr>
                        <a:t>1</a:t>
                      </a:r>
                      <a:endParaRPr sz="900">
                        <a:latin typeface="Verdana"/>
                        <a:cs typeface="Verdana"/>
                      </a:endParaRPr>
                    </a:p>
                  </a:txBody>
                  <a:tcPr marL="0" marR="0" marB="0" marT="2159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10"/>
                        </a:lnSpc>
                        <a:spcBef>
                          <a:spcPts val="145"/>
                        </a:spcBef>
                      </a:pPr>
                      <a:r>
                        <a:rPr dirty="0" sz="1000">
                          <a:latin typeface="Verdana"/>
                          <a:cs typeface="Verdana"/>
                        </a:rPr>
                        <a:t>(0*2</a:t>
                      </a:r>
                      <a:r>
                        <a:rPr dirty="0" sz="1000" spc="-15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000">
                          <a:latin typeface="Verdana"/>
                          <a:cs typeface="Verdana"/>
                        </a:rPr>
                        <a:t>+</a:t>
                      </a:r>
                      <a:r>
                        <a:rPr dirty="0" sz="1000" spc="-10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000">
                          <a:latin typeface="Verdana"/>
                          <a:cs typeface="Verdana"/>
                        </a:rPr>
                        <a:t>0*3</a:t>
                      </a:r>
                      <a:r>
                        <a:rPr dirty="0" sz="1000" spc="-10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000">
                          <a:latin typeface="Verdana"/>
                          <a:cs typeface="Verdana"/>
                        </a:rPr>
                        <a:t>+</a:t>
                      </a:r>
                      <a:r>
                        <a:rPr dirty="0" sz="1000" spc="-10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000">
                          <a:latin typeface="Verdana"/>
                          <a:cs typeface="Verdana"/>
                        </a:rPr>
                        <a:t>0*1</a:t>
                      </a:r>
                      <a:r>
                        <a:rPr dirty="0" sz="1000" spc="-10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000">
                          <a:latin typeface="Verdana"/>
                          <a:cs typeface="Verdana"/>
                        </a:rPr>
                        <a:t>+</a:t>
                      </a:r>
                      <a:r>
                        <a:rPr dirty="0" sz="1000" spc="-10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000" spc="-20">
                          <a:latin typeface="Verdana"/>
                          <a:cs typeface="Verdana"/>
                        </a:rPr>
                        <a:t>1*1)</a:t>
                      </a:r>
                      <a:endParaRPr sz="1000">
                        <a:latin typeface="Verdana"/>
                        <a:cs typeface="Verdana"/>
                      </a:endParaRPr>
                    </a:p>
                  </a:txBody>
                  <a:tcPr marL="0" marR="0" marB="0" marT="18415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35560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dirty="0" sz="900">
                          <a:latin typeface="Verdana"/>
                          <a:cs typeface="Verdana"/>
                        </a:rPr>
                        <a:t>1</a:t>
                      </a:r>
                      <a:endParaRPr sz="900">
                        <a:latin typeface="Verdana"/>
                        <a:cs typeface="Verdana"/>
                      </a:endParaRPr>
                    </a:p>
                  </a:txBody>
                  <a:tcPr marL="0" marR="0" marB="0" marT="21590"/>
                </a:tc>
              </a:tr>
            </a:tbl>
          </a:graphicData>
        </a:graphic>
      </p:graphicFrame>
      <p:pic>
        <p:nvPicPr>
          <p:cNvPr id="13" name="object 13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52575" y="5715000"/>
            <a:ext cx="1685925" cy="762000"/>
          </a:xfrm>
          <a:prstGeom prst="rect">
            <a:avLst/>
          </a:prstGeom>
        </p:spPr>
      </p:pic>
      <p:pic>
        <p:nvPicPr>
          <p:cNvPr id="14" name="object 14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552575" y="7200900"/>
            <a:ext cx="3695700" cy="762000"/>
          </a:xfrm>
          <a:prstGeom prst="rect">
            <a:avLst/>
          </a:prstGeom>
        </p:spPr>
      </p:pic>
      <p:sp>
        <p:nvSpPr>
          <p:cNvPr id="15" name="object 1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54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 spc="-25"/>
              <a:t>16</a:t>
            </a:fld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3749675" y="508031"/>
            <a:ext cx="3112135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i="1">
                <a:latin typeface="Verdana"/>
                <a:cs typeface="Verdana"/>
              </a:rPr>
              <a:t>Essential</a:t>
            </a:r>
            <a:r>
              <a:rPr dirty="0" sz="1000" spc="-40" i="1">
                <a:latin typeface="Verdana"/>
                <a:cs typeface="Verdana"/>
              </a:rPr>
              <a:t> </a:t>
            </a:r>
            <a:r>
              <a:rPr dirty="0" sz="1000" i="1">
                <a:latin typeface="Verdana"/>
                <a:cs typeface="Verdana"/>
              </a:rPr>
              <a:t>Mathematics</a:t>
            </a:r>
            <a:r>
              <a:rPr dirty="0" sz="1000" spc="-40" i="1">
                <a:latin typeface="Verdana"/>
                <a:cs typeface="Verdana"/>
              </a:rPr>
              <a:t> </a:t>
            </a:r>
            <a:r>
              <a:rPr dirty="0" sz="1000" i="1">
                <a:latin typeface="Verdana"/>
                <a:cs typeface="Verdana"/>
              </a:rPr>
              <a:t>for</a:t>
            </a:r>
            <a:r>
              <a:rPr dirty="0" sz="1000" spc="-40" i="1">
                <a:latin typeface="Verdana"/>
                <a:cs typeface="Verdana"/>
              </a:rPr>
              <a:t> </a:t>
            </a:r>
            <a:r>
              <a:rPr dirty="0" sz="1000" i="1">
                <a:latin typeface="Verdana"/>
                <a:cs typeface="Verdana"/>
              </a:rPr>
              <a:t>Computational</a:t>
            </a:r>
            <a:r>
              <a:rPr dirty="0" sz="1000" spc="-40" i="1">
                <a:latin typeface="Verdana"/>
                <a:cs typeface="Verdana"/>
              </a:rPr>
              <a:t> </a:t>
            </a:r>
            <a:r>
              <a:rPr dirty="0" sz="1000" spc="-10" i="1">
                <a:latin typeface="Verdana"/>
                <a:cs typeface="Verdana"/>
              </a:rPr>
              <a:t>Design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3" name="object 3" descr=""/>
          <p:cNvSpPr/>
          <p:nvPr/>
        </p:nvSpPr>
        <p:spPr>
          <a:xfrm>
            <a:off x="1143000" y="9210675"/>
            <a:ext cx="5715000" cy="9525"/>
          </a:xfrm>
          <a:custGeom>
            <a:avLst/>
            <a:gdLst/>
            <a:ahLst/>
            <a:cxnLst/>
            <a:rect l="l" t="t" r="r" b="b"/>
            <a:pathLst>
              <a:path w="5715000" h="9525">
                <a:moveTo>
                  <a:pt x="5715000" y="9525"/>
                </a:moveTo>
                <a:lnTo>
                  <a:pt x="0" y="9525"/>
                </a:lnTo>
                <a:lnTo>
                  <a:pt x="0" y="0"/>
                </a:lnTo>
                <a:lnTo>
                  <a:pt x="5715000" y="0"/>
                </a:lnTo>
                <a:lnTo>
                  <a:pt x="5715000" y="9525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 txBox="1"/>
          <p:nvPr/>
        </p:nvSpPr>
        <p:spPr>
          <a:xfrm>
            <a:off x="1358900" y="1089056"/>
            <a:ext cx="5396230" cy="787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000">
                <a:latin typeface="Verdana"/>
                <a:cs typeface="Verdana"/>
              </a:rPr>
              <a:t>Similarly,</a:t>
            </a:r>
            <a:r>
              <a:rPr dirty="0" sz="1000" spc="-4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any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geometry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is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translated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by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multiplying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its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construction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points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by</a:t>
            </a:r>
            <a:r>
              <a:rPr dirty="0" sz="1000" spc="-25">
                <a:latin typeface="Verdana"/>
                <a:cs typeface="Verdana"/>
              </a:rPr>
              <a:t> the </a:t>
            </a:r>
            <a:r>
              <a:rPr dirty="0" sz="1000">
                <a:latin typeface="Verdana"/>
                <a:cs typeface="Verdana"/>
              </a:rPr>
              <a:t>translation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matrix.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For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example,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if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we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have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box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that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is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defined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by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eight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corner </a:t>
            </a:r>
            <a:r>
              <a:rPr dirty="0" sz="1000">
                <a:latin typeface="Verdana"/>
                <a:cs typeface="Verdana"/>
              </a:rPr>
              <a:t>points,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and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we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want</a:t>
            </a:r>
            <a:r>
              <a:rPr dirty="0" sz="1000" spc="-1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to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move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it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4</a:t>
            </a:r>
            <a:r>
              <a:rPr dirty="0" sz="1000" spc="-1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units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in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x-</a:t>
            </a:r>
            <a:r>
              <a:rPr dirty="0" sz="1000">
                <a:latin typeface="Verdana"/>
                <a:cs typeface="Verdana"/>
              </a:rPr>
              <a:t>direction,</a:t>
            </a:r>
            <a:r>
              <a:rPr dirty="0" sz="1000" spc="-1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5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units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in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10">
                <a:latin typeface="Verdana"/>
                <a:cs typeface="Verdana"/>
              </a:rPr>
              <a:t> y-direction </a:t>
            </a:r>
            <a:r>
              <a:rPr dirty="0" sz="1000">
                <a:latin typeface="Verdana"/>
                <a:cs typeface="Verdana"/>
              </a:rPr>
              <a:t>and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3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units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in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z-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direction,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we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must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multiply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each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of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eight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box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corner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points </a:t>
            </a:r>
            <a:r>
              <a:rPr dirty="0" sz="1000">
                <a:latin typeface="Verdana"/>
                <a:cs typeface="Verdana"/>
              </a:rPr>
              <a:t>by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following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translation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matrix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to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get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new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 spc="-20">
                <a:latin typeface="Verdana"/>
                <a:cs typeface="Verdana"/>
              </a:rPr>
              <a:t>box.</a:t>
            </a:r>
            <a:endParaRPr sz="1000">
              <a:latin typeface="Verdana"/>
              <a:cs typeface="Verdana"/>
            </a:endParaRPr>
          </a:p>
        </p:txBody>
      </p:sp>
      <p:graphicFrame>
        <p:nvGraphicFramePr>
          <p:cNvPr id="5" name="object 5" descr=""/>
          <p:cNvGraphicFramePr>
            <a:graphicFrameLocks noGrp="1"/>
          </p:cNvGraphicFramePr>
          <p:nvPr/>
        </p:nvGraphicFramePr>
        <p:xfrm>
          <a:off x="1568450" y="1901174"/>
          <a:ext cx="878205" cy="72516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1610"/>
                <a:gridCol w="219075"/>
                <a:gridCol w="219074"/>
                <a:gridCol w="181609"/>
              </a:tblGrid>
              <a:tr h="172085">
                <a:tc>
                  <a:txBody>
                    <a:bodyPr/>
                    <a:lstStyle/>
                    <a:p>
                      <a:pPr algn="ctr" marR="29209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000">
                          <a:latin typeface="Verdana"/>
                          <a:cs typeface="Verdana"/>
                        </a:rPr>
                        <a:t>1</a:t>
                      </a:r>
                      <a:endParaRPr sz="1000">
                        <a:latin typeface="Verdana"/>
                        <a:cs typeface="Verdana"/>
                      </a:endParaRPr>
                    </a:p>
                  </a:txBody>
                  <a:tcPr marL="0" marR="0" marB="0" marT="635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000">
                          <a:latin typeface="Verdana"/>
                          <a:cs typeface="Verdana"/>
                        </a:rPr>
                        <a:t>0</a:t>
                      </a:r>
                      <a:endParaRPr sz="1000">
                        <a:latin typeface="Verdana"/>
                        <a:cs typeface="Verdana"/>
                      </a:endParaRPr>
                    </a:p>
                  </a:txBody>
                  <a:tcPr marL="0" marR="0" marB="0" marT="635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000">
                          <a:latin typeface="Verdana"/>
                          <a:cs typeface="Verdana"/>
                        </a:rPr>
                        <a:t>0</a:t>
                      </a:r>
                      <a:endParaRPr sz="1000">
                        <a:latin typeface="Verdana"/>
                        <a:cs typeface="Verdana"/>
                      </a:endParaRPr>
                    </a:p>
                  </a:txBody>
                  <a:tcPr marL="0" marR="0" marB="0" marT="635"/>
                </a:tc>
                <a:tc>
                  <a:txBody>
                    <a:bodyPr/>
                    <a:lstStyle/>
                    <a:p>
                      <a:pPr algn="ctr" marL="3683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000">
                          <a:latin typeface="Verdana"/>
                          <a:cs typeface="Verdana"/>
                        </a:rPr>
                        <a:t>4</a:t>
                      </a:r>
                      <a:endParaRPr sz="1000">
                        <a:latin typeface="Verdana"/>
                        <a:cs typeface="Verdana"/>
                      </a:endParaRPr>
                    </a:p>
                  </a:txBody>
                  <a:tcPr marL="0" marR="0" marB="0" marT="635"/>
                </a:tc>
              </a:tr>
              <a:tr h="190500">
                <a:tc>
                  <a:txBody>
                    <a:bodyPr/>
                    <a:lstStyle/>
                    <a:p>
                      <a:pPr algn="ctr" marR="29209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dirty="0" sz="1000">
                          <a:latin typeface="Verdana"/>
                          <a:cs typeface="Verdana"/>
                        </a:rPr>
                        <a:t>0</a:t>
                      </a:r>
                      <a:endParaRPr sz="1000">
                        <a:latin typeface="Verdana"/>
                        <a:cs typeface="Verdana"/>
                      </a:endParaRPr>
                    </a:p>
                  </a:txBody>
                  <a:tcPr marL="0" marR="0" marB="0" marT="18415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dirty="0" sz="1000">
                          <a:latin typeface="Verdana"/>
                          <a:cs typeface="Verdana"/>
                        </a:rPr>
                        <a:t>1</a:t>
                      </a:r>
                      <a:endParaRPr sz="1000">
                        <a:latin typeface="Verdana"/>
                        <a:cs typeface="Verdana"/>
                      </a:endParaRPr>
                    </a:p>
                  </a:txBody>
                  <a:tcPr marL="0" marR="0" marB="0" marT="18415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dirty="0" sz="1000">
                          <a:latin typeface="Verdana"/>
                          <a:cs typeface="Verdana"/>
                        </a:rPr>
                        <a:t>0</a:t>
                      </a:r>
                      <a:endParaRPr sz="1000">
                        <a:latin typeface="Verdana"/>
                        <a:cs typeface="Verdana"/>
                      </a:endParaRPr>
                    </a:p>
                  </a:txBody>
                  <a:tcPr marL="0" marR="0" marB="0" marT="18415"/>
                </a:tc>
                <a:tc>
                  <a:txBody>
                    <a:bodyPr/>
                    <a:lstStyle/>
                    <a:p>
                      <a:pPr algn="ctr" marL="36830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dirty="0" sz="1000">
                          <a:latin typeface="Verdana"/>
                          <a:cs typeface="Verdana"/>
                        </a:rPr>
                        <a:t>5</a:t>
                      </a:r>
                      <a:endParaRPr sz="1000">
                        <a:latin typeface="Verdana"/>
                        <a:cs typeface="Verdana"/>
                      </a:endParaRPr>
                    </a:p>
                  </a:txBody>
                  <a:tcPr marL="0" marR="0" marB="0" marT="18415"/>
                </a:tc>
              </a:tr>
              <a:tr h="190500">
                <a:tc>
                  <a:txBody>
                    <a:bodyPr/>
                    <a:lstStyle/>
                    <a:p>
                      <a:pPr algn="ctr" marR="29209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dirty="0" sz="1000">
                          <a:latin typeface="Verdana"/>
                          <a:cs typeface="Verdana"/>
                        </a:rPr>
                        <a:t>0</a:t>
                      </a:r>
                      <a:endParaRPr sz="1000">
                        <a:latin typeface="Verdana"/>
                        <a:cs typeface="Verdana"/>
                      </a:endParaRPr>
                    </a:p>
                  </a:txBody>
                  <a:tcPr marL="0" marR="0" marB="0" marT="18415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dirty="0" sz="1000">
                          <a:latin typeface="Verdana"/>
                          <a:cs typeface="Verdana"/>
                        </a:rPr>
                        <a:t>0</a:t>
                      </a:r>
                      <a:endParaRPr sz="1000">
                        <a:latin typeface="Verdana"/>
                        <a:cs typeface="Verdana"/>
                      </a:endParaRPr>
                    </a:p>
                  </a:txBody>
                  <a:tcPr marL="0" marR="0" marB="0" marT="18415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dirty="0" sz="1000">
                          <a:latin typeface="Verdana"/>
                          <a:cs typeface="Verdana"/>
                        </a:rPr>
                        <a:t>1</a:t>
                      </a:r>
                      <a:endParaRPr sz="1000">
                        <a:latin typeface="Verdana"/>
                        <a:cs typeface="Verdana"/>
                      </a:endParaRPr>
                    </a:p>
                  </a:txBody>
                  <a:tcPr marL="0" marR="0" marB="0" marT="18415"/>
                </a:tc>
                <a:tc>
                  <a:txBody>
                    <a:bodyPr/>
                    <a:lstStyle/>
                    <a:p>
                      <a:pPr algn="ctr" marL="36830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dirty="0" sz="1000">
                          <a:latin typeface="Verdana"/>
                          <a:cs typeface="Verdana"/>
                        </a:rPr>
                        <a:t>3</a:t>
                      </a:r>
                      <a:endParaRPr sz="1000">
                        <a:latin typeface="Verdana"/>
                        <a:cs typeface="Verdana"/>
                      </a:endParaRPr>
                    </a:p>
                  </a:txBody>
                  <a:tcPr marL="0" marR="0" marB="0" marT="18415"/>
                </a:tc>
              </a:tr>
              <a:tr h="172085">
                <a:tc>
                  <a:txBody>
                    <a:bodyPr/>
                    <a:lstStyle/>
                    <a:p>
                      <a:pPr algn="ctr" marR="29209">
                        <a:lnSpc>
                          <a:spcPts val="1110"/>
                        </a:lnSpc>
                        <a:spcBef>
                          <a:spcPts val="145"/>
                        </a:spcBef>
                      </a:pPr>
                      <a:r>
                        <a:rPr dirty="0" sz="1000">
                          <a:latin typeface="Verdana"/>
                          <a:cs typeface="Verdana"/>
                        </a:rPr>
                        <a:t>0</a:t>
                      </a:r>
                      <a:endParaRPr sz="1000">
                        <a:latin typeface="Verdana"/>
                        <a:cs typeface="Verdana"/>
                      </a:endParaRPr>
                    </a:p>
                  </a:txBody>
                  <a:tcPr marL="0" marR="0" marB="0" marT="18415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10"/>
                        </a:lnSpc>
                        <a:spcBef>
                          <a:spcPts val="145"/>
                        </a:spcBef>
                      </a:pPr>
                      <a:r>
                        <a:rPr dirty="0" sz="1000">
                          <a:latin typeface="Verdana"/>
                          <a:cs typeface="Verdana"/>
                        </a:rPr>
                        <a:t>0</a:t>
                      </a:r>
                      <a:endParaRPr sz="1000">
                        <a:latin typeface="Verdana"/>
                        <a:cs typeface="Verdana"/>
                      </a:endParaRPr>
                    </a:p>
                  </a:txBody>
                  <a:tcPr marL="0" marR="0" marB="0" marT="18415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10"/>
                        </a:lnSpc>
                        <a:spcBef>
                          <a:spcPts val="145"/>
                        </a:spcBef>
                      </a:pPr>
                      <a:r>
                        <a:rPr dirty="0" sz="1000">
                          <a:latin typeface="Verdana"/>
                          <a:cs typeface="Verdana"/>
                        </a:rPr>
                        <a:t>0</a:t>
                      </a:r>
                      <a:endParaRPr sz="1000">
                        <a:latin typeface="Verdana"/>
                        <a:cs typeface="Verdana"/>
                      </a:endParaRPr>
                    </a:p>
                  </a:txBody>
                  <a:tcPr marL="0" marR="0" marB="0" marT="18415"/>
                </a:tc>
                <a:tc>
                  <a:txBody>
                    <a:bodyPr/>
                    <a:lstStyle/>
                    <a:p>
                      <a:pPr algn="ctr" marL="36830">
                        <a:lnSpc>
                          <a:spcPts val="1110"/>
                        </a:lnSpc>
                        <a:spcBef>
                          <a:spcPts val="145"/>
                        </a:spcBef>
                      </a:pPr>
                      <a:r>
                        <a:rPr dirty="0" sz="1000">
                          <a:latin typeface="Verdana"/>
                          <a:cs typeface="Verdana"/>
                        </a:rPr>
                        <a:t>1</a:t>
                      </a:r>
                      <a:endParaRPr sz="1000">
                        <a:latin typeface="Verdana"/>
                        <a:cs typeface="Verdana"/>
                      </a:endParaRPr>
                    </a:p>
                  </a:txBody>
                  <a:tcPr marL="0" marR="0" marB="0" marT="18415"/>
                </a:tc>
              </a:tr>
            </a:tbl>
          </a:graphicData>
        </a:graphic>
      </p:graphicFrame>
      <p:pic>
        <p:nvPicPr>
          <p:cNvPr id="6" name="object 6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90650" y="2686050"/>
            <a:ext cx="3228975" cy="2009775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705350" y="6038478"/>
            <a:ext cx="2162175" cy="1848221"/>
          </a:xfrm>
          <a:prstGeom prst="rect">
            <a:avLst/>
          </a:prstGeom>
        </p:spPr>
      </p:pic>
      <p:sp>
        <p:nvSpPr>
          <p:cNvPr id="8" name="object 8" descr=""/>
          <p:cNvSpPr txBox="1"/>
          <p:nvPr/>
        </p:nvSpPr>
        <p:spPr>
          <a:xfrm>
            <a:off x="1358900" y="4711700"/>
            <a:ext cx="5333365" cy="36131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i="1">
                <a:latin typeface="Verdana"/>
                <a:cs typeface="Verdana"/>
              </a:rPr>
              <a:t>Figure (19): Translate all box corner </a:t>
            </a:r>
            <a:r>
              <a:rPr dirty="0" sz="900" spc="-10" i="1">
                <a:latin typeface="Verdana"/>
                <a:cs typeface="Verdana"/>
              </a:rPr>
              <a:t>points.</a:t>
            </a:r>
            <a:endParaRPr sz="900">
              <a:latin typeface="Verdana"/>
              <a:cs typeface="Verdana"/>
            </a:endParaRPr>
          </a:p>
          <a:p>
            <a:pPr>
              <a:lnSpc>
                <a:spcPct val="100000"/>
              </a:lnSpc>
            </a:pPr>
            <a:endParaRPr sz="9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1200" b="1">
                <a:latin typeface="Arial"/>
                <a:cs typeface="Arial"/>
              </a:rPr>
              <a:t>Rotation </a:t>
            </a:r>
            <a:r>
              <a:rPr dirty="0" sz="1200" spc="-10" b="1">
                <a:latin typeface="Arial"/>
                <a:cs typeface="Arial"/>
              </a:rPr>
              <a:t>transformation</a:t>
            </a:r>
            <a:endParaRPr sz="12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spcBef>
                <a:spcPts val="335"/>
              </a:spcBef>
            </a:pPr>
            <a:r>
              <a:rPr dirty="0" sz="1000">
                <a:latin typeface="Verdana"/>
                <a:cs typeface="Verdana"/>
              </a:rPr>
              <a:t>This</a:t>
            </a:r>
            <a:r>
              <a:rPr dirty="0" sz="1000" spc="-3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section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shows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how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to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calculate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rotation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around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z-</a:t>
            </a:r>
            <a:r>
              <a:rPr dirty="0" sz="1000">
                <a:latin typeface="Verdana"/>
                <a:cs typeface="Verdana"/>
              </a:rPr>
              <a:t>axis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and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origin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point </a:t>
            </a:r>
            <a:r>
              <a:rPr dirty="0" sz="1000">
                <a:latin typeface="Verdana"/>
                <a:cs typeface="Verdana"/>
              </a:rPr>
              <a:t>using</a:t>
            </a:r>
            <a:r>
              <a:rPr dirty="0" sz="1000" spc="-3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trigonometry,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and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then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to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deduce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general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matrix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format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for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rotation.</a:t>
            </a:r>
            <a:endParaRPr sz="1000">
              <a:latin typeface="Verdana"/>
              <a:cs typeface="Verdana"/>
            </a:endParaRPr>
          </a:p>
          <a:p>
            <a:pPr marL="12700" marR="1585595">
              <a:lnSpc>
                <a:spcPct val="125000"/>
              </a:lnSpc>
            </a:pPr>
            <a:r>
              <a:rPr dirty="0" sz="1000">
                <a:latin typeface="Verdana"/>
                <a:cs typeface="Verdana"/>
              </a:rPr>
              <a:t>Take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point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on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x,y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plane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P(x,y)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and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rotate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it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by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angle(b). </a:t>
            </a:r>
            <a:r>
              <a:rPr dirty="0" sz="1000">
                <a:latin typeface="Verdana"/>
                <a:cs typeface="Verdana"/>
              </a:rPr>
              <a:t>From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figure,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we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can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say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following:</a:t>
            </a:r>
            <a:endParaRPr sz="1000">
              <a:latin typeface="Verdana"/>
              <a:cs typeface="Verdana"/>
            </a:endParaRPr>
          </a:p>
          <a:p>
            <a:pPr marL="412750">
              <a:lnSpc>
                <a:spcPct val="100000"/>
              </a:lnSpc>
              <a:spcBef>
                <a:spcPts val="300"/>
              </a:spcBef>
            </a:pPr>
            <a:r>
              <a:rPr dirty="0" sz="1000">
                <a:latin typeface="Verdana"/>
                <a:cs typeface="Verdana"/>
              </a:rPr>
              <a:t>x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=</a:t>
            </a:r>
            <a:r>
              <a:rPr dirty="0" sz="1000" spc="-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d</a:t>
            </a:r>
            <a:r>
              <a:rPr dirty="0" sz="1000" spc="-1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cos(a)</a:t>
            </a:r>
            <a:r>
              <a:rPr dirty="0" sz="1000" spc="345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---</a:t>
            </a:r>
            <a:r>
              <a:rPr dirty="0" sz="1000" spc="-25">
                <a:latin typeface="Verdana"/>
                <a:cs typeface="Verdana"/>
              </a:rPr>
              <a:t>(1)</a:t>
            </a:r>
            <a:endParaRPr sz="1000">
              <a:latin typeface="Verdana"/>
              <a:cs typeface="Verdana"/>
            </a:endParaRPr>
          </a:p>
          <a:p>
            <a:pPr marL="412750">
              <a:lnSpc>
                <a:spcPct val="100000"/>
              </a:lnSpc>
              <a:spcBef>
                <a:spcPts val="300"/>
              </a:spcBef>
              <a:tabLst>
                <a:tab pos="1311275" algn="l"/>
              </a:tabLst>
            </a:pPr>
            <a:r>
              <a:rPr dirty="0" sz="1000">
                <a:latin typeface="Verdana"/>
                <a:cs typeface="Verdana"/>
              </a:rPr>
              <a:t>y</a:t>
            </a:r>
            <a:r>
              <a:rPr dirty="0" sz="1000" spc="-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=</a:t>
            </a:r>
            <a:r>
              <a:rPr dirty="0" sz="1000" spc="-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d</a:t>
            </a:r>
            <a:r>
              <a:rPr dirty="0" sz="1000" spc="-5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sin(a)</a:t>
            </a:r>
            <a:r>
              <a:rPr dirty="0" sz="1000">
                <a:latin typeface="Verdana"/>
                <a:cs typeface="Verdana"/>
              </a:rPr>
              <a:t>	</a:t>
            </a:r>
            <a:r>
              <a:rPr dirty="0" sz="1000" spc="-10">
                <a:latin typeface="Verdana"/>
                <a:cs typeface="Verdana"/>
              </a:rPr>
              <a:t>---</a:t>
            </a:r>
            <a:r>
              <a:rPr dirty="0" sz="1000" spc="-25">
                <a:latin typeface="Verdana"/>
                <a:cs typeface="Verdana"/>
              </a:rPr>
              <a:t>(2)</a:t>
            </a:r>
            <a:endParaRPr sz="1000">
              <a:latin typeface="Verdana"/>
              <a:cs typeface="Verdana"/>
            </a:endParaRPr>
          </a:p>
          <a:p>
            <a:pPr marL="412750">
              <a:lnSpc>
                <a:spcPct val="100000"/>
              </a:lnSpc>
              <a:spcBef>
                <a:spcPts val="300"/>
              </a:spcBef>
            </a:pPr>
            <a:r>
              <a:rPr dirty="0" sz="1000">
                <a:latin typeface="Verdana"/>
                <a:cs typeface="Verdana"/>
              </a:rPr>
              <a:t>x'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=</a:t>
            </a:r>
            <a:r>
              <a:rPr dirty="0" sz="1000" spc="-1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d</a:t>
            </a:r>
            <a:r>
              <a:rPr dirty="0" sz="1000" spc="-1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cos(b+a)</a:t>
            </a:r>
            <a:r>
              <a:rPr dirty="0" sz="1000" spc="-10">
                <a:latin typeface="Verdana"/>
                <a:cs typeface="Verdana"/>
              </a:rPr>
              <a:t> ---</a:t>
            </a:r>
            <a:r>
              <a:rPr dirty="0" sz="1000" spc="-25">
                <a:latin typeface="Verdana"/>
                <a:cs typeface="Verdana"/>
              </a:rPr>
              <a:t>(3)</a:t>
            </a:r>
            <a:endParaRPr sz="1000">
              <a:latin typeface="Verdana"/>
              <a:cs typeface="Verdana"/>
            </a:endParaRPr>
          </a:p>
          <a:p>
            <a:pPr marL="412750">
              <a:lnSpc>
                <a:spcPct val="100000"/>
              </a:lnSpc>
              <a:spcBef>
                <a:spcPts val="300"/>
              </a:spcBef>
            </a:pPr>
            <a:r>
              <a:rPr dirty="0" sz="1000">
                <a:latin typeface="Verdana"/>
                <a:cs typeface="Verdana"/>
              </a:rPr>
              <a:t>y'</a:t>
            </a:r>
            <a:r>
              <a:rPr dirty="0" sz="1000" spc="-1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=</a:t>
            </a:r>
            <a:r>
              <a:rPr dirty="0" sz="1000" spc="-1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d</a:t>
            </a:r>
            <a:r>
              <a:rPr dirty="0" sz="1000" spc="-1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sin(b+a)</a:t>
            </a:r>
            <a:r>
              <a:rPr dirty="0" sz="1000" spc="335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--</a:t>
            </a:r>
            <a:r>
              <a:rPr dirty="0" sz="1000">
                <a:latin typeface="Verdana"/>
                <a:cs typeface="Verdana"/>
              </a:rPr>
              <a:t>-</a:t>
            </a:r>
            <a:r>
              <a:rPr dirty="0" sz="1000" spc="-5">
                <a:latin typeface="Verdana"/>
                <a:cs typeface="Verdana"/>
              </a:rPr>
              <a:t> </a:t>
            </a:r>
            <a:r>
              <a:rPr dirty="0" sz="1000" spc="-25">
                <a:latin typeface="Verdana"/>
                <a:cs typeface="Verdana"/>
              </a:rPr>
              <a:t>(4)</a:t>
            </a:r>
            <a:endParaRPr sz="1000">
              <a:latin typeface="Verdana"/>
              <a:cs typeface="Verdana"/>
            </a:endParaRPr>
          </a:p>
          <a:p>
            <a:pPr marL="193675" marR="2154555">
              <a:lnSpc>
                <a:spcPct val="100000"/>
              </a:lnSpc>
              <a:spcBef>
                <a:spcPts val="300"/>
              </a:spcBef>
            </a:pPr>
            <a:r>
              <a:rPr dirty="0" sz="1000">
                <a:latin typeface="Verdana"/>
                <a:cs typeface="Verdana"/>
              </a:rPr>
              <a:t>Expanding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x'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and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y'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using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trigonometric </a:t>
            </a:r>
            <a:r>
              <a:rPr dirty="0" sz="1000">
                <a:latin typeface="Verdana"/>
                <a:cs typeface="Verdana"/>
              </a:rPr>
              <a:t>identities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for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sine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and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cosine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of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sum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 spc="-25">
                <a:latin typeface="Verdana"/>
                <a:cs typeface="Verdana"/>
              </a:rPr>
              <a:t>of </a:t>
            </a:r>
            <a:r>
              <a:rPr dirty="0" sz="1000" spc="-10">
                <a:latin typeface="Verdana"/>
                <a:cs typeface="Verdana"/>
              </a:rPr>
              <a:t>angles:</a:t>
            </a:r>
            <a:endParaRPr sz="1000">
              <a:latin typeface="Verdana"/>
              <a:cs typeface="Verdana"/>
            </a:endParaRPr>
          </a:p>
          <a:p>
            <a:pPr marL="412750">
              <a:lnSpc>
                <a:spcPct val="100000"/>
              </a:lnSpc>
              <a:spcBef>
                <a:spcPts val="300"/>
              </a:spcBef>
            </a:pPr>
            <a:r>
              <a:rPr dirty="0" sz="1000">
                <a:latin typeface="Verdana"/>
                <a:cs typeface="Verdana"/>
              </a:rPr>
              <a:t>x'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=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d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cos(a)cos(b)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-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d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sin(a)sin(b)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---</a:t>
            </a:r>
            <a:r>
              <a:rPr dirty="0" sz="1000" spc="-25">
                <a:latin typeface="Verdana"/>
                <a:cs typeface="Verdana"/>
              </a:rPr>
              <a:t>(5)</a:t>
            </a:r>
            <a:endParaRPr sz="1000">
              <a:latin typeface="Verdana"/>
              <a:cs typeface="Verdana"/>
            </a:endParaRPr>
          </a:p>
          <a:p>
            <a:pPr marL="193675" marR="2202815" indent="219075">
              <a:lnSpc>
                <a:spcPct val="125000"/>
              </a:lnSpc>
            </a:pPr>
            <a:r>
              <a:rPr dirty="0" sz="1000">
                <a:latin typeface="Verdana"/>
                <a:cs typeface="Verdana"/>
              </a:rPr>
              <a:t>y'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=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d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cos(a)sin(b)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+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d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sin(a)cos(b)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---</a:t>
            </a:r>
            <a:r>
              <a:rPr dirty="0" sz="1000" spc="-25">
                <a:latin typeface="Verdana"/>
                <a:cs typeface="Verdana"/>
              </a:rPr>
              <a:t>(6) </a:t>
            </a:r>
            <a:r>
              <a:rPr dirty="0" sz="1000">
                <a:latin typeface="Verdana"/>
                <a:cs typeface="Verdana"/>
              </a:rPr>
              <a:t>Using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Eq</a:t>
            </a:r>
            <a:r>
              <a:rPr dirty="0" sz="1000" spc="-1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1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and</a:t>
            </a:r>
            <a:r>
              <a:rPr dirty="0" sz="1000" spc="-10">
                <a:latin typeface="Verdana"/>
                <a:cs typeface="Verdana"/>
              </a:rPr>
              <a:t> </a:t>
            </a:r>
            <a:r>
              <a:rPr dirty="0" sz="1000" spc="-25">
                <a:latin typeface="Verdana"/>
                <a:cs typeface="Verdana"/>
              </a:rPr>
              <a:t>2:</a:t>
            </a:r>
            <a:endParaRPr sz="1000">
              <a:latin typeface="Verdana"/>
              <a:cs typeface="Verdana"/>
            </a:endParaRPr>
          </a:p>
          <a:p>
            <a:pPr marL="412750" marR="3397885">
              <a:lnSpc>
                <a:spcPct val="125000"/>
              </a:lnSpc>
            </a:pPr>
            <a:r>
              <a:rPr dirty="0" sz="1000">
                <a:latin typeface="Verdana"/>
                <a:cs typeface="Verdana"/>
              </a:rPr>
              <a:t>x'</a:t>
            </a:r>
            <a:r>
              <a:rPr dirty="0" sz="1000" spc="-1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=</a:t>
            </a:r>
            <a:r>
              <a:rPr dirty="0" sz="1000" spc="-1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x</a:t>
            </a:r>
            <a:r>
              <a:rPr dirty="0" sz="1000" spc="-1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cos(b)</a:t>
            </a:r>
            <a:r>
              <a:rPr dirty="0" sz="1000" spc="-1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-</a:t>
            </a:r>
            <a:r>
              <a:rPr dirty="0" sz="1000" spc="-1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y</a:t>
            </a:r>
            <a:r>
              <a:rPr dirty="0" sz="1000" spc="-10">
                <a:latin typeface="Verdana"/>
                <a:cs typeface="Verdana"/>
              </a:rPr>
              <a:t> sin(b) </a:t>
            </a:r>
            <a:r>
              <a:rPr dirty="0" sz="1000">
                <a:latin typeface="Verdana"/>
                <a:cs typeface="Verdana"/>
              </a:rPr>
              <a:t>y'</a:t>
            </a:r>
            <a:r>
              <a:rPr dirty="0" sz="1000" spc="-1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=</a:t>
            </a:r>
            <a:r>
              <a:rPr dirty="0" sz="1000" spc="-1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x</a:t>
            </a:r>
            <a:r>
              <a:rPr dirty="0" sz="1000" spc="-1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sin(b)</a:t>
            </a:r>
            <a:r>
              <a:rPr dirty="0" sz="1000" spc="-1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+</a:t>
            </a:r>
            <a:r>
              <a:rPr dirty="0" sz="1000" spc="-1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y</a:t>
            </a:r>
            <a:r>
              <a:rPr dirty="0" sz="1000" spc="-5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cos(b)</a:t>
            </a:r>
            <a:endParaRPr sz="10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3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rotation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matrix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around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 spc="-10" b="1">
                <a:latin typeface="Verdana"/>
                <a:cs typeface="Verdana"/>
              </a:rPr>
              <a:t>z-</a:t>
            </a:r>
            <a:r>
              <a:rPr dirty="0" sz="1000" b="1">
                <a:latin typeface="Verdana"/>
                <a:cs typeface="Verdana"/>
              </a:rPr>
              <a:t>axis</a:t>
            </a:r>
            <a:r>
              <a:rPr dirty="0" sz="1000" spc="-20" b="1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looks</a:t>
            </a:r>
            <a:r>
              <a:rPr dirty="0" sz="1000" spc="-20">
                <a:latin typeface="Verdana"/>
                <a:cs typeface="Verdana"/>
              </a:rPr>
              <a:t> like: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9" name="object 9" descr=""/>
          <p:cNvSpPr/>
          <p:nvPr/>
        </p:nvSpPr>
        <p:spPr>
          <a:xfrm>
            <a:off x="1781175" y="8353425"/>
            <a:ext cx="409575" cy="342900"/>
          </a:xfrm>
          <a:custGeom>
            <a:avLst/>
            <a:gdLst/>
            <a:ahLst/>
            <a:cxnLst/>
            <a:rect l="l" t="t" r="r" b="b"/>
            <a:pathLst>
              <a:path w="409575" h="342900">
                <a:moveTo>
                  <a:pt x="390525" y="190500"/>
                </a:moveTo>
                <a:lnTo>
                  <a:pt x="19050" y="190500"/>
                </a:lnTo>
                <a:lnTo>
                  <a:pt x="19050" y="342900"/>
                </a:lnTo>
                <a:lnTo>
                  <a:pt x="390525" y="342900"/>
                </a:lnTo>
                <a:lnTo>
                  <a:pt x="390525" y="190500"/>
                </a:lnTo>
                <a:close/>
              </a:path>
              <a:path w="409575" h="342900">
                <a:moveTo>
                  <a:pt x="409575" y="0"/>
                </a:moveTo>
                <a:lnTo>
                  <a:pt x="0" y="0"/>
                </a:lnTo>
                <a:lnTo>
                  <a:pt x="0" y="152400"/>
                </a:lnTo>
                <a:lnTo>
                  <a:pt x="409575" y="152400"/>
                </a:lnTo>
                <a:lnTo>
                  <a:pt x="409575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 descr=""/>
          <p:cNvSpPr/>
          <p:nvPr/>
        </p:nvSpPr>
        <p:spPr>
          <a:xfrm>
            <a:off x="2324100" y="8353425"/>
            <a:ext cx="438150" cy="342900"/>
          </a:xfrm>
          <a:custGeom>
            <a:avLst/>
            <a:gdLst/>
            <a:ahLst/>
            <a:cxnLst/>
            <a:rect l="l" t="t" r="r" b="b"/>
            <a:pathLst>
              <a:path w="438150" h="342900">
                <a:moveTo>
                  <a:pt x="419100" y="190500"/>
                </a:moveTo>
                <a:lnTo>
                  <a:pt x="19050" y="190500"/>
                </a:lnTo>
                <a:lnTo>
                  <a:pt x="19050" y="342900"/>
                </a:lnTo>
                <a:lnTo>
                  <a:pt x="419100" y="342900"/>
                </a:lnTo>
                <a:lnTo>
                  <a:pt x="419100" y="190500"/>
                </a:lnTo>
                <a:close/>
              </a:path>
              <a:path w="438150" h="342900">
                <a:moveTo>
                  <a:pt x="438150" y="0"/>
                </a:moveTo>
                <a:lnTo>
                  <a:pt x="0" y="0"/>
                </a:lnTo>
                <a:lnTo>
                  <a:pt x="0" y="152400"/>
                </a:lnTo>
                <a:lnTo>
                  <a:pt x="438150" y="152400"/>
                </a:lnTo>
                <a:lnTo>
                  <a:pt x="43815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graphicFrame>
        <p:nvGraphicFramePr>
          <p:cNvPr id="11" name="object 11" descr=""/>
          <p:cNvGraphicFramePr>
            <a:graphicFrameLocks noGrp="1"/>
          </p:cNvGraphicFramePr>
          <p:nvPr/>
        </p:nvGraphicFramePr>
        <p:xfrm>
          <a:off x="1749425" y="8349599"/>
          <a:ext cx="1554480" cy="72516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4825"/>
                <a:gridCol w="571500"/>
                <a:gridCol w="218440"/>
                <a:gridCol w="180975"/>
              </a:tblGrid>
              <a:tr h="172085">
                <a:tc>
                  <a:txBody>
                    <a:bodyPr/>
                    <a:lstStyle/>
                    <a:p>
                      <a:pPr algn="ctr" marR="2984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000" spc="-10">
                          <a:latin typeface="Verdana"/>
                          <a:cs typeface="Verdana"/>
                        </a:rPr>
                        <a:t>cos(b)</a:t>
                      </a:r>
                      <a:endParaRPr sz="1000">
                        <a:latin typeface="Verdana"/>
                        <a:cs typeface="Verdana"/>
                      </a:endParaRPr>
                    </a:p>
                  </a:txBody>
                  <a:tcPr marL="0" marR="0" marB="0" marT="63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000" spc="-10">
                          <a:latin typeface="Verdana"/>
                          <a:cs typeface="Verdana"/>
                        </a:rPr>
                        <a:t>-sin(b)</a:t>
                      </a:r>
                      <a:endParaRPr sz="1000">
                        <a:latin typeface="Verdana"/>
                        <a:cs typeface="Verdana"/>
                      </a:endParaRPr>
                    </a:p>
                  </a:txBody>
                  <a:tcPr marL="0" marR="0" marB="0" marT="63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000">
                          <a:latin typeface="Verdana"/>
                          <a:cs typeface="Verdana"/>
                        </a:rPr>
                        <a:t>0</a:t>
                      </a:r>
                      <a:endParaRPr sz="1000">
                        <a:latin typeface="Verdana"/>
                        <a:cs typeface="Verdana"/>
                      </a:endParaRPr>
                    </a:p>
                  </a:txBody>
                  <a:tcPr marL="0" marR="0" marB="0" marT="635"/>
                </a:tc>
                <a:tc>
                  <a:txBody>
                    <a:bodyPr/>
                    <a:lstStyle/>
                    <a:p>
                      <a:pPr algn="ctr" marL="3683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000">
                          <a:latin typeface="Verdana"/>
                          <a:cs typeface="Verdana"/>
                        </a:rPr>
                        <a:t>0</a:t>
                      </a:r>
                      <a:endParaRPr sz="1000">
                        <a:latin typeface="Verdana"/>
                        <a:cs typeface="Verdana"/>
                      </a:endParaRPr>
                    </a:p>
                  </a:txBody>
                  <a:tcPr marL="0" marR="0" marB="0" marT="635"/>
                </a:tc>
              </a:tr>
              <a:tr h="190500">
                <a:tc>
                  <a:txBody>
                    <a:bodyPr/>
                    <a:lstStyle/>
                    <a:p>
                      <a:pPr algn="ctr" marR="38735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dirty="0" sz="1000" spc="-10">
                          <a:latin typeface="Verdana"/>
                          <a:cs typeface="Verdana"/>
                        </a:rPr>
                        <a:t>sin(b)</a:t>
                      </a:r>
                      <a:endParaRPr sz="1000">
                        <a:latin typeface="Verdana"/>
                        <a:cs typeface="Verdana"/>
                      </a:endParaRPr>
                    </a:p>
                  </a:txBody>
                  <a:tcPr marL="0" marR="0" marB="0" marT="1841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marR="1905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dirty="0" sz="1000" spc="-10">
                          <a:latin typeface="Verdana"/>
                          <a:cs typeface="Verdana"/>
                        </a:rPr>
                        <a:t>cos(b)</a:t>
                      </a:r>
                      <a:endParaRPr sz="1000">
                        <a:latin typeface="Verdana"/>
                        <a:cs typeface="Verdana"/>
                      </a:endParaRPr>
                    </a:p>
                  </a:txBody>
                  <a:tcPr marL="0" marR="0" marB="0" marT="1841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dirty="0" sz="1000">
                          <a:latin typeface="Verdana"/>
                          <a:cs typeface="Verdana"/>
                        </a:rPr>
                        <a:t>0</a:t>
                      </a:r>
                      <a:endParaRPr sz="1000">
                        <a:latin typeface="Verdana"/>
                        <a:cs typeface="Verdana"/>
                      </a:endParaRPr>
                    </a:p>
                  </a:txBody>
                  <a:tcPr marL="0" marR="0" marB="0" marT="18415"/>
                </a:tc>
                <a:tc>
                  <a:txBody>
                    <a:bodyPr/>
                    <a:lstStyle/>
                    <a:p>
                      <a:pPr algn="ctr" marL="36830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dirty="0" sz="1000">
                          <a:latin typeface="Verdana"/>
                          <a:cs typeface="Verdana"/>
                        </a:rPr>
                        <a:t>0</a:t>
                      </a:r>
                      <a:endParaRPr sz="1000">
                        <a:latin typeface="Verdana"/>
                        <a:cs typeface="Verdana"/>
                      </a:endParaRPr>
                    </a:p>
                  </a:txBody>
                  <a:tcPr marL="0" marR="0" marB="0" marT="18415"/>
                </a:tc>
              </a:tr>
              <a:tr h="190500">
                <a:tc>
                  <a:txBody>
                    <a:bodyPr/>
                    <a:lstStyle/>
                    <a:p>
                      <a:pPr algn="ctr" marR="29209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dirty="0" sz="1000">
                          <a:latin typeface="Verdana"/>
                          <a:cs typeface="Verdana"/>
                        </a:rPr>
                        <a:t>0</a:t>
                      </a:r>
                      <a:endParaRPr sz="1000">
                        <a:latin typeface="Verdana"/>
                        <a:cs typeface="Verdana"/>
                      </a:endParaRPr>
                    </a:p>
                  </a:txBody>
                  <a:tcPr marL="0" marR="0" marB="0" marT="18415"/>
                </a:tc>
                <a:tc>
                  <a:txBody>
                    <a:bodyPr/>
                    <a:lstStyle/>
                    <a:p>
                      <a:pPr algn="ctr" marR="1270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dirty="0" sz="1000">
                          <a:latin typeface="Verdana"/>
                          <a:cs typeface="Verdana"/>
                        </a:rPr>
                        <a:t>0</a:t>
                      </a:r>
                      <a:endParaRPr sz="1000">
                        <a:latin typeface="Verdana"/>
                        <a:cs typeface="Verdana"/>
                      </a:endParaRPr>
                    </a:p>
                  </a:txBody>
                  <a:tcPr marL="0" marR="0" marB="0" marT="18415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dirty="0" sz="1000">
                          <a:latin typeface="Verdana"/>
                          <a:cs typeface="Verdana"/>
                        </a:rPr>
                        <a:t>1</a:t>
                      </a:r>
                      <a:endParaRPr sz="1000">
                        <a:latin typeface="Verdana"/>
                        <a:cs typeface="Verdana"/>
                      </a:endParaRPr>
                    </a:p>
                  </a:txBody>
                  <a:tcPr marL="0" marR="0" marB="0" marT="18415"/>
                </a:tc>
                <a:tc>
                  <a:txBody>
                    <a:bodyPr/>
                    <a:lstStyle/>
                    <a:p>
                      <a:pPr algn="ctr" marL="36830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dirty="0" sz="1000">
                          <a:latin typeface="Verdana"/>
                          <a:cs typeface="Verdana"/>
                        </a:rPr>
                        <a:t>0</a:t>
                      </a:r>
                      <a:endParaRPr sz="1000">
                        <a:latin typeface="Verdana"/>
                        <a:cs typeface="Verdana"/>
                      </a:endParaRPr>
                    </a:p>
                  </a:txBody>
                  <a:tcPr marL="0" marR="0" marB="0" marT="18415"/>
                </a:tc>
              </a:tr>
              <a:tr h="172085">
                <a:tc>
                  <a:txBody>
                    <a:bodyPr/>
                    <a:lstStyle/>
                    <a:p>
                      <a:pPr algn="ctr" marR="29209">
                        <a:lnSpc>
                          <a:spcPts val="1110"/>
                        </a:lnSpc>
                        <a:spcBef>
                          <a:spcPts val="145"/>
                        </a:spcBef>
                      </a:pPr>
                      <a:r>
                        <a:rPr dirty="0" sz="1000">
                          <a:latin typeface="Verdana"/>
                          <a:cs typeface="Verdana"/>
                        </a:rPr>
                        <a:t>0</a:t>
                      </a:r>
                      <a:endParaRPr sz="1000">
                        <a:latin typeface="Verdana"/>
                        <a:cs typeface="Verdana"/>
                      </a:endParaRPr>
                    </a:p>
                  </a:txBody>
                  <a:tcPr marL="0" marR="0" marB="0" marT="18415"/>
                </a:tc>
                <a:tc>
                  <a:txBody>
                    <a:bodyPr/>
                    <a:lstStyle/>
                    <a:p>
                      <a:pPr algn="ctr" marR="1270">
                        <a:lnSpc>
                          <a:spcPts val="1110"/>
                        </a:lnSpc>
                        <a:spcBef>
                          <a:spcPts val="145"/>
                        </a:spcBef>
                      </a:pPr>
                      <a:r>
                        <a:rPr dirty="0" sz="1000">
                          <a:latin typeface="Verdana"/>
                          <a:cs typeface="Verdana"/>
                        </a:rPr>
                        <a:t>0</a:t>
                      </a:r>
                      <a:endParaRPr sz="1000">
                        <a:latin typeface="Verdana"/>
                        <a:cs typeface="Verdana"/>
                      </a:endParaRPr>
                    </a:p>
                  </a:txBody>
                  <a:tcPr marL="0" marR="0" marB="0" marT="18415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10"/>
                        </a:lnSpc>
                        <a:spcBef>
                          <a:spcPts val="145"/>
                        </a:spcBef>
                      </a:pPr>
                      <a:r>
                        <a:rPr dirty="0" sz="1000">
                          <a:latin typeface="Verdana"/>
                          <a:cs typeface="Verdana"/>
                        </a:rPr>
                        <a:t>0</a:t>
                      </a:r>
                      <a:endParaRPr sz="1000">
                        <a:latin typeface="Verdana"/>
                        <a:cs typeface="Verdana"/>
                      </a:endParaRPr>
                    </a:p>
                  </a:txBody>
                  <a:tcPr marL="0" marR="0" marB="0" marT="18415"/>
                </a:tc>
                <a:tc>
                  <a:txBody>
                    <a:bodyPr/>
                    <a:lstStyle/>
                    <a:p>
                      <a:pPr algn="ctr" marL="36830">
                        <a:lnSpc>
                          <a:spcPts val="1110"/>
                        </a:lnSpc>
                        <a:spcBef>
                          <a:spcPts val="145"/>
                        </a:spcBef>
                      </a:pPr>
                      <a:r>
                        <a:rPr dirty="0" sz="1000">
                          <a:latin typeface="Verdana"/>
                          <a:cs typeface="Verdana"/>
                        </a:rPr>
                        <a:t>1</a:t>
                      </a:r>
                      <a:endParaRPr sz="1000">
                        <a:latin typeface="Verdana"/>
                        <a:cs typeface="Verdana"/>
                      </a:endParaRPr>
                    </a:p>
                  </a:txBody>
                  <a:tcPr marL="0" marR="0" marB="0" marT="18415"/>
                </a:tc>
              </a:tr>
            </a:tbl>
          </a:graphicData>
        </a:graphic>
      </p:graphicFrame>
      <p:pic>
        <p:nvPicPr>
          <p:cNvPr id="12" name="object 12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52575" y="1895475"/>
            <a:ext cx="876300" cy="762000"/>
          </a:xfrm>
          <a:prstGeom prst="rect">
            <a:avLst/>
          </a:prstGeom>
        </p:spPr>
      </p:pic>
      <p:pic>
        <p:nvPicPr>
          <p:cNvPr id="13" name="object 13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781175" y="8343900"/>
            <a:ext cx="1504950" cy="800100"/>
          </a:xfrm>
          <a:prstGeom prst="rect">
            <a:avLst/>
          </a:prstGeom>
        </p:spPr>
      </p:pic>
      <p:sp>
        <p:nvSpPr>
          <p:cNvPr id="14" name="object 14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54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 spc="-25"/>
              <a:t>16</a:t>
            </a:fld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1314450" y="914400"/>
            <a:ext cx="5543550" cy="257175"/>
          </a:xfrm>
          <a:custGeom>
            <a:avLst/>
            <a:gdLst/>
            <a:ahLst/>
            <a:cxnLst/>
            <a:rect l="l" t="t" r="r" b="b"/>
            <a:pathLst>
              <a:path w="5543550" h="257175">
                <a:moveTo>
                  <a:pt x="5543550" y="257175"/>
                </a:moveTo>
                <a:lnTo>
                  <a:pt x="0" y="257175"/>
                </a:lnTo>
                <a:lnTo>
                  <a:pt x="0" y="0"/>
                </a:lnTo>
                <a:lnTo>
                  <a:pt x="5543550" y="0"/>
                </a:lnTo>
                <a:lnTo>
                  <a:pt x="5543550" y="257175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/>
        </p:txBody>
      </p:sp>
      <p:graphicFrame>
        <p:nvGraphicFramePr>
          <p:cNvPr id="3" name="object 3" descr=""/>
          <p:cNvGraphicFramePr>
            <a:graphicFrameLocks noGrp="1"/>
          </p:cNvGraphicFramePr>
          <p:nvPr/>
        </p:nvGraphicFramePr>
        <p:xfrm>
          <a:off x="1143000" y="520049"/>
          <a:ext cx="5801360" cy="211391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52980"/>
                <a:gridCol w="3471545"/>
              </a:tblGrid>
              <a:tr h="1701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B w="9525">
                      <a:solidFill>
                        <a:srgbClr val="9999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143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000" i="1">
                          <a:latin typeface="Verdana"/>
                          <a:cs typeface="Verdana"/>
                        </a:rPr>
                        <a:t>Essential</a:t>
                      </a:r>
                      <a:r>
                        <a:rPr dirty="0" sz="1000" spc="-40" i="1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000" i="1">
                          <a:latin typeface="Verdana"/>
                          <a:cs typeface="Verdana"/>
                        </a:rPr>
                        <a:t>Mathematics</a:t>
                      </a:r>
                      <a:r>
                        <a:rPr dirty="0" sz="1000" spc="-40" i="1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000" i="1">
                          <a:latin typeface="Verdana"/>
                          <a:cs typeface="Verdana"/>
                        </a:rPr>
                        <a:t>for</a:t>
                      </a:r>
                      <a:r>
                        <a:rPr dirty="0" sz="1000" spc="-40" i="1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000" i="1">
                          <a:latin typeface="Verdana"/>
                          <a:cs typeface="Verdana"/>
                        </a:rPr>
                        <a:t>Computational</a:t>
                      </a:r>
                      <a:r>
                        <a:rPr dirty="0" sz="1000" spc="-40" i="1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000" spc="-10" i="1">
                          <a:latin typeface="Verdana"/>
                          <a:cs typeface="Verdana"/>
                        </a:rPr>
                        <a:t>Design</a:t>
                      </a:r>
                      <a:endParaRPr sz="1000">
                        <a:latin typeface="Verdana"/>
                        <a:cs typeface="Verdana"/>
                      </a:endParaRPr>
                    </a:p>
                  </a:txBody>
                  <a:tcPr marL="0" marR="0" marB="0" marT="635">
                    <a:lnB w="9525">
                      <a:solidFill>
                        <a:srgbClr val="999999"/>
                      </a:solidFill>
                      <a:prstDash val="solid"/>
                    </a:lnB>
                  </a:tcPr>
                </a:tc>
              </a:tr>
              <a:tr h="2235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9525">
                      <a:solidFill>
                        <a:srgbClr val="999999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R="3175"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9525">
                      <a:solidFill>
                        <a:srgbClr val="999999"/>
                      </a:solidFill>
                      <a:prstDash val="solid"/>
                    </a:lnT>
                  </a:tcPr>
                </a:tc>
              </a:tr>
              <a:tr h="257175">
                <a:tc>
                  <a:txBody>
                    <a:bodyPr/>
                    <a:lstStyle/>
                    <a:p>
                      <a:pPr marL="171450">
                        <a:lnSpc>
                          <a:spcPts val="1820"/>
                        </a:lnSpc>
                      </a:pPr>
                      <a:r>
                        <a:rPr dirty="0" sz="1600" b="1">
                          <a:latin typeface="Arial"/>
                          <a:cs typeface="Arial"/>
                        </a:rPr>
                        <a:t>Table</a:t>
                      </a:r>
                      <a:r>
                        <a:rPr dirty="0" sz="1600" spc="-1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 b="1">
                          <a:latin typeface="Arial"/>
                          <a:cs typeface="Arial"/>
                        </a:rPr>
                        <a:t>of</a:t>
                      </a:r>
                      <a:r>
                        <a:rPr dirty="0" sz="1600" spc="-1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 spc="-10" b="1">
                          <a:latin typeface="Arial"/>
                          <a:cs typeface="Arial"/>
                        </a:rPr>
                        <a:t>Contents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R="3175"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</a:tr>
              <a:tr h="2413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dirty="0" sz="1100" b="1">
                          <a:latin typeface="Calibri"/>
                          <a:cs typeface="Calibri"/>
                        </a:rPr>
                        <a:t>1</a:t>
                      </a:r>
                      <a:r>
                        <a:rPr dirty="0" sz="1100" spc="-20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100" b="1">
                          <a:latin typeface="Calibri"/>
                          <a:cs typeface="Calibri"/>
                        </a:rPr>
                        <a:t>Vector</a:t>
                      </a:r>
                      <a:r>
                        <a:rPr dirty="0" sz="1100" spc="-15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100" spc="-10" b="1">
                          <a:latin typeface="Calibri"/>
                          <a:cs typeface="Calibri"/>
                        </a:rPr>
                        <a:t>Mathematics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B="0" marT="31750"/>
                </a:tc>
                <a:tc>
                  <a:txBody>
                    <a:bodyPr/>
                    <a:lstStyle/>
                    <a:p>
                      <a:pPr algn="r" marR="762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dirty="0" sz="1100" b="1">
                          <a:latin typeface="Calibri"/>
                          <a:cs typeface="Calibri"/>
                        </a:rPr>
                        <a:t>7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B="0" marT="31750"/>
                </a:tc>
              </a:tr>
              <a:tr h="209550">
                <a:tc>
                  <a:txBody>
                    <a:bodyPr/>
                    <a:lstStyle/>
                    <a:p>
                      <a:pPr marL="228600">
                        <a:lnSpc>
                          <a:spcPct val="100000"/>
                        </a:lnSpc>
                      </a:pPr>
                      <a:r>
                        <a:rPr dirty="0" sz="1100">
                          <a:latin typeface="Calibri"/>
                          <a:cs typeface="Calibri"/>
                        </a:rPr>
                        <a:t>Vector</a:t>
                      </a:r>
                      <a:r>
                        <a:rPr dirty="0" sz="1100" spc="-3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100" spc="-10">
                          <a:latin typeface="Calibri"/>
                          <a:cs typeface="Calibri"/>
                        </a:rPr>
                        <a:t>representation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7620">
                        <a:lnSpc>
                          <a:spcPct val="100000"/>
                        </a:lnSpc>
                      </a:pPr>
                      <a:r>
                        <a:rPr dirty="0" sz="1100">
                          <a:latin typeface="Calibri"/>
                          <a:cs typeface="Calibri"/>
                        </a:rPr>
                        <a:t>8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</a:tr>
              <a:tr h="209550">
                <a:tc>
                  <a:txBody>
                    <a:bodyPr/>
                    <a:lstStyle/>
                    <a:p>
                      <a:pPr marL="457200">
                        <a:lnSpc>
                          <a:spcPct val="100000"/>
                        </a:lnSpc>
                      </a:pPr>
                      <a:r>
                        <a:rPr dirty="0" sz="1100">
                          <a:latin typeface="Calibri"/>
                          <a:cs typeface="Calibri"/>
                        </a:rPr>
                        <a:t>Position</a:t>
                      </a:r>
                      <a:r>
                        <a:rPr dirty="0" sz="1100" spc="-4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100" spc="-10">
                          <a:latin typeface="Calibri"/>
                          <a:cs typeface="Calibri"/>
                        </a:rPr>
                        <a:t>vector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dirty="0" sz="1100">
                          <a:latin typeface="Calibri"/>
                          <a:cs typeface="Calibri"/>
                        </a:rPr>
                        <a:t>9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</a:tr>
              <a:tr h="209550">
                <a:tc>
                  <a:txBody>
                    <a:bodyPr/>
                    <a:lstStyle/>
                    <a:p>
                      <a:pPr marL="457200">
                        <a:lnSpc>
                          <a:spcPct val="100000"/>
                        </a:lnSpc>
                      </a:pPr>
                      <a:r>
                        <a:rPr dirty="0" sz="1100">
                          <a:latin typeface="Calibri"/>
                          <a:cs typeface="Calibri"/>
                        </a:rPr>
                        <a:t>Vectors</a:t>
                      </a:r>
                      <a:r>
                        <a:rPr dirty="0" sz="1100" spc="-2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100">
                          <a:latin typeface="Calibri"/>
                          <a:cs typeface="Calibri"/>
                        </a:rPr>
                        <a:t>vs.</a:t>
                      </a:r>
                      <a:r>
                        <a:rPr dirty="0" sz="1100" spc="-2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100" spc="-10">
                          <a:latin typeface="Calibri"/>
                          <a:cs typeface="Calibri"/>
                        </a:rPr>
                        <a:t>points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dirty="0" sz="1100">
                          <a:latin typeface="Calibri"/>
                          <a:cs typeface="Calibri"/>
                        </a:rPr>
                        <a:t>9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</a:tr>
              <a:tr h="209550">
                <a:tc>
                  <a:txBody>
                    <a:bodyPr/>
                    <a:lstStyle/>
                    <a:p>
                      <a:pPr marL="457200">
                        <a:lnSpc>
                          <a:spcPct val="100000"/>
                        </a:lnSpc>
                      </a:pPr>
                      <a:r>
                        <a:rPr dirty="0" sz="1100">
                          <a:latin typeface="Calibri"/>
                          <a:cs typeface="Calibri"/>
                        </a:rPr>
                        <a:t>Vector</a:t>
                      </a:r>
                      <a:r>
                        <a:rPr dirty="0" sz="1100" spc="-3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100" spc="-10">
                          <a:latin typeface="Calibri"/>
                          <a:cs typeface="Calibri"/>
                        </a:rPr>
                        <a:t>length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3175">
                        <a:lnSpc>
                          <a:spcPct val="100000"/>
                        </a:lnSpc>
                      </a:pPr>
                      <a:r>
                        <a:rPr dirty="0" sz="1100" spc="-25">
                          <a:latin typeface="Calibri"/>
                          <a:cs typeface="Calibri"/>
                        </a:rPr>
                        <a:t>10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</a:tr>
              <a:tr h="209550">
                <a:tc>
                  <a:txBody>
                    <a:bodyPr/>
                    <a:lstStyle/>
                    <a:p>
                      <a:pPr marL="457200">
                        <a:lnSpc>
                          <a:spcPct val="100000"/>
                        </a:lnSpc>
                      </a:pPr>
                      <a:r>
                        <a:rPr dirty="0" sz="1100">
                          <a:latin typeface="Calibri"/>
                          <a:cs typeface="Calibri"/>
                        </a:rPr>
                        <a:t>Unit</a:t>
                      </a:r>
                      <a:r>
                        <a:rPr dirty="0" sz="1100" spc="-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100" spc="-10">
                          <a:latin typeface="Calibri"/>
                          <a:cs typeface="Calibri"/>
                        </a:rPr>
                        <a:t>vector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3175">
                        <a:lnSpc>
                          <a:spcPct val="100000"/>
                        </a:lnSpc>
                      </a:pPr>
                      <a:r>
                        <a:rPr dirty="0" sz="1100" spc="-25">
                          <a:latin typeface="Calibri"/>
                          <a:cs typeface="Calibri"/>
                        </a:rPr>
                        <a:t>10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</a:tr>
              <a:tr h="173990">
                <a:tc>
                  <a:txBody>
                    <a:bodyPr/>
                    <a:lstStyle/>
                    <a:p>
                      <a:pPr marL="228600">
                        <a:lnSpc>
                          <a:spcPts val="1275"/>
                        </a:lnSpc>
                      </a:pPr>
                      <a:r>
                        <a:rPr dirty="0" sz="1100">
                          <a:latin typeface="Calibri"/>
                          <a:cs typeface="Calibri"/>
                        </a:rPr>
                        <a:t>Vector</a:t>
                      </a:r>
                      <a:r>
                        <a:rPr dirty="0" sz="1100" spc="-3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100" spc="-10">
                          <a:latin typeface="Calibri"/>
                          <a:cs typeface="Calibri"/>
                        </a:rPr>
                        <a:t>operations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3175">
                        <a:lnSpc>
                          <a:spcPts val="1275"/>
                        </a:lnSpc>
                      </a:pPr>
                      <a:r>
                        <a:rPr dirty="0" sz="1100" spc="-25">
                          <a:latin typeface="Calibri"/>
                          <a:cs typeface="Calibri"/>
                        </a:rPr>
                        <a:t>11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</a:tr>
            </a:tbl>
          </a:graphicData>
        </a:graphic>
      </p:graphicFrame>
      <p:sp>
        <p:nvSpPr>
          <p:cNvPr id="4" name="object 4" descr=""/>
          <p:cNvSpPr/>
          <p:nvPr/>
        </p:nvSpPr>
        <p:spPr>
          <a:xfrm>
            <a:off x="1143000" y="9210675"/>
            <a:ext cx="5715000" cy="9525"/>
          </a:xfrm>
          <a:custGeom>
            <a:avLst/>
            <a:gdLst/>
            <a:ahLst/>
            <a:cxnLst/>
            <a:rect l="l" t="t" r="r" b="b"/>
            <a:pathLst>
              <a:path w="5715000" h="9525">
                <a:moveTo>
                  <a:pt x="5715000" y="9525"/>
                </a:moveTo>
                <a:lnTo>
                  <a:pt x="0" y="9525"/>
                </a:lnTo>
                <a:lnTo>
                  <a:pt x="0" y="0"/>
                </a:lnTo>
                <a:lnTo>
                  <a:pt x="5715000" y="0"/>
                </a:lnTo>
                <a:lnTo>
                  <a:pt x="5715000" y="9525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 txBox="1"/>
          <p:nvPr/>
        </p:nvSpPr>
        <p:spPr>
          <a:xfrm>
            <a:off x="1358900" y="2615552"/>
            <a:ext cx="2604135" cy="52641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41300" marR="1028700">
              <a:lnSpc>
                <a:spcPct val="125000"/>
              </a:lnSpc>
              <a:spcBef>
                <a:spcPts val="100"/>
              </a:spcBef>
            </a:pPr>
            <a:r>
              <a:rPr dirty="0" sz="1100">
                <a:latin typeface="Calibri"/>
                <a:cs typeface="Calibri"/>
              </a:rPr>
              <a:t>Vector</a:t>
            </a:r>
            <a:r>
              <a:rPr dirty="0" sz="1100" spc="-3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scalar</a:t>
            </a:r>
            <a:r>
              <a:rPr dirty="0" sz="1100" spc="-30">
                <a:latin typeface="Calibri"/>
                <a:cs typeface="Calibri"/>
              </a:rPr>
              <a:t> </a:t>
            </a:r>
            <a:r>
              <a:rPr dirty="0" sz="1100" spc="-10">
                <a:latin typeface="Calibri"/>
                <a:cs typeface="Calibri"/>
              </a:rPr>
              <a:t>operation </a:t>
            </a:r>
            <a:r>
              <a:rPr dirty="0" sz="1100">
                <a:latin typeface="Calibri"/>
                <a:cs typeface="Calibri"/>
              </a:rPr>
              <a:t>Vector</a:t>
            </a:r>
            <a:r>
              <a:rPr dirty="0" sz="1100" spc="-30">
                <a:latin typeface="Calibri"/>
                <a:cs typeface="Calibri"/>
              </a:rPr>
              <a:t> </a:t>
            </a:r>
            <a:r>
              <a:rPr dirty="0" sz="1100" spc="-10">
                <a:latin typeface="Calibri"/>
                <a:cs typeface="Calibri"/>
              </a:rPr>
              <a:t>addition</a:t>
            </a:r>
            <a:endParaRPr sz="1100">
              <a:latin typeface="Calibri"/>
              <a:cs typeface="Calibri"/>
            </a:endParaRPr>
          </a:p>
          <a:p>
            <a:pPr marL="241300" marR="1272540">
              <a:lnSpc>
                <a:spcPct val="125000"/>
              </a:lnSpc>
            </a:pPr>
            <a:r>
              <a:rPr dirty="0" sz="1100">
                <a:latin typeface="Calibri"/>
                <a:cs typeface="Calibri"/>
              </a:rPr>
              <a:t>Vector</a:t>
            </a:r>
            <a:r>
              <a:rPr dirty="0" sz="1100" spc="-30">
                <a:latin typeface="Calibri"/>
                <a:cs typeface="Calibri"/>
              </a:rPr>
              <a:t> </a:t>
            </a:r>
            <a:r>
              <a:rPr dirty="0" sz="1100" spc="-10">
                <a:latin typeface="Calibri"/>
                <a:cs typeface="Calibri"/>
              </a:rPr>
              <a:t>subtraction </a:t>
            </a:r>
            <a:r>
              <a:rPr dirty="0" sz="1100">
                <a:latin typeface="Calibri"/>
                <a:cs typeface="Calibri"/>
              </a:rPr>
              <a:t>Vector</a:t>
            </a:r>
            <a:r>
              <a:rPr dirty="0" sz="1100" spc="-30">
                <a:latin typeface="Calibri"/>
                <a:cs typeface="Calibri"/>
              </a:rPr>
              <a:t> </a:t>
            </a:r>
            <a:r>
              <a:rPr dirty="0" sz="1100" spc="-10">
                <a:latin typeface="Calibri"/>
                <a:cs typeface="Calibri"/>
              </a:rPr>
              <a:t>properties </a:t>
            </a:r>
            <a:r>
              <a:rPr dirty="0" sz="1100">
                <a:latin typeface="Calibri"/>
                <a:cs typeface="Calibri"/>
              </a:rPr>
              <a:t>Vector</a:t>
            </a:r>
            <a:r>
              <a:rPr dirty="0" sz="1100" spc="-2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dot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 spc="-10">
                <a:latin typeface="Calibri"/>
                <a:cs typeface="Calibri"/>
              </a:rPr>
              <a:t>product</a:t>
            </a:r>
            <a:endParaRPr sz="1100">
              <a:latin typeface="Calibri"/>
              <a:cs typeface="Calibri"/>
            </a:endParaRPr>
          </a:p>
          <a:p>
            <a:pPr marL="241300" marR="117475">
              <a:lnSpc>
                <a:spcPct val="125000"/>
              </a:lnSpc>
            </a:pPr>
            <a:r>
              <a:rPr dirty="0" sz="1100">
                <a:latin typeface="Calibri"/>
                <a:cs typeface="Calibri"/>
              </a:rPr>
              <a:t>Vector</a:t>
            </a:r>
            <a:r>
              <a:rPr dirty="0" sz="1100" spc="-4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dot</a:t>
            </a:r>
            <a:r>
              <a:rPr dirty="0" sz="1100" spc="-3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product,</a:t>
            </a:r>
            <a:r>
              <a:rPr dirty="0" sz="1100" spc="-2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lengths,</a:t>
            </a:r>
            <a:r>
              <a:rPr dirty="0" sz="1100" spc="-3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and</a:t>
            </a:r>
            <a:r>
              <a:rPr dirty="0" sz="1100" spc="-25">
                <a:latin typeface="Calibri"/>
                <a:cs typeface="Calibri"/>
              </a:rPr>
              <a:t> </a:t>
            </a:r>
            <a:r>
              <a:rPr dirty="0" sz="1100" spc="-10">
                <a:latin typeface="Calibri"/>
                <a:cs typeface="Calibri"/>
              </a:rPr>
              <a:t>angles </a:t>
            </a:r>
            <a:r>
              <a:rPr dirty="0" sz="1100">
                <a:latin typeface="Calibri"/>
                <a:cs typeface="Calibri"/>
              </a:rPr>
              <a:t>Dot</a:t>
            </a:r>
            <a:r>
              <a:rPr dirty="0" sz="1100" spc="-2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product</a:t>
            </a:r>
            <a:r>
              <a:rPr dirty="0" sz="1100" spc="-25">
                <a:latin typeface="Calibri"/>
                <a:cs typeface="Calibri"/>
              </a:rPr>
              <a:t> </a:t>
            </a:r>
            <a:r>
              <a:rPr dirty="0" sz="1100" spc="-10">
                <a:latin typeface="Calibri"/>
                <a:cs typeface="Calibri"/>
              </a:rPr>
              <a:t>properties</a:t>
            </a:r>
            <a:endParaRPr sz="1100">
              <a:latin typeface="Calibri"/>
              <a:cs typeface="Calibri"/>
            </a:endParaRPr>
          </a:p>
          <a:p>
            <a:pPr marL="241300">
              <a:lnSpc>
                <a:spcPct val="100000"/>
              </a:lnSpc>
              <a:spcBef>
                <a:spcPts val="330"/>
              </a:spcBef>
            </a:pPr>
            <a:r>
              <a:rPr dirty="0" sz="1100">
                <a:latin typeface="Calibri"/>
                <a:cs typeface="Calibri"/>
              </a:rPr>
              <a:t>Vector</a:t>
            </a:r>
            <a:r>
              <a:rPr dirty="0" sz="1100" spc="-3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cross</a:t>
            </a:r>
            <a:r>
              <a:rPr dirty="0" sz="1100" spc="-25">
                <a:latin typeface="Calibri"/>
                <a:cs typeface="Calibri"/>
              </a:rPr>
              <a:t> </a:t>
            </a:r>
            <a:r>
              <a:rPr dirty="0" sz="1100" spc="-10">
                <a:latin typeface="Calibri"/>
                <a:cs typeface="Calibri"/>
              </a:rPr>
              <a:t>product</a:t>
            </a:r>
            <a:endParaRPr sz="1100">
              <a:latin typeface="Calibri"/>
              <a:cs typeface="Calibri"/>
            </a:endParaRPr>
          </a:p>
          <a:p>
            <a:pPr marL="241300" marR="5080">
              <a:lnSpc>
                <a:spcPct val="125000"/>
              </a:lnSpc>
            </a:pPr>
            <a:r>
              <a:rPr dirty="0" sz="1100">
                <a:latin typeface="Calibri"/>
                <a:cs typeface="Calibri"/>
              </a:rPr>
              <a:t>Cross</a:t>
            </a:r>
            <a:r>
              <a:rPr dirty="0" sz="1100" spc="-3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product</a:t>
            </a:r>
            <a:r>
              <a:rPr dirty="0" sz="1100" spc="-2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and</a:t>
            </a:r>
            <a:r>
              <a:rPr dirty="0" sz="1100" spc="-3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angle</a:t>
            </a:r>
            <a:r>
              <a:rPr dirty="0" sz="1100" spc="-2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between</a:t>
            </a:r>
            <a:r>
              <a:rPr dirty="0" sz="1100" spc="-25">
                <a:latin typeface="Calibri"/>
                <a:cs typeface="Calibri"/>
              </a:rPr>
              <a:t> </a:t>
            </a:r>
            <a:r>
              <a:rPr dirty="0" sz="1100" spc="-10">
                <a:latin typeface="Calibri"/>
                <a:cs typeface="Calibri"/>
              </a:rPr>
              <a:t>vectors </a:t>
            </a:r>
            <a:r>
              <a:rPr dirty="0" sz="1100">
                <a:latin typeface="Calibri"/>
                <a:cs typeface="Calibri"/>
              </a:rPr>
              <a:t>Cross</a:t>
            </a:r>
            <a:r>
              <a:rPr dirty="0" sz="1100" spc="-3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product</a:t>
            </a:r>
            <a:r>
              <a:rPr dirty="0" sz="1100" spc="-30">
                <a:latin typeface="Calibri"/>
                <a:cs typeface="Calibri"/>
              </a:rPr>
              <a:t> </a:t>
            </a:r>
            <a:r>
              <a:rPr dirty="0" sz="1100" spc="-10">
                <a:latin typeface="Calibri"/>
                <a:cs typeface="Calibri"/>
              </a:rPr>
              <a:t>properties</a:t>
            </a:r>
            <a:endParaRPr sz="1100">
              <a:latin typeface="Calibri"/>
              <a:cs typeface="Calibri"/>
            </a:endParaRPr>
          </a:p>
          <a:p>
            <a:pPr marL="12700" marR="1073150">
              <a:lnSpc>
                <a:spcPct val="125000"/>
              </a:lnSpc>
            </a:pPr>
            <a:r>
              <a:rPr dirty="0" sz="1100">
                <a:latin typeface="Calibri"/>
                <a:cs typeface="Calibri"/>
              </a:rPr>
              <a:t>Vector</a:t>
            </a:r>
            <a:r>
              <a:rPr dirty="0" sz="1100" spc="-4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equation</a:t>
            </a:r>
            <a:r>
              <a:rPr dirty="0" sz="1100" spc="-2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of</a:t>
            </a:r>
            <a:r>
              <a:rPr dirty="0" sz="1100" spc="-2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line </a:t>
            </a:r>
            <a:r>
              <a:rPr dirty="0" sz="1100">
                <a:latin typeface="Calibri"/>
                <a:cs typeface="Calibri"/>
              </a:rPr>
              <a:t>Vector</a:t>
            </a:r>
            <a:r>
              <a:rPr dirty="0" sz="1100" spc="-2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equation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of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a</a:t>
            </a:r>
            <a:r>
              <a:rPr dirty="0" sz="1100" spc="-20">
                <a:latin typeface="Calibri"/>
                <a:cs typeface="Calibri"/>
              </a:rPr>
              <a:t> plane </a:t>
            </a:r>
            <a:r>
              <a:rPr dirty="0" sz="1100" spc="-10">
                <a:latin typeface="Calibri"/>
                <a:cs typeface="Calibri"/>
              </a:rPr>
              <a:t>Tutorials</a:t>
            </a:r>
            <a:endParaRPr sz="1100">
              <a:latin typeface="Calibri"/>
              <a:cs typeface="Calibri"/>
            </a:endParaRPr>
          </a:p>
          <a:p>
            <a:pPr marL="241300">
              <a:lnSpc>
                <a:spcPct val="100000"/>
              </a:lnSpc>
              <a:spcBef>
                <a:spcPts val="330"/>
              </a:spcBef>
            </a:pPr>
            <a:r>
              <a:rPr dirty="0" sz="1100">
                <a:latin typeface="Calibri"/>
                <a:cs typeface="Calibri"/>
              </a:rPr>
              <a:t>Face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 spc="-10">
                <a:latin typeface="Calibri"/>
                <a:cs typeface="Calibri"/>
              </a:rPr>
              <a:t>direction</a:t>
            </a:r>
            <a:endParaRPr sz="1100">
              <a:latin typeface="Calibri"/>
              <a:cs typeface="Calibri"/>
            </a:endParaRPr>
          </a:p>
          <a:p>
            <a:pPr marL="698500" marR="1204595">
              <a:lnSpc>
                <a:spcPct val="125000"/>
              </a:lnSpc>
            </a:pPr>
            <a:r>
              <a:rPr dirty="0" sz="1100" spc="-10">
                <a:latin typeface="Calibri"/>
                <a:cs typeface="Calibri"/>
              </a:rPr>
              <a:t>Input: Parameters: Solution:</a:t>
            </a:r>
            <a:endParaRPr sz="1100">
              <a:latin typeface="Calibri"/>
              <a:cs typeface="Calibri"/>
            </a:endParaRPr>
          </a:p>
          <a:p>
            <a:pPr marL="241300">
              <a:lnSpc>
                <a:spcPct val="100000"/>
              </a:lnSpc>
              <a:spcBef>
                <a:spcPts val="330"/>
              </a:spcBef>
            </a:pPr>
            <a:r>
              <a:rPr dirty="0" sz="1100">
                <a:latin typeface="Calibri"/>
                <a:cs typeface="Calibri"/>
              </a:rPr>
              <a:t>Exploded</a:t>
            </a:r>
            <a:r>
              <a:rPr dirty="0" sz="1100" spc="-40">
                <a:latin typeface="Calibri"/>
                <a:cs typeface="Calibri"/>
              </a:rPr>
              <a:t> </a:t>
            </a:r>
            <a:r>
              <a:rPr dirty="0" sz="1100" spc="-25">
                <a:latin typeface="Calibri"/>
                <a:cs typeface="Calibri"/>
              </a:rPr>
              <a:t>box</a:t>
            </a:r>
            <a:endParaRPr sz="1100">
              <a:latin typeface="Calibri"/>
              <a:cs typeface="Calibri"/>
            </a:endParaRPr>
          </a:p>
          <a:p>
            <a:pPr marL="698500" marR="1204595">
              <a:lnSpc>
                <a:spcPct val="125000"/>
              </a:lnSpc>
            </a:pPr>
            <a:r>
              <a:rPr dirty="0" sz="1100" spc="-10">
                <a:latin typeface="Calibri"/>
                <a:cs typeface="Calibri"/>
              </a:rPr>
              <a:t>Input: Parameters: Solution:</a:t>
            </a:r>
            <a:endParaRPr sz="1100">
              <a:latin typeface="Calibri"/>
              <a:cs typeface="Calibri"/>
            </a:endParaRPr>
          </a:p>
          <a:p>
            <a:pPr marL="241300">
              <a:lnSpc>
                <a:spcPct val="100000"/>
              </a:lnSpc>
              <a:spcBef>
                <a:spcPts val="330"/>
              </a:spcBef>
            </a:pPr>
            <a:r>
              <a:rPr dirty="0" sz="1100">
                <a:latin typeface="Calibri"/>
                <a:cs typeface="Calibri"/>
              </a:rPr>
              <a:t>Tangent</a:t>
            </a:r>
            <a:r>
              <a:rPr dirty="0" sz="1100" spc="-35">
                <a:latin typeface="Calibri"/>
                <a:cs typeface="Calibri"/>
              </a:rPr>
              <a:t> </a:t>
            </a:r>
            <a:r>
              <a:rPr dirty="0" sz="1100" spc="-10">
                <a:latin typeface="Calibri"/>
                <a:cs typeface="Calibri"/>
              </a:rPr>
              <a:t>spheres</a:t>
            </a:r>
            <a:endParaRPr sz="1100">
              <a:latin typeface="Calibri"/>
              <a:cs typeface="Calibri"/>
            </a:endParaRPr>
          </a:p>
          <a:p>
            <a:pPr marL="698500" marR="1204595">
              <a:lnSpc>
                <a:spcPct val="125000"/>
              </a:lnSpc>
            </a:pPr>
            <a:r>
              <a:rPr dirty="0" sz="1100" spc="-10">
                <a:latin typeface="Calibri"/>
                <a:cs typeface="Calibri"/>
              </a:rPr>
              <a:t>Input: Parameters: Solution: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9" name="object 9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54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 spc="-25"/>
              <a:t>10</a:t>
            </a:fld>
          </a:p>
        </p:txBody>
      </p:sp>
      <p:sp>
        <p:nvSpPr>
          <p:cNvPr id="6" name="object 6" descr=""/>
          <p:cNvSpPr txBox="1"/>
          <p:nvPr/>
        </p:nvSpPr>
        <p:spPr>
          <a:xfrm>
            <a:off x="6702425" y="2615552"/>
            <a:ext cx="176530" cy="5264150"/>
          </a:xfrm>
          <a:prstGeom prst="rect">
            <a:avLst/>
          </a:prstGeom>
        </p:spPr>
        <p:txBody>
          <a:bodyPr wrap="square" lIns="0" tIns="546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30"/>
              </a:spcBef>
            </a:pPr>
            <a:r>
              <a:rPr dirty="0" sz="1100" spc="-25">
                <a:latin typeface="Calibri"/>
                <a:cs typeface="Calibri"/>
              </a:rPr>
              <a:t>11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30"/>
              </a:spcBef>
            </a:pPr>
            <a:r>
              <a:rPr dirty="0" sz="1100" spc="-25">
                <a:latin typeface="Calibri"/>
                <a:cs typeface="Calibri"/>
              </a:rPr>
              <a:t>11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30"/>
              </a:spcBef>
            </a:pPr>
            <a:r>
              <a:rPr dirty="0" sz="1100" spc="-25">
                <a:latin typeface="Calibri"/>
                <a:cs typeface="Calibri"/>
              </a:rPr>
              <a:t>12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30"/>
              </a:spcBef>
            </a:pPr>
            <a:r>
              <a:rPr dirty="0" sz="1100" spc="-25">
                <a:latin typeface="Calibri"/>
                <a:cs typeface="Calibri"/>
              </a:rPr>
              <a:t>13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30"/>
              </a:spcBef>
            </a:pPr>
            <a:r>
              <a:rPr dirty="0" sz="1100" spc="-25">
                <a:latin typeface="Calibri"/>
                <a:cs typeface="Calibri"/>
              </a:rPr>
              <a:t>14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30"/>
              </a:spcBef>
            </a:pPr>
            <a:r>
              <a:rPr dirty="0" sz="1100" spc="-25">
                <a:latin typeface="Calibri"/>
                <a:cs typeface="Calibri"/>
              </a:rPr>
              <a:t>15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30"/>
              </a:spcBef>
            </a:pPr>
            <a:r>
              <a:rPr dirty="0" sz="1100" spc="-25">
                <a:latin typeface="Calibri"/>
                <a:cs typeface="Calibri"/>
              </a:rPr>
              <a:t>16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30"/>
              </a:spcBef>
            </a:pPr>
            <a:r>
              <a:rPr dirty="0" sz="1100" spc="-25">
                <a:latin typeface="Calibri"/>
                <a:cs typeface="Calibri"/>
              </a:rPr>
              <a:t>16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30"/>
              </a:spcBef>
            </a:pPr>
            <a:r>
              <a:rPr dirty="0" sz="1100" spc="-25">
                <a:latin typeface="Calibri"/>
                <a:cs typeface="Calibri"/>
              </a:rPr>
              <a:t>17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30"/>
              </a:spcBef>
            </a:pPr>
            <a:r>
              <a:rPr dirty="0" sz="1100" spc="-25">
                <a:latin typeface="Calibri"/>
                <a:cs typeface="Calibri"/>
              </a:rPr>
              <a:t>18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30"/>
              </a:spcBef>
            </a:pPr>
            <a:r>
              <a:rPr dirty="0" sz="1100" spc="-25">
                <a:latin typeface="Calibri"/>
                <a:cs typeface="Calibri"/>
              </a:rPr>
              <a:t>18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30"/>
              </a:spcBef>
            </a:pPr>
            <a:r>
              <a:rPr dirty="0" sz="1100" spc="-25">
                <a:latin typeface="Calibri"/>
                <a:cs typeface="Calibri"/>
              </a:rPr>
              <a:t>20</a:t>
            </a:r>
            <a:endParaRPr sz="1100">
              <a:latin typeface="Calibri"/>
              <a:cs typeface="Calibri"/>
            </a:endParaRPr>
          </a:p>
          <a:p>
            <a:pPr marL="22225">
              <a:lnSpc>
                <a:spcPct val="100000"/>
              </a:lnSpc>
              <a:spcBef>
                <a:spcPts val="330"/>
              </a:spcBef>
            </a:pPr>
            <a:r>
              <a:rPr dirty="0" sz="1100" spc="-25">
                <a:latin typeface="Calibri"/>
                <a:cs typeface="Calibri"/>
              </a:rPr>
              <a:t>21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30"/>
              </a:spcBef>
            </a:pPr>
            <a:r>
              <a:rPr dirty="0" sz="1100" spc="-25">
                <a:latin typeface="Calibri"/>
                <a:cs typeface="Calibri"/>
              </a:rPr>
              <a:t>21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30"/>
              </a:spcBef>
            </a:pPr>
            <a:r>
              <a:rPr dirty="0" sz="1100" spc="-25">
                <a:latin typeface="Calibri"/>
                <a:cs typeface="Calibri"/>
              </a:rPr>
              <a:t>21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30"/>
              </a:spcBef>
            </a:pPr>
            <a:r>
              <a:rPr dirty="0" sz="1100" spc="-25">
                <a:latin typeface="Calibri"/>
                <a:cs typeface="Calibri"/>
              </a:rPr>
              <a:t>22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30"/>
              </a:spcBef>
            </a:pPr>
            <a:r>
              <a:rPr dirty="0" sz="1100" spc="-25">
                <a:latin typeface="Calibri"/>
                <a:cs typeface="Calibri"/>
              </a:rPr>
              <a:t>22</a:t>
            </a:r>
            <a:endParaRPr sz="1100">
              <a:latin typeface="Calibri"/>
              <a:cs typeface="Calibri"/>
            </a:endParaRPr>
          </a:p>
          <a:p>
            <a:pPr marL="22225">
              <a:lnSpc>
                <a:spcPct val="100000"/>
              </a:lnSpc>
              <a:spcBef>
                <a:spcPts val="330"/>
              </a:spcBef>
            </a:pPr>
            <a:r>
              <a:rPr dirty="0" sz="1100" spc="-25">
                <a:latin typeface="Calibri"/>
                <a:cs typeface="Calibri"/>
              </a:rPr>
              <a:t>26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30"/>
              </a:spcBef>
            </a:pPr>
            <a:r>
              <a:rPr dirty="0" sz="1100" spc="-25">
                <a:latin typeface="Calibri"/>
                <a:cs typeface="Calibri"/>
              </a:rPr>
              <a:t>26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30"/>
              </a:spcBef>
            </a:pPr>
            <a:r>
              <a:rPr dirty="0" sz="1100" spc="-25">
                <a:latin typeface="Calibri"/>
                <a:cs typeface="Calibri"/>
              </a:rPr>
              <a:t>26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30"/>
              </a:spcBef>
            </a:pPr>
            <a:r>
              <a:rPr dirty="0" sz="1100" spc="-25">
                <a:latin typeface="Calibri"/>
                <a:cs typeface="Calibri"/>
              </a:rPr>
              <a:t>27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30"/>
              </a:spcBef>
            </a:pPr>
            <a:r>
              <a:rPr dirty="0" sz="1100" spc="-25">
                <a:latin typeface="Calibri"/>
                <a:cs typeface="Calibri"/>
              </a:rPr>
              <a:t>32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30"/>
              </a:spcBef>
            </a:pPr>
            <a:r>
              <a:rPr dirty="0" sz="1100" spc="-25">
                <a:latin typeface="Calibri"/>
                <a:cs typeface="Calibri"/>
              </a:rPr>
              <a:t>32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30"/>
              </a:spcBef>
            </a:pPr>
            <a:r>
              <a:rPr dirty="0" sz="1100" spc="-25">
                <a:latin typeface="Calibri"/>
                <a:cs typeface="Calibri"/>
              </a:rPr>
              <a:t>32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30"/>
              </a:spcBef>
            </a:pPr>
            <a:r>
              <a:rPr dirty="0" sz="1100" spc="-25">
                <a:latin typeface="Calibri"/>
                <a:cs typeface="Calibri"/>
              </a:rPr>
              <a:t>33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1130300" y="7940026"/>
            <a:ext cx="1875155" cy="1073150"/>
          </a:xfrm>
          <a:prstGeom prst="rect">
            <a:avLst/>
          </a:prstGeom>
        </p:spPr>
        <p:txBody>
          <a:bodyPr wrap="square" lIns="0" tIns="546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30"/>
              </a:spcBef>
            </a:pPr>
            <a:r>
              <a:rPr dirty="0" sz="1100" b="1">
                <a:latin typeface="Calibri"/>
                <a:cs typeface="Calibri"/>
              </a:rPr>
              <a:t>2</a:t>
            </a:r>
            <a:r>
              <a:rPr dirty="0" sz="1100" spc="-20" b="1">
                <a:latin typeface="Calibri"/>
                <a:cs typeface="Calibri"/>
              </a:rPr>
              <a:t> </a:t>
            </a:r>
            <a:r>
              <a:rPr dirty="0" sz="1100" b="1">
                <a:latin typeface="Calibri"/>
                <a:cs typeface="Calibri"/>
              </a:rPr>
              <a:t>Matrices</a:t>
            </a:r>
            <a:r>
              <a:rPr dirty="0" sz="1100" spc="-20" b="1">
                <a:latin typeface="Calibri"/>
                <a:cs typeface="Calibri"/>
              </a:rPr>
              <a:t> </a:t>
            </a:r>
            <a:r>
              <a:rPr dirty="0" sz="1100" b="1">
                <a:latin typeface="Calibri"/>
                <a:cs typeface="Calibri"/>
              </a:rPr>
              <a:t>and</a:t>
            </a:r>
            <a:r>
              <a:rPr dirty="0" sz="1100" spc="-20" b="1">
                <a:latin typeface="Calibri"/>
                <a:cs typeface="Calibri"/>
              </a:rPr>
              <a:t> </a:t>
            </a:r>
            <a:r>
              <a:rPr dirty="0" sz="1100" spc="-10" b="1">
                <a:latin typeface="Calibri"/>
                <a:cs typeface="Calibri"/>
              </a:rPr>
              <a:t>Transformations</a:t>
            </a:r>
            <a:endParaRPr sz="1100">
              <a:latin typeface="Calibri"/>
              <a:cs typeface="Calibri"/>
            </a:endParaRPr>
          </a:p>
          <a:p>
            <a:pPr marL="469900" marR="207010" indent="-228600">
              <a:lnSpc>
                <a:spcPct val="125000"/>
              </a:lnSpc>
            </a:pPr>
            <a:r>
              <a:rPr dirty="0" sz="1100">
                <a:latin typeface="Calibri"/>
                <a:cs typeface="Calibri"/>
              </a:rPr>
              <a:t>Matrix</a:t>
            </a:r>
            <a:r>
              <a:rPr dirty="0" sz="1100" spc="-30">
                <a:latin typeface="Calibri"/>
                <a:cs typeface="Calibri"/>
              </a:rPr>
              <a:t> </a:t>
            </a:r>
            <a:r>
              <a:rPr dirty="0" sz="1100" spc="-10">
                <a:latin typeface="Calibri"/>
                <a:cs typeface="Calibri"/>
              </a:rPr>
              <a:t>operations</a:t>
            </a:r>
            <a:r>
              <a:rPr dirty="0" sz="1100" spc="50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Matrix</a:t>
            </a:r>
            <a:r>
              <a:rPr dirty="0" sz="1100" spc="-30">
                <a:latin typeface="Calibri"/>
                <a:cs typeface="Calibri"/>
              </a:rPr>
              <a:t> </a:t>
            </a:r>
            <a:r>
              <a:rPr dirty="0" sz="1100" spc="-10">
                <a:latin typeface="Calibri"/>
                <a:cs typeface="Calibri"/>
              </a:rPr>
              <a:t>multiplication</a:t>
            </a:r>
            <a:endParaRPr sz="1100">
              <a:latin typeface="Calibri"/>
              <a:cs typeface="Calibri"/>
            </a:endParaRPr>
          </a:p>
          <a:p>
            <a:pPr marL="698500">
              <a:lnSpc>
                <a:spcPct val="100000"/>
              </a:lnSpc>
              <a:spcBef>
                <a:spcPts val="330"/>
              </a:spcBef>
            </a:pPr>
            <a:r>
              <a:rPr dirty="0" sz="1100">
                <a:latin typeface="Calibri"/>
                <a:cs typeface="Calibri"/>
              </a:rPr>
              <a:t>Method</a:t>
            </a:r>
            <a:r>
              <a:rPr dirty="0" sz="1100" spc="-30">
                <a:latin typeface="Calibri"/>
                <a:cs typeface="Calibri"/>
              </a:rPr>
              <a:t> </a:t>
            </a:r>
            <a:r>
              <a:rPr dirty="0" sz="1100" spc="-50">
                <a:latin typeface="Calibri"/>
                <a:cs typeface="Calibri"/>
              </a:rPr>
              <a:t>1</a:t>
            </a:r>
            <a:endParaRPr sz="1100">
              <a:latin typeface="Calibri"/>
              <a:cs typeface="Calibri"/>
            </a:endParaRPr>
          </a:p>
          <a:p>
            <a:pPr marL="698500">
              <a:lnSpc>
                <a:spcPct val="100000"/>
              </a:lnSpc>
              <a:spcBef>
                <a:spcPts val="330"/>
              </a:spcBef>
            </a:pPr>
            <a:r>
              <a:rPr dirty="0" sz="1100">
                <a:latin typeface="Calibri"/>
                <a:cs typeface="Calibri"/>
              </a:rPr>
              <a:t>Method</a:t>
            </a:r>
            <a:r>
              <a:rPr dirty="0" sz="1100" spc="-30">
                <a:latin typeface="Calibri"/>
                <a:cs typeface="Calibri"/>
              </a:rPr>
              <a:t> </a:t>
            </a:r>
            <a:r>
              <a:rPr dirty="0" sz="1100" spc="-50">
                <a:latin typeface="Calibri"/>
                <a:cs typeface="Calibri"/>
              </a:rPr>
              <a:t>2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6702425" y="7940026"/>
            <a:ext cx="167005" cy="1073150"/>
          </a:xfrm>
          <a:prstGeom prst="rect">
            <a:avLst/>
          </a:prstGeom>
        </p:spPr>
        <p:txBody>
          <a:bodyPr wrap="square" lIns="0" tIns="546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30"/>
              </a:spcBef>
            </a:pPr>
            <a:r>
              <a:rPr dirty="0" sz="1100" spc="-25" b="1">
                <a:latin typeface="Calibri"/>
                <a:cs typeface="Calibri"/>
              </a:rPr>
              <a:t>36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30"/>
              </a:spcBef>
            </a:pPr>
            <a:r>
              <a:rPr dirty="0" sz="1100" spc="-25">
                <a:latin typeface="Calibri"/>
                <a:cs typeface="Calibri"/>
              </a:rPr>
              <a:t>36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30"/>
              </a:spcBef>
            </a:pPr>
            <a:r>
              <a:rPr dirty="0" sz="1100" spc="-25">
                <a:latin typeface="Calibri"/>
                <a:cs typeface="Calibri"/>
              </a:rPr>
              <a:t>36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30"/>
              </a:spcBef>
            </a:pPr>
            <a:r>
              <a:rPr dirty="0" sz="1100" spc="-25">
                <a:latin typeface="Calibri"/>
                <a:cs typeface="Calibri"/>
              </a:rPr>
              <a:t>36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30"/>
              </a:spcBef>
            </a:pPr>
            <a:r>
              <a:rPr dirty="0" sz="1100" spc="-25">
                <a:latin typeface="Calibri"/>
                <a:cs typeface="Calibri"/>
              </a:rPr>
              <a:t>36</a:t>
            </a:r>
            <a:endParaRPr sz="11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358900" y="508031"/>
            <a:ext cx="5502910" cy="5683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403475">
              <a:lnSpc>
                <a:spcPct val="100000"/>
              </a:lnSpc>
              <a:spcBef>
                <a:spcPts val="100"/>
              </a:spcBef>
            </a:pPr>
            <a:r>
              <a:rPr dirty="0" sz="1000" i="1">
                <a:latin typeface="Verdana"/>
                <a:cs typeface="Verdana"/>
              </a:rPr>
              <a:t>Essential</a:t>
            </a:r>
            <a:r>
              <a:rPr dirty="0" sz="1000" spc="-40" i="1">
                <a:latin typeface="Verdana"/>
                <a:cs typeface="Verdana"/>
              </a:rPr>
              <a:t> </a:t>
            </a:r>
            <a:r>
              <a:rPr dirty="0" sz="1000" i="1">
                <a:latin typeface="Verdana"/>
                <a:cs typeface="Verdana"/>
              </a:rPr>
              <a:t>Mathematics</a:t>
            </a:r>
            <a:r>
              <a:rPr dirty="0" sz="1000" spc="-40" i="1">
                <a:latin typeface="Verdana"/>
                <a:cs typeface="Verdana"/>
              </a:rPr>
              <a:t> </a:t>
            </a:r>
            <a:r>
              <a:rPr dirty="0" sz="1000" i="1">
                <a:latin typeface="Verdana"/>
                <a:cs typeface="Verdana"/>
              </a:rPr>
              <a:t>for</a:t>
            </a:r>
            <a:r>
              <a:rPr dirty="0" sz="1000" spc="-40" i="1">
                <a:latin typeface="Verdana"/>
                <a:cs typeface="Verdana"/>
              </a:rPr>
              <a:t> </a:t>
            </a:r>
            <a:r>
              <a:rPr dirty="0" sz="1000" i="1">
                <a:latin typeface="Verdana"/>
                <a:cs typeface="Verdana"/>
              </a:rPr>
              <a:t>Computational</a:t>
            </a:r>
            <a:r>
              <a:rPr dirty="0" sz="1000" spc="-40" i="1">
                <a:latin typeface="Verdana"/>
                <a:cs typeface="Verdana"/>
              </a:rPr>
              <a:t> </a:t>
            </a:r>
            <a:r>
              <a:rPr dirty="0" sz="1000" spc="-10" i="1">
                <a:latin typeface="Verdana"/>
                <a:cs typeface="Verdana"/>
              </a:rPr>
              <a:t>Design</a:t>
            </a:r>
            <a:endParaRPr sz="10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5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rotation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matrix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around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 spc="-10" b="1">
                <a:latin typeface="Verdana"/>
                <a:cs typeface="Verdana"/>
              </a:rPr>
              <a:t>x-</a:t>
            </a:r>
            <a:r>
              <a:rPr dirty="0" sz="1000" b="1">
                <a:latin typeface="Verdana"/>
                <a:cs typeface="Verdana"/>
              </a:rPr>
              <a:t>axis</a:t>
            </a:r>
            <a:r>
              <a:rPr dirty="0" sz="1000" spc="-15" b="1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by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angle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 b="1">
                <a:latin typeface="Verdana"/>
                <a:cs typeface="Verdana"/>
              </a:rPr>
              <a:t>b</a:t>
            </a:r>
            <a:r>
              <a:rPr dirty="0" sz="1000" spc="-10" b="1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looks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like: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3" name="object 3" descr=""/>
          <p:cNvSpPr/>
          <p:nvPr/>
        </p:nvSpPr>
        <p:spPr>
          <a:xfrm>
            <a:off x="1143000" y="9210675"/>
            <a:ext cx="5715000" cy="9525"/>
          </a:xfrm>
          <a:custGeom>
            <a:avLst/>
            <a:gdLst/>
            <a:ahLst/>
            <a:cxnLst/>
            <a:rect l="l" t="t" r="r" b="b"/>
            <a:pathLst>
              <a:path w="5715000" h="9525">
                <a:moveTo>
                  <a:pt x="5715000" y="9525"/>
                </a:moveTo>
                <a:lnTo>
                  <a:pt x="0" y="9525"/>
                </a:lnTo>
                <a:lnTo>
                  <a:pt x="0" y="0"/>
                </a:lnTo>
                <a:lnTo>
                  <a:pt x="5715000" y="0"/>
                </a:lnTo>
                <a:lnTo>
                  <a:pt x="5715000" y="9525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/>
          <p:nvPr/>
        </p:nvSpPr>
        <p:spPr>
          <a:xfrm>
            <a:off x="2000250" y="1295399"/>
            <a:ext cx="409575" cy="342900"/>
          </a:xfrm>
          <a:custGeom>
            <a:avLst/>
            <a:gdLst/>
            <a:ahLst/>
            <a:cxnLst/>
            <a:rect l="l" t="t" r="r" b="b"/>
            <a:pathLst>
              <a:path w="409575" h="342900">
                <a:moveTo>
                  <a:pt x="390525" y="190500"/>
                </a:moveTo>
                <a:lnTo>
                  <a:pt x="19050" y="190500"/>
                </a:lnTo>
                <a:lnTo>
                  <a:pt x="19050" y="342900"/>
                </a:lnTo>
                <a:lnTo>
                  <a:pt x="390525" y="342900"/>
                </a:lnTo>
                <a:lnTo>
                  <a:pt x="390525" y="190500"/>
                </a:lnTo>
                <a:close/>
              </a:path>
              <a:path w="409575" h="342900">
                <a:moveTo>
                  <a:pt x="409575" y="0"/>
                </a:moveTo>
                <a:lnTo>
                  <a:pt x="0" y="0"/>
                </a:lnTo>
                <a:lnTo>
                  <a:pt x="0" y="152400"/>
                </a:lnTo>
                <a:lnTo>
                  <a:pt x="409575" y="152400"/>
                </a:lnTo>
                <a:lnTo>
                  <a:pt x="409575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/>
          <p:nvPr/>
        </p:nvSpPr>
        <p:spPr>
          <a:xfrm>
            <a:off x="2543175" y="1295399"/>
            <a:ext cx="438150" cy="342900"/>
          </a:xfrm>
          <a:custGeom>
            <a:avLst/>
            <a:gdLst/>
            <a:ahLst/>
            <a:cxnLst/>
            <a:rect l="l" t="t" r="r" b="b"/>
            <a:pathLst>
              <a:path w="438150" h="342900">
                <a:moveTo>
                  <a:pt x="419100" y="190500"/>
                </a:moveTo>
                <a:lnTo>
                  <a:pt x="19050" y="190500"/>
                </a:lnTo>
                <a:lnTo>
                  <a:pt x="19050" y="342900"/>
                </a:lnTo>
                <a:lnTo>
                  <a:pt x="419100" y="342900"/>
                </a:lnTo>
                <a:lnTo>
                  <a:pt x="419100" y="190500"/>
                </a:lnTo>
                <a:close/>
              </a:path>
              <a:path w="438150" h="342900">
                <a:moveTo>
                  <a:pt x="438150" y="0"/>
                </a:moveTo>
                <a:lnTo>
                  <a:pt x="0" y="0"/>
                </a:lnTo>
                <a:lnTo>
                  <a:pt x="0" y="152400"/>
                </a:lnTo>
                <a:lnTo>
                  <a:pt x="438150" y="152400"/>
                </a:lnTo>
                <a:lnTo>
                  <a:pt x="43815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graphicFrame>
        <p:nvGraphicFramePr>
          <p:cNvPr id="6" name="object 6" descr=""/>
          <p:cNvGraphicFramePr>
            <a:graphicFrameLocks noGrp="1"/>
          </p:cNvGraphicFramePr>
          <p:nvPr/>
        </p:nvGraphicFramePr>
        <p:xfrm>
          <a:off x="1749425" y="1101074"/>
          <a:ext cx="1554480" cy="72516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1610"/>
                <a:gridCol w="542290"/>
                <a:gridCol w="571500"/>
                <a:gridCol w="180975"/>
              </a:tblGrid>
              <a:tr h="172085">
                <a:tc>
                  <a:txBody>
                    <a:bodyPr/>
                    <a:lstStyle/>
                    <a:p>
                      <a:pPr algn="ctr" marR="29209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000">
                          <a:latin typeface="Verdana"/>
                          <a:cs typeface="Verdana"/>
                        </a:rPr>
                        <a:t>1</a:t>
                      </a:r>
                      <a:endParaRPr sz="1000">
                        <a:latin typeface="Verdana"/>
                        <a:cs typeface="Verdana"/>
                      </a:endParaRPr>
                    </a:p>
                  </a:txBody>
                  <a:tcPr marL="0" marR="0" marB="0" marT="635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000">
                          <a:latin typeface="Verdana"/>
                          <a:cs typeface="Verdana"/>
                        </a:rPr>
                        <a:t>0</a:t>
                      </a:r>
                      <a:endParaRPr sz="1000">
                        <a:latin typeface="Verdana"/>
                        <a:cs typeface="Verdana"/>
                      </a:endParaRPr>
                    </a:p>
                  </a:txBody>
                  <a:tcPr marL="0" marR="0" marB="0" marT="635"/>
                </a:tc>
                <a:tc>
                  <a:txBody>
                    <a:bodyPr/>
                    <a:lstStyle/>
                    <a:p>
                      <a:pPr algn="ctr" marR="127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000">
                          <a:latin typeface="Verdana"/>
                          <a:cs typeface="Verdana"/>
                        </a:rPr>
                        <a:t>0</a:t>
                      </a:r>
                      <a:endParaRPr sz="1000">
                        <a:latin typeface="Verdana"/>
                        <a:cs typeface="Verdana"/>
                      </a:endParaRPr>
                    </a:p>
                  </a:txBody>
                  <a:tcPr marL="0" marR="0" marB="0" marT="635"/>
                </a:tc>
                <a:tc>
                  <a:txBody>
                    <a:bodyPr/>
                    <a:lstStyle/>
                    <a:p>
                      <a:pPr algn="ctr" marL="3683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000">
                          <a:latin typeface="Verdana"/>
                          <a:cs typeface="Verdana"/>
                        </a:rPr>
                        <a:t>0</a:t>
                      </a:r>
                      <a:endParaRPr sz="1000">
                        <a:latin typeface="Verdana"/>
                        <a:cs typeface="Verdana"/>
                      </a:endParaRPr>
                    </a:p>
                  </a:txBody>
                  <a:tcPr marL="0" marR="0" marB="0" marT="635"/>
                </a:tc>
              </a:tr>
              <a:tr h="190500">
                <a:tc>
                  <a:txBody>
                    <a:bodyPr/>
                    <a:lstStyle/>
                    <a:p>
                      <a:pPr algn="ctr" marR="29209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dirty="0" sz="1000">
                          <a:latin typeface="Verdana"/>
                          <a:cs typeface="Verdana"/>
                        </a:rPr>
                        <a:t>0</a:t>
                      </a:r>
                      <a:endParaRPr sz="1000">
                        <a:latin typeface="Verdana"/>
                        <a:cs typeface="Verdana"/>
                      </a:endParaRPr>
                    </a:p>
                  </a:txBody>
                  <a:tcPr marL="0" marR="0" marB="0" marT="18415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dirty="0" sz="1000" spc="-10">
                          <a:latin typeface="Verdana"/>
                          <a:cs typeface="Verdana"/>
                        </a:rPr>
                        <a:t>cos(b)</a:t>
                      </a:r>
                      <a:endParaRPr sz="1000">
                        <a:latin typeface="Verdana"/>
                        <a:cs typeface="Verdana"/>
                      </a:endParaRPr>
                    </a:p>
                  </a:txBody>
                  <a:tcPr marL="0" marR="0" marB="0" marT="1841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dirty="0" sz="1000" spc="-10">
                          <a:latin typeface="Verdana"/>
                          <a:cs typeface="Verdana"/>
                        </a:rPr>
                        <a:t>-sin(b)</a:t>
                      </a:r>
                      <a:endParaRPr sz="1000">
                        <a:latin typeface="Verdana"/>
                        <a:cs typeface="Verdana"/>
                      </a:endParaRPr>
                    </a:p>
                  </a:txBody>
                  <a:tcPr marL="0" marR="0" marB="0" marT="1841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36830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dirty="0" sz="1000">
                          <a:latin typeface="Verdana"/>
                          <a:cs typeface="Verdana"/>
                        </a:rPr>
                        <a:t>0</a:t>
                      </a:r>
                      <a:endParaRPr sz="1000">
                        <a:latin typeface="Verdana"/>
                        <a:cs typeface="Verdana"/>
                      </a:endParaRPr>
                    </a:p>
                  </a:txBody>
                  <a:tcPr marL="0" marR="0" marB="0" marT="18415"/>
                </a:tc>
              </a:tr>
              <a:tr h="190500">
                <a:tc>
                  <a:txBody>
                    <a:bodyPr/>
                    <a:lstStyle/>
                    <a:p>
                      <a:pPr algn="ctr" marR="29209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dirty="0" sz="1000">
                          <a:latin typeface="Verdana"/>
                          <a:cs typeface="Verdana"/>
                        </a:rPr>
                        <a:t>0</a:t>
                      </a:r>
                      <a:endParaRPr sz="1000">
                        <a:latin typeface="Verdana"/>
                        <a:cs typeface="Verdana"/>
                      </a:endParaRPr>
                    </a:p>
                  </a:txBody>
                  <a:tcPr marL="0" marR="0" marB="0" marT="18415"/>
                </a:tc>
                <a:tc>
                  <a:txBody>
                    <a:bodyPr/>
                    <a:lstStyle/>
                    <a:p>
                      <a:pPr algn="ctr" marR="1270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dirty="0" sz="1000" spc="-10">
                          <a:latin typeface="Verdana"/>
                          <a:cs typeface="Verdana"/>
                        </a:rPr>
                        <a:t>sin(b)</a:t>
                      </a:r>
                      <a:endParaRPr sz="1000">
                        <a:latin typeface="Verdana"/>
                        <a:cs typeface="Verdana"/>
                      </a:endParaRPr>
                    </a:p>
                  </a:txBody>
                  <a:tcPr marL="0" marR="0" marB="0" marT="1841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marR="1905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dirty="0" sz="1000" spc="-10">
                          <a:latin typeface="Verdana"/>
                          <a:cs typeface="Verdana"/>
                        </a:rPr>
                        <a:t>cos(b)</a:t>
                      </a:r>
                      <a:endParaRPr sz="1000">
                        <a:latin typeface="Verdana"/>
                        <a:cs typeface="Verdana"/>
                      </a:endParaRPr>
                    </a:p>
                  </a:txBody>
                  <a:tcPr marL="0" marR="0" marB="0" marT="1841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36830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dirty="0" sz="1000">
                          <a:latin typeface="Verdana"/>
                          <a:cs typeface="Verdana"/>
                        </a:rPr>
                        <a:t>0</a:t>
                      </a:r>
                      <a:endParaRPr sz="1000">
                        <a:latin typeface="Verdana"/>
                        <a:cs typeface="Verdana"/>
                      </a:endParaRPr>
                    </a:p>
                  </a:txBody>
                  <a:tcPr marL="0" marR="0" marB="0" marT="18415"/>
                </a:tc>
              </a:tr>
              <a:tr h="172085">
                <a:tc>
                  <a:txBody>
                    <a:bodyPr/>
                    <a:lstStyle/>
                    <a:p>
                      <a:pPr algn="ctr" marR="29209">
                        <a:lnSpc>
                          <a:spcPts val="1110"/>
                        </a:lnSpc>
                        <a:spcBef>
                          <a:spcPts val="145"/>
                        </a:spcBef>
                      </a:pPr>
                      <a:r>
                        <a:rPr dirty="0" sz="1000">
                          <a:latin typeface="Verdana"/>
                          <a:cs typeface="Verdana"/>
                        </a:rPr>
                        <a:t>0</a:t>
                      </a:r>
                      <a:endParaRPr sz="1000">
                        <a:latin typeface="Verdana"/>
                        <a:cs typeface="Verdana"/>
                      </a:endParaRPr>
                    </a:p>
                  </a:txBody>
                  <a:tcPr marL="0" marR="0" marB="0" marT="18415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10"/>
                        </a:lnSpc>
                        <a:spcBef>
                          <a:spcPts val="145"/>
                        </a:spcBef>
                      </a:pPr>
                      <a:r>
                        <a:rPr dirty="0" sz="1000">
                          <a:latin typeface="Verdana"/>
                          <a:cs typeface="Verdana"/>
                        </a:rPr>
                        <a:t>0</a:t>
                      </a:r>
                      <a:endParaRPr sz="1000">
                        <a:latin typeface="Verdana"/>
                        <a:cs typeface="Verdana"/>
                      </a:endParaRPr>
                    </a:p>
                  </a:txBody>
                  <a:tcPr marL="0" marR="0" marB="0" marT="18415"/>
                </a:tc>
                <a:tc>
                  <a:txBody>
                    <a:bodyPr/>
                    <a:lstStyle/>
                    <a:p>
                      <a:pPr algn="ctr" marR="1270">
                        <a:lnSpc>
                          <a:spcPts val="1110"/>
                        </a:lnSpc>
                        <a:spcBef>
                          <a:spcPts val="145"/>
                        </a:spcBef>
                      </a:pPr>
                      <a:r>
                        <a:rPr dirty="0" sz="1000">
                          <a:latin typeface="Verdana"/>
                          <a:cs typeface="Verdana"/>
                        </a:rPr>
                        <a:t>0</a:t>
                      </a:r>
                      <a:endParaRPr sz="1000">
                        <a:latin typeface="Verdana"/>
                        <a:cs typeface="Verdana"/>
                      </a:endParaRPr>
                    </a:p>
                  </a:txBody>
                  <a:tcPr marL="0" marR="0" marB="0" marT="18415"/>
                </a:tc>
                <a:tc>
                  <a:txBody>
                    <a:bodyPr/>
                    <a:lstStyle/>
                    <a:p>
                      <a:pPr algn="ctr" marL="36830">
                        <a:lnSpc>
                          <a:spcPts val="1110"/>
                        </a:lnSpc>
                        <a:spcBef>
                          <a:spcPts val="145"/>
                        </a:spcBef>
                      </a:pPr>
                      <a:r>
                        <a:rPr dirty="0" sz="1000">
                          <a:latin typeface="Verdana"/>
                          <a:cs typeface="Verdana"/>
                        </a:rPr>
                        <a:t>1</a:t>
                      </a:r>
                      <a:endParaRPr sz="1000">
                        <a:latin typeface="Verdana"/>
                        <a:cs typeface="Verdana"/>
                      </a:endParaRPr>
                    </a:p>
                  </a:txBody>
                  <a:tcPr marL="0" marR="0" marB="0" marT="18415"/>
                </a:tc>
              </a:tr>
            </a:tbl>
          </a:graphicData>
        </a:graphic>
      </p:graphicFrame>
      <p:sp>
        <p:nvSpPr>
          <p:cNvPr id="7" name="object 7" descr=""/>
          <p:cNvSpPr txBox="1"/>
          <p:nvPr/>
        </p:nvSpPr>
        <p:spPr>
          <a:xfrm>
            <a:off x="1358900" y="1851056"/>
            <a:ext cx="3902710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rotation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matrix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around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 spc="-10" b="1">
                <a:latin typeface="Verdana"/>
                <a:cs typeface="Verdana"/>
              </a:rPr>
              <a:t>y-</a:t>
            </a:r>
            <a:r>
              <a:rPr dirty="0" sz="1000" b="1">
                <a:latin typeface="Verdana"/>
                <a:cs typeface="Verdana"/>
              </a:rPr>
              <a:t>axis</a:t>
            </a:r>
            <a:r>
              <a:rPr dirty="0" sz="1000" spc="-10" b="1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by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angle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 b="1">
                <a:latin typeface="Verdana"/>
                <a:cs typeface="Verdana"/>
              </a:rPr>
              <a:t>b</a:t>
            </a:r>
            <a:r>
              <a:rPr dirty="0" sz="1000" spc="-10" b="1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looks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like: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8" name="object 8" descr=""/>
          <p:cNvSpPr/>
          <p:nvPr/>
        </p:nvSpPr>
        <p:spPr>
          <a:xfrm>
            <a:off x="1800225" y="2057400"/>
            <a:ext cx="400050" cy="152400"/>
          </a:xfrm>
          <a:custGeom>
            <a:avLst/>
            <a:gdLst/>
            <a:ahLst/>
            <a:cxnLst/>
            <a:rect l="l" t="t" r="r" b="b"/>
            <a:pathLst>
              <a:path w="400050" h="152400">
                <a:moveTo>
                  <a:pt x="400050" y="152400"/>
                </a:moveTo>
                <a:lnTo>
                  <a:pt x="0" y="152400"/>
                </a:lnTo>
                <a:lnTo>
                  <a:pt x="0" y="0"/>
                </a:lnTo>
                <a:lnTo>
                  <a:pt x="400050" y="0"/>
                </a:lnTo>
                <a:lnTo>
                  <a:pt x="400050" y="15240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 descr=""/>
          <p:cNvSpPr/>
          <p:nvPr/>
        </p:nvSpPr>
        <p:spPr>
          <a:xfrm>
            <a:off x="2590800" y="2057400"/>
            <a:ext cx="371475" cy="152400"/>
          </a:xfrm>
          <a:custGeom>
            <a:avLst/>
            <a:gdLst/>
            <a:ahLst/>
            <a:cxnLst/>
            <a:rect l="l" t="t" r="r" b="b"/>
            <a:pathLst>
              <a:path w="371475" h="152400">
                <a:moveTo>
                  <a:pt x="371475" y="152400"/>
                </a:moveTo>
                <a:lnTo>
                  <a:pt x="0" y="152400"/>
                </a:lnTo>
                <a:lnTo>
                  <a:pt x="0" y="0"/>
                </a:lnTo>
                <a:lnTo>
                  <a:pt x="371475" y="0"/>
                </a:lnTo>
                <a:lnTo>
                  <a:pt x="371475" y="15240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 descr=""/>
          <p:cNvSpPr/>
          <p:nvPr/>
        </p:nvSpPr>
        <p:spPr>
          <a:xfrm>
            <a:off x="1781175" y="2438400"/>
            <a:ext cx="438150" cy="152400"/>
          </a:xfrm>
          <a:custGeom>
            <a:avLst/>
            <a:gdLst/>
            <a:ahLst/>
            <a:cxnLst/>
            <a:rect l="l" t="t" r="r" b="b"/>
            <a:pathLst>
              <a:path w="438150" h="152400">
                <a:moveTo>
                  <a:pt x="438150" y="152400"/>
                </a:moveTo>
                <a:lnTo>
                  <a:pt x="0" y="152400"/>
                </a:lnTo>
                <a:lnTo>
                  <a:pt x="0" y="0"/>
                </a:lnTo>
                <a:lnTo>
                  <a:pt x="438150" y="0"/>
                </a:lnTo>
                <a:lnTo>
                  <a:pt x="438150" y="15240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 descr=""/>
          <p:cNvSpPr/>
          <p:nvPr/>
        </p:nvSpPr>
        <p:spPr>
          <a:xfrm>
            <a:off x="2571750" y="2438400"/>
            <a:ext cx="409575" cy="152400"/>
          </a:xfrm>
          <a:custGeom>
            <a:avLst/>
            <a:gdLst/>
            <a:ahLst/>
            <a:cxnLst/>
            <a:rect l="l" t="t" r="r" b="b"/>
            <a:pathLst>
              <a:path w="409575" h="152400">
                <a:moveTo>
                  <a:pt x="409575" y="152400"/>
                </a:moveTo>
                <a:lnTo>
                  <a:pt x="0" y="152400"/>
                </a:lnTo>
                <a:lnTo>
                  <a:pt x="0" y="0"/>
                </a:lnTo>
                <a:lnTo>
                  <a:pt x="409575" y="0"/>
                </a:lnTo>
                <a:lnTo>
                  <a:pt x="409575" y="15240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graphicFrame>
        <p:nvGraphicFramePr>
          <p:cNvPr id="12" name="object 12" descr=""/>
          <p:cNvGraphicFramePr>
            <a:graphicFrameLocks noGrp="1"/>
          </p:cNvGraphicFramePr>
          <p:nvPr/>
        </p:nvGraphicFramePr>
        <p:xfrm>
          <a:off x="1749425" y="2053574"/>
          <a:ext cx="1554480" cy="72516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34035"/>
                <a:gridCol w="219075"/>
                <a:gridCol w="542925"/>
                <a:gridCol w="182244"/>
              </a:tblGrid>
              <a:tr h="172085">
                <a:tc>
                  <a:txBody>
                    <a:bodyPr/>
                    <a:lstStyle/>
                    <a:p>
                      <a:pPr algn="ctr" marR="4000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000" spc="-10">
                          <a:latin typeface="Verdana"/>
                          <a:cs typeface="Verdana"/>
                        </a:rPr>
                        <a:t>cos(b)</a:t>
                      </a:r>
                      <a:endParaRPr sz="1000">
                        <a:latin typeface="Verdana"/>
                        <a:cs typeface="Verdana"/>
                      </a:endParaRPr>
                    </a:p>
                  </a:txBody>
                  <a:tcPr marL="0" marR="0" marB="0" marT="63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000">
                          <a:latin typeface="Verdana"/>
                          <a:cs typeface="Verdana"/>
                        </a:rPr>
                        <a:t>0</a:t>
                      </a:r>
                      <a:endParaRPr sz="1000">
                        <a:latin typeface="Verdana"/>
                        <a:cs typeface="Verdana"/>
                      </a:endParaRPr>
                    </a:p>
                  </a:txBody>
                  <a:tcPr marL="0" marR="0" marB="0" marT="635"/>
                </a:tc>
                <a:tc>
                  <a:txBody>
                    <a:bodyPr/>
                    <a:lstStyle/>
                    <a:p>
                      <a:pPr algn="ctr" marR="127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000" spc="-10">
                          <a:latin typeface="Verdana"/>
                          <a:cs typeface="Verdana"/>
                        </a:rPr>
                        <a:t>sin(b)</a:t>
                      </a:r>
                      <a:endParaRPr sz="1000">
                        <a:latin typeface="Verdana"/>
                        <a:cs typeface="Verdana"/>
                      </a:endParaRPr>
                    </a:p>
                  </a:txBody>
                  <a:tcPr marL="0" marR="0" marB="0" marT="63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3746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000">
                          <a:latin typeface="Verdana"/>
                          <a:cs typeface="Verdana"/>
                        </a:rPr>
                        <a:t>0</a:t>
                      </a:r>
                      <a:endParaRPr sz="1000">
                        <a:latin typeface="Verdana"/>
                        <a:cs typeface="Verdana"/>
                      </a:endParaRPr>
                    </a:p>
                  </a:txBody>
                  <a:tcPr marL="0" marR="0" marB="0" marT="635"/>
                </a:tc>
              </a:tr>
              <a:tr h="190500">
                <a:tc>
                  <a:txBody>
                    <a:bodyPr/>
                    <a:lstStyle/>
                    <a:p>
                      <a:pPr algn="ctr" marR="39370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dirty="0" sz="1000">
                          <a:latin typeface="Verdana"/>
                          <a:cs typeface="Verdana"/>
                        </a:rPr>
                        <a:t>0</a:t>
                      </a:r>
                      <a:endParaRPr sz="1000">
                        <a:latin typeface="Verdana"/>
                        <a:cs typeface="Verdana"/>
                      </a:endParaRPr>
                    </a:p>
                  </a:txBody>
                  <a:tcPr marL="0" marR="0" marB="0" marT="18415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dirty="0" sz="1000">
                          <a:latin typeface="Verdana"/>
                          <a:cs typeface="Verdana"/>
                        </a:rPr>
                        <a:t>1</a:t>
                      </a:r>
                      <a:endParaRPr sz="1000">
                        <a:latin typeface="Verdana"/>
                        <a:cs typeface="Verdana"/>
                      </a:endParaRPr>
                    </a:p>
                  </a:txBody>
                  <a:tcPr marL="0" marR="0" marB="0" marT="18415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dirty="0" sz="1000">
                          <a:latin typeface="Verdana"/>
                          <a:cs typeface="Verdana"/>
                        </a:rPr>
                        <a:t>0</a:t>
                      </a:r>
                      <a:endParaRPr sz="1000">
                        <a:latin typeface="Verdana"/>
                        <a:cs typeface="Verdana"/>
                      </a:endParaRPr>
                    </a:p>
                  </a:txBody>
                  <a:tcPr marL="0" marR="0" marB="0" marT="18415"/>
                </a:tc>
                <a:tc>
                  <a:txBody>
                    <a:bodyPr/>
                    <a:lstStyle/>
                    <a:p>
                      <a:pPr algn="ctr" marL="37465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dirty="0" sz="1000">
                          <a:latin typeface="Verdana"/>
                          <a:cs typeface="Verdana"/>
                        </a:rPr>
                        <a:t>0</a:t>
                      </a:r>
                      <a:endParaRPr sz="1000">
                        <a:latin typeface="Verdana"/>
                        <a:cs typeface="Verdana"/>
                      </a:endParaRPr>
                    </a:p>
                  </a:txBody>
                  <a:tcPr marL="0" marR="0" marB="0" marT="18415"/>
                </a:tc>
              </a:tr>
              <a:tr h="190500">
                <a:tc>
                  <a:txBody>
                    <a:bodyPr/>
                    <a:lstStyle/>
                    <a:p>
                      <a:pPr algn="ctr" marR="29209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dirty="0" sz="1000" spc="-10">
                          <a:latin typeface="Verdana"/>
                          <a:cs typeface="Verdana"/>
                        </a:rPr>
                        <a:t>-sin(b)</a:t>
                      </a:r>
                      <a:endParaRPr sz="1000">
                        <a:latin typeface="Verdana"/>
                        <a:cs typeface="Verdana"/>
                      </a:endParaRPr>
                    </a:p>
                  </a:txBody>
                  <a:tcPr marL="0" marR="0" marB="0" marT="1841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dirty="0" sz="1000">
                          <a:latin typeface="Verdana"/>
                          <a:cs typeface="Verdana"/>
                        </a:rPr>
                        <a:t>0</a:t>
                      </a:r>
                      <a:endParaRPr sz="1000">
                        <a:latin typeface="Verdana"/>
                        <a:cs typeface="Verdana"/>
                      </a:endParaRPr>
                    </a:p>
                  </a:txBody>
                  <a:tcPr marL="0" marR="0" marB="0" marT="18415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dirty="0" sz="1000" spc="-10">
                          <a:latin typeface="Verdana"/>
                          <a:cs typeface="Verdana"/>
                        </a:rPr>
                        <a:t>cos(b)</a:t>
                      </a:r>
                      <a:endParaRPr sz="1000">
                        <a:latin typeface="Verdana"/>
                        <a:cs typeface="Verdana"/>
                      </a:endParaRPr>
                    </a:p>
                  </a:txBody>
                  <a:tcPr marL="0" marR="0" marB="0" marT="1841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37465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dirty="0" sz="1000">
                          <a:latin typeface="Verdana"/>
                          <a:cs typeface="Verdana"/>
                        </a:rPr>
                        <a:t>0</a:t>
                      </a:r>
                      <a:endParaRPr sz="1000">
                        <a:latin typeface="Verdana"/>
                        <a:cs typeface="Verdana"/>
                      </a:endParaRPr>
                    </a:p>
                  </a:txBody>
                  <a:tcPr marL="0" marR="0" marB="0" marT="18415"/>
                </a:tc>
              </a:tr>
              <a:tr h="172085">
                <a:tc>
                  <a:txBody>
                    <a:bodyPr/>
                    <a:lstStyle/>
                    <a:p>
                      <a:pPr algn="ctr" marR="39370">
                        <a:lnSpc>
                          <a:spcPts val="1110"/>
                        </a:lnSpc>
                        <a:spcBef>
                          <a:spcPts val="145"/>
                        </a:spcBef>
                      </a:pPr>
                      <a:r>
                        <a:rPr dirty="0" sz="1000">
                          <a:latin typeface="Verdana"/>
                          <a:cs typeface="Verdana"/>
                        </a:rPr>
                        <a:t>0</a:t>
                      </a:r>
                      <a:endParaRPr sz="1000">
                        <a:latin typeface="Verdana"/>
                        <a:cs typeface="Verdana"/>
                      </a:endParaRPr>
                    </a:p>
                  </a:txBody>
                  <a:tcPr marL="0" marR="0" marB="0" marT="18415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10"/>
                        </a:lnSpc>
                        <a:spcBef>
                          <a:spcPts val="145"/>
                        </a:spcBef>
                      </a:pPr>
                      <a:r>
                        <a:rPr dirty="0" sz="1000">
                          <a:latin typeface="Verdana"/>
                          <a:cs typeface="Verdana"/>
                        </a:rPr>
                        <a:t>0</a:t>
                      </a:r>
                      <a:endParaRPr sz="1000">
                        <a:latin typeface="Verdana"/>
                        <a:cs typeface="Verdana"/>
                      </a:endParaRPr>
                    </a:p>
                  </a:txBody>
                  <a:tcPr marL="0" marR="0" marB="0" marT="18415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10"/>
                        </a:lnSpc>
                        <a:spcBef>
                          <a:spcPts val="145"/>
                        </a:spcBef>
                      </a:pPr>
                      <a:r>
                        <a:rPr dirty="0" sz="1000">
                          <a:latin typeface="Verdana"/>
                          <a:cs typeface="Verdana"/>
                        </a:rPr>
                        <a:t>0</a:t>
                      </a:r>
                      <a:endParaRPr sz="1000">
                        <a:latin typeface="Verdana"/>
                        <a:cs typeface="Verdana"/>
                      </a:endParaRPr>
                    </a:p>
                  </a:txBody>
                  <a:tcPr marL="0" marR="0" marB="0" marT="18415"/>
                </a:tc>
                <a:tc>
                  <a:txBody>
                    <a:bodyPr/>
                    <a:lstStyle/>
                    <a:p>
                      <a:pPr algn="ctr" marL="37465">
                        <a:lnSpc>
                          <a:spcPts val="1110"/>
                        </a:lnSpc>
                        <a:spcBef>
                          <a:spcPts val="145"/>
                        </a:spcBef>
                      </a:pPr>
                      <a:r>
                        <a:rPr dirty="0" sz="1000">
                          <a:latin typeface="Verdana"/>
                          <a:cs typeface="Verdana"/>
                        </a:rPr>
                        <a:t>1</a:t>
                      </a:r>
                      <a:endParaRPr sz="1000">
                        <a:latin typeface="Verdana"/>
                        <a:cs typeface="Verdana"/>
                      </a:endParaRPr>
                    </a:p>
                  </a:txBody>
                  <a:tcPr marL="0" marR="0" marB="0" marT="18415"/>
                </a:tc>
              </a:tr>
            </a:tbl>
          </a:graphicData>
        </a:graphic>
      </p:graphicFrame>
      <p:sp>
        <p:nvSpPr>
          <p:cNvPr id="13" name="object 13" descr=""/>
          <p:cNvSpPr txBox="1"/>
          <p:nvPr/>
        </p:nvSpPr>
        <p:spPr>
          <a:xfrm>
            <a:off x="1358900" y="2803556"/>
            <a:ext cx="5438140" cy="6731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158750">
              <a:lnSpc>
                <a:spcPct val="100000"/>
              </a:lnSpc>
              <a:spcBef>
                <a:spcPts val="100"/>
              </a:spcBef>
            </a:pPr>
            <a:r>
              <a:rPr dirty="0" sz="1000">
                <a:latin typeface="Verdana"/>
                <a:cs typeface="Verdana"/>
              </a:rPr>
              <a:t>For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example,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if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we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have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box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and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would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like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to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rotate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it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30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degrees,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we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need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 spc="-25">
                <a:latin typeface="Verdana"/>
                <a:cs typeface="Verdana"/>
              </a:rPr>
              <a:t>the </a:t>
            </a:r>
            <a:r>
              <a:rPr dirty="0" sz="1000" spc="-10">
                <a:latin typeface="Verdana"/>
                <a:cs typeface="Verdana"/>
              </a:rPr>
              <a:t>following:</a:t>
            </a:r>
            <a:endParaRPr sz="1000">
              <a:latin typeface="Verdana"/>
              <a:cs typeface="Verdana"/>
            </a:endParaRPr>
          </a:p>
          <a:p>
            <a:pPr marL="241300" marR="5080" indent="-228600">
              <a:lnSpc>
                <a:spcPct val="100000"/>
              </a:lnSpc>
              <a:spcBef>
                <a:spcPts val="300"/>
              </a:spcBef>
            </a:pPr>
            <a:r>
              <a:rPr dirty="0" sz="1000">
                <a:latin typeface="Verdana"/>
                <a:cs typeface="Verdana"/>
              </a:rPr>
              <a:t>1.</a:t>
            </a:r>
            <a:r>
              <a:rPr dirty="0" sz="1000" spc="40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Construct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30-</a:t>
            </a:r>
            <a:r>
              <a:rPr dirty="0" sz="1000">
                <a:latin typeface="Verdana"/>
                <a:cs typeface="Verdana"/>
              </a:rPr>
              <a:t>degree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rotation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matrix.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Using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generic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form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and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cos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 spc="-25">
                <a:latin typeface="Verdana"/>
                <a:cs typeface="Verdana"/>
              </a:rPr>
              <a:t>and </a:t>
            </a:r>
            <a:r>
              <a:rPr dirty="0" sz="1000">
                <a:latin typeface="Verdana"/>
                <a:cs typeface="Verdana"/>
              </a:rPr>
              <a:t>sin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values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of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30-</a:t>
            </a:r>
            <a:r>
              <a:rPr dirty="0" sz="1000">
                <a:latin typeface="Verdana"/>
                <a:cs typeface="Verdana"/>
              </a:rPr>
              <a:t>degree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angle,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rotation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matrix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will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look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like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following:</a:t>
            </a:r>
            <a:endParaRPr sz="1000">
              <a:latin typeface="Verdana"/>
              <a:cs typeface="Verdana"/>
            </a:endParaRPr>
          </a:p>
        </p:txBody>
      </p:sp>
      <p:graphicFrame>
        <p:nvGraphicFramePr>
          <p:cNvPr id="14" name="object 14" descr=""/>
          <p:cNvGraphicFramePr>
            <a:graphicFrameLocks noGrp="1"/>
          </p:cNvGraphicFramePr>
          <p:nvPr/>
        </p:nvGraphicFramePr>
        <p:xfrm>
          <a:off x="1711325" y="3501374"/>
          <a:ext cx="1297305" cy="72516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90525"/>
                <a:gridCol w="428625"/>
                <a:gridCol w="220344"/>
                <a:gridCol w="182244"/>
              </a:tblGrid>
              <a:tr h="172085">
                <a:tc>
                  <a:txBody>
                    <a:bodyPr/>
                    <a:lstStyle/>
                    <a:p>
                      <a:pPr algn="r" marR="6223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000" spc="-20">
                          <a:latin typeface="Verdana"/>
                          <a:cs typeface="Verdana"/>
                        </a:rPr>
                        <a:t>0.87</a:t>
                      </a:r>
                      <a:endParaRPr sz="1000">
                        <a:latin typeface="Verdana"/>
                        <a:cs typeface="Verdana"/>
                      </a:endParaRPr>
                    </a:p>
                  </a:txBody>
                  <a:tcPr marL="0" marR="0" marB="0" marT="635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000" spc="-10">
                          <a:latin typeface="Verdana"/>
                          <a:cs typeface="Verdana"/>
                        </a:rPr>
                        <a:t>-</a:t>
                      </a:r>
                      <a:r>
                        <a:rPr dirty="0" sz="1000" spc="-25">
                          <a:latin typeface="Verdana"/>
                          <a:cs typeface="Verdana"/>
                        </a:rPr>
                        <a:t>0.5</a:t>
                      </a:r>
                      <a:endParaRPr sz="1000">
                        <a:latin typeface="Verdana"/>
                        <a:cs typeface="Verdana"/>
                      </a:endParaRPr>
                    </a:p>
                  </a:txBody>
                  <a:tcPr marL="0" marR="0" marB="0" marT="635"/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000">
                          <a:latin typeface="Verdana"/>
                          <a:cs typeface="Verdana"/>
                        </a:rPr>
                        <a:t>0</a:t>
                      </a:r>
                      <a:endParaRPr sz="1000">
                        <a:latin typeface="Verdana"/>
                        <a:cs typeface="Verdana"/>
                      </a:endParaRPr>
                    </a:p>
                  </a:txBody>
                  <a:tcPr marL="0" marR="0" marB="0" marT="635"/>
                </a:tc>
                <a:tc>
                  <a:txBody>
                    <a:bodyPr/>
                    <a:lstStyle/>
                    <a:p>
                      <a:pPr algn="r" marR="2413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000">
                          <a:latin typeface="Verdana"/>
                          <a:cs typeface="Verdana"/>
                        </a:rPr>
                        <a:t>0</a:t>
                      </a:r>
                      <a:endParaRPr sz="1000">
                        <a:latin typeface="Verdana"/>
                        <a:cs typeface="Verdana"/>
                      </a:endParaRPr>
                    </a:p>
                  </a:txBody>
                  <a:tcPr marL="0" marR="0" marB="0" marT="635"/>
                </a:tc>
              </a:tr>
              <a:tr h="190500">
                <a:tc>
                  <a:txBody>
                    <a:bodyPr/>
                    <a:lstStyle/>
                    <a:p>
                      <a:pPr algn="r" marR="104775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dirty="0" sz="1000" spc="-25">
                          <a:latin typeface="Verdana"/>
                          <a:cs typeface="Verdana"/>
                        </a:rPr>
                        <a:t>0.5</a:t>
                      </a:r>
                      <a:endParaRPr sz="1000">
                        <a:latin typeface="Verdana"/>
                        <a:cs typeface="Verdana"/>
                      </a:endParaRPr>
                    </a:p>
                  </a:txBody>
                  <a:tcPr marL="0" marR="0" marB="0" marT="18415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dirty="0" sz="1000" spc="-20">
                          <a:latin typeface="Verdana"/>
                          <a:cs typeface="Verdana"/>
                        </a:rPr>
                        <a:t>0.87</a:t>
                      </a:r>
                      <a:endParaRPr sz="1000">
                        <a:latin typeface="Verdana"/>
                        <a:cs typeface="Verdana"/>
                      </a:endParaRPr>
                    </a:p>
                  </a:txBody>
                  <a:tcPr marL="0" marR="0" marB="0" marT="18415"/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dirty="0" sz="1000">
                          <a:latin typeface="Verdana"/>
                          <a:cs typeface="Verdana"/>
                        </a:rPr>
                        <a:t>0</a:t>
                      </a:r>
                      <a:endParaRPr sz="1000">
                        <a:latin typeface="Verdana"/>
                        <a:cs typeface="Verdana"/>
                      </a:endParaRPr>
                    </a:p>
                  </a:txBody>
                  <a:tcPr marL="0" marR="0" marB="0" marT="18415"/>
                </a:tc>
                <a:tc>
                  <a:txBody>
                    <a:bodyPr/>
                    <a:lstStyle/>
                    <a:p>
                      <a:pPr algn="r" marR="24130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dirty="0" sz="1000">
                          <a:latin typeface="Verdana"/>
                          <a:cs typeface="Verdana"/>
                        </a:rPr>
                        <a:t>0</a:t>
                      </a:r>
                      <a:endParaRPr sz="1000">
                        <a:latin typeface="Verdana"/>
                        <a:cs typeface="Verdana"/>
                      </a:endParaRPr>
                    </a:p>
                  </a:txBody>
                  <a:tcPr marL="0" marR="0" marB="0" marT="18415"/>
                </a:tc>
              </a:tr>
              <a:tr h="190500">
                <a:tc>
                  <a:txBody>
                    <a:bodyPr/>
                    <a:lstStyle/>
                    <a:p>
                      <a:pPr algn="ctr" marR="28575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dirty="0" sz="1000">
                          <a:latin typeface="Verdana"/>
                          <a:cs typeface="Verdana"/>
                        </a:rPr>
                        <a:t>0</a:t>
                      </a:r>
                      <a:endParaRPr sz="1000">
                        <a:latin typeface="Verdana"/>
                        <a:cs typeface="Verdana"/>
                      </a:endParaRPr>
                    </a:p>
                  </a:txBody>
                  <a:tcPr marL="0" marR="0" marB="0" marT="18415"/>
                </a:tc>
                <a:tc>
                  <a:txBody>
                    <a:bodyPr/>
                    <a:lstStyle/>
                    <a:p>
                      <a:pPr algn="ctr" marL="1905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dirty="0" sz="1000">
                          <a:latin typeface="Verdana"/>
                          <a:cs typeface="Verdana"/>
                        </a:rPr>
                        <a:t>0</a:t>
                      </a:r>
                      <a:endParaRPr sz="1000">
                        <a:latin typeface="Verdana"/>
                        <a:cs typeface="Verdana"/>
                      </a:endParaRPr>
                    </a:p>
                  </a:txBody>
                  <a:tcPr marL="0" marR="0" marB="0" marT="18415"/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dirty="0" sz="1000">
                          <a:latin typeface="Verdana"/>
                          <a:cs typeface="Verdana"/>
                        </a:rPr>
                        <a:t>1</a:t>
                      </a:r>
                      <a:endParaRPr sz="1000">
                        <a:latin typeface="Verdana"/>
                        <a:cs typeface="Verdana"/>
                      </a:endParaRPr>
                    </a:p>
                  </a:txBody>
                  <a:tcPr marL="0" marR="0" marB="0" marT="18415"/>
                </a:tc>
                <a:tc>
                  <a:txBody>
                    <a:bodyPr/>
                    <a:lstStyle/>
                    <a:p>
                      <a:pPr algn="r" marR="24130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dirty="0" sz="1000">
                          <a:latin typeface="Verdana"/>
                          <a:cs typeface="Verdana"/>
                        </a:rPr>
                        <a:t>0</a:t>
                      </a:r>
                      <a:endParaRPr sz="1000">
                        <a:latin typeface="Verdana"/>
                        <a:cs typeface="Verdana"/>
                      </a:endParaRPr>
                    </a:p>
                  </a:txBody>
                  <a:tcPr marL="0" marR="0" marB="0" marT="18415"/>
                </a:tc>
              </a:tr>
              <a:tr h="172085">
                <a:tc>
                  <a:txBody>
                    <a:bodyPr/>
                    <a:lstStyle/>
                    <a:p>
                      <a:pPr algn="ctr" marR="28575">
                        <a:lnSpc>
                          <a:spcPts val="1110"/>
                        </a:lnSpc>
                        <a:spcBef>
                          <a:spcPts val="145"/>
                        </a:spcBef>
                      </a:pPr>
                      <a:r>
                        <a:rPr dirty="0" sz="1000">
                          <a:latin typeface="Verdana"/>
                          <a:cs typeface="Verdana"/>
                        </a:rPr>
                        <a:t>0</a:t>
                      </a:r>
                      <a:endParaRPr sz="1000">
                        <a:latin typeface="Verdana"/>
                        <a:cs typeface="Verdana"/>
                      </a:endParaRPr>
                    </a:p>
                  </a:txBody>
                  <a:tcPr marL="0" marR="0" marB="0" marT="18415"/>
                </a:tc>
                <a:tc>
                  <a:txBody>
                    <a:bodyPr/>
                    <a:lstStyle/>
                    <a:p>
                      <a:pPr algn="ctr" marL="1905">
                        <a:lnSpc>
                          <a:spcPts val="1110"/>
                        </a:lnSpc>
                        <a:spcBef>
                          <a:spcPts val="145"/>
                        </a:spcBef>
                      </a:pPr>
                      <a:r>
                        <a:rPr dirty="0" sz="1000">
                          <a:latin typeface="Verdana"/>
                          <a:cs typeface="Verdana"/>
                        </a:rPr>
                        <a:t>0</a:t>
                      </a:r>
                      <a:endParaRPr sz="1000">
                        <a:latin typeface="Verdana"/>
                        <a:cs typeface="Verdana"/>
                      </a:endParaRPr>
                    </a:p>
                  </a:txBody>
                  <a:tcPr marL="0" marR="0" marB="0" marT="18415"/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ts val="1110"/>
                        </a:lnSpc>
                        <a:spcBef>
                          <a:spcPts val="145"/>
                        </a:spcBef>
                      </a:pPr>
                      <a:r>
                        <a:rPr dirty="0" sz="1000">
                          <a:latin typeface="Verdana"/>
                          <a:cs typeface="Verdana"/>
                        </a:rPr>
                        <a:t>0</a:t>
                      </a:r>
                      <a:endParaRPr sz="1000">
                        <a:latin typeface="Verdana"/>
                        <a:cs typeface="Verdana"/>
                      </a:endParaRPr>
                    </a:p>
                  </a:txBody>
                  <a:tcPr marL="0" marR="0" marB="0" marT="18415"/>
                </a:tc>
                <a:tc>
                  <a:txBody>
                    <a:bodyPr/>
                    <a:lstStyle/>
                    <a:p>
                      <a:pPr algn="r" marR="24130">
                        <a:lnSpc>
                          <a:spcPts val="1110"/>
                        </a:lnSpc>
                        <a:spcBef>
                          <a:spcPts val="145"/>
                        </a:spcBef>
                      </a:pPr>
                      <a:r>
                        <a:rPr dirty="0" sz="1000">
                          <a:latin typeface="Verdana"/>
                          <a:cs typeface="Verdana"/>
                        </a:rPr>
                        <a:t>1</a:t>
                      </a:r>
                      <a:endParaRPr sz="1000">
                        <a:latin typeface="Verdana"/>
                        <a:cs typeface="Verdana"/>
                      </a:endParaRPr>
                    </a:p>
                  </a:txBody>
                  <a:tcPr marL="0" marR="0" marB="0" marT="18415"/>
                </a:tc>
              </a:tr>
            </a:tbl>
          </a:graphicData>
        </a:graphic>
      </p:graphicFrame>
      <p:sp>
        <p:nvSpPr>
          <p:cNvPr id="15" name="object 15" descr=""/>
          <p:cNvSpPr txBox="1"/>
          <p:nvPr/>
        </p:nvSpPr>
        <p:spPr>
          <a:xfrm>
            <a:off x="1358900" y="4251356"/>
            <a:ext cx="5048250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0"/>
              </a:spcBef>
            </a:pPr>
            <a:r>
              <a:rPr dirty="0" sz="1000">
                <a:latin typeface="Verdana"/>
                <a:cs typeface="Verdana"/>
              </a:rPr>
              <a:t>2.</a:t>
            </a:r>
            <a:r>
              <a:rPr dirty="0" sz="1000" spc="40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Multiply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rotation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matrix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by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input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geometry,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or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in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case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of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 spc="-20">
                <a:latin typeface="Verdana"/>
                <a:cs typeface="Verdana"/>
              </a:rPr>
              <a:t>box, </a:t>
            </a:r>
            <a:r>
              <a:rPr dirty="0" sz="1000">
                <a:latin typeface="Verdana"/>
                <a:cs typeface="Verdana"/>
              </a:rPr>
              <a:t>multiply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by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each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of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corner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points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to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find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box's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new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location.</a:t>
            </a:r>
            <a:endParaRPr sz="1000">
              <a:latin typeface="Verdana"/>
              <a:cs typeface="Verdana"/>
            </a:endParaRPr>
          </a:p>
        </p:txBody>
      </p:sp>
      <p:pic>
        <p:nvPicPr>
          <p:cNvPr id="16" name="object 16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19250" y="4705350"/>
            <a:ext cx="3143250" cy="2476500"/>
          </a:xfrm>
          <a:prstGeom prst="rect">
            <a:avLst/>
          </a:prstGeom>
        </p:spPr>
      </p:pic>
      <p:sp>
        <p:nvSpPr>
          <p:cNvPr id="17" name="object 17" descr=""/>
          <p:cNvSpPr txBox="1"/>
          <p:nvPr/>
        </p:nvSpPr>
        <p:spPr>
          <a:xfrm>
            <a:off x="1320800" y="7197725"/>
            <a:ext cx="5518150" cy="17462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79400">
              <a:lnSpc>
                <a:spcPct val="100000"/>
              </a:lnSpc>
              <a:spcBef>
                <a:spcPts val="100"/>
              </a:spcBef>
            </a:pPr>
            <a:r>
              <a:rPr dirty="0" sz="900" i="1">
                <a:latin typeface="Verdana"/>
                <a:cs typeface="Verdana"/>
              </a:rPr>
              <a:t>Figure (20): Rotate </a:t>
            </a:r>
            <a:r>
              <a:rPr dirty="0" sz="900" spc="-10" i="1">
                <a:latin typeface="Verdana"/>
                <a:cs typeface="Verdana"/>
              </a:rPr>
              <a:t>geometry.</a:t>
            </a:r>
            <a:endParaRPr sz="900">
              <a:latin typeface="Verdana"/>
              <a:cs typeface="Verdana"/>
            </a:endParaRPr>
          </a:p>
          <a:p>
            <a:pPr>
              <a:lnSpc>
                <a:spcPct val="100000"/>
              </a:lnSpc>
            </a:pPr>
            <a:endParaRPr sz="900">
              <a:latin typeface="Verdana"/>
              <a:cs typeface="Verdana"/>
            </a:endParaRPr>
          </a:p>
          <a:p>
            <a:pPr marL="50800">
              <a:lnSpc>
                <a:spcPct val="100000"/>
              </a:lnSpc>
            </a:pPr>
            <a:r>
              <a:rPr dirty="0" sz="1200" b="1">
                <a:latin typeface="Arial"/>
                <a:cs typeface="Arial"/>
              </a:rPr>
              <a:t>Scale </a:t>
            </a:r>
            <a:r>
              <a:rPr dirty="0" sz="1200" spc="-10" b="1">
                <a:latin typeface="Arial"/>
                <a:cs typeface="Arial"/>
              </a:rPr>
              <a:t>transformation</a:t>
            </a:r>
            <a:endParaRPr sz="1200">
              <a:latin typeface="Arial"/>
              <a:cs typeface="Arial"/>
            </a:endParaRPr>
          </a:p>
          <a:p>
            <a:pPr marL="50800" marR="43180">
              <a:lnSpc>
                <a:spcPct val="100000"/>
              </a:lnSpc>
              <a:spcBef>
                <a:spcPts val="335"/>
              </a:spcBef>
            </a:pPr>
            <a:r>
              <a:rPr dirty="0" sz="1000">
                <a:latin typeface="Verdana"/>
                <a:cs typeface="Verdana"/>
              </a:rPr>
              <a:t>In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order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to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scale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geometry,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we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need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scale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factor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and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center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of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scale.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scale </a:t>
            </a:r>
            <a:r>
              <a:rPr dirty="0" sz="1000">
                <a:latin typeface="Verdana"/>
                <a:cs typeface="Verdana"/>
              </a:rPr>
              <a:t>factor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can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be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uniform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scaling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equally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in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x-</a:t>
            </a:r>
            <a:r>
              <a:rPr dirty="0" sz="1000">
                <a:latin typeface="Verdana"/>
                <a:cs typeface="Verdana"/>
              </a:rPr>
              <a:t>,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y-</a:t>
            </a:r>
            <a:r>
              <a:rPr dirty="0" sz="1000">
                <a:latin typeface="Verdana"/>
                <a:cs typeface="Verdana"/>
              </a:rPr>
              <a:t>,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and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z-</a:t>
            </a:r>
            <a:r>
              <a:rPr dirty="0" sz="1000">
                <a:latin typeface="Verdana"/>
                <a:cs typeface="Verdana"/>
              </a:rPr>
              <a:t>directions,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or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can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be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unique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 spc="-25">
                <a:latin typeface="Verdana"/>
                <a:cs typeface="Verdana"/>
              </a:rPr>
              <a:t>for </a:t>
            </a:r>
            <a:r>
              <a:rPr dirty="0" sz="1000">
                <a:latin typeface="Verdana"/>
                <a:cs typeface="Verdana"/>
              </a:rPr>
              <a:t>each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dimension.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Scaling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point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can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use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following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equation:</a:t>
            </a:r>
            <a:endParaRPr sz="1000">
              <a:latin typeface="Verdana"/>
              <a:cs typeface="Verdana"/>
            </a:endParaRPr>
          </a:p>
          <a:p>
            <a:pPr marL="279400">
              <a:lnSpc>
                <a:spcPct val="100000"/>
              </a:lnSpc>
              <a:spcBef>
                <a:spcPts val="300"/>
              </a:spcBef>
            </a:pPr>
            <a:r>
              <a:rPr dirty="0" sz="1000">
                <a:latin typeface="Verdana"/>
                <a:cs typeface="Verdana"/>
              </a:rPr>
              <a:t>P'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=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ScaleFactor(S)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*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 spc="-50">
                <a:latin typeface="Verdana"/>
                <a:cs typeface="Verdana"/>
              </a:rPr>
              <a:t>P</a:t>
            </a:r>
            <a:endParaRPr sz="1000">
              <a:latin typeface="Verdana"/>
              <a:cs typeface="Verdana"/>
            </a:endParaRPr>
          </a:p>
          <a:p>
            <a:pPr marL="50800">
              <a:lnSpc>
                <a:spcPct val="100000"/>
              </a:lnSpc>
              <a:spcBef>
                <a:spcPts val="300"/>
              </a:spcBef>
            </a:pPr>
            <a:r>
              <a:rPr dirty="0" sz="1000" spc="-25">
                <a:latin typeface="Verdana"/>
                <a:cs typeface="Verdana"/>
              </a:rPr>
              <a:t>Or:</a:t>
            </a:r>
            <a:endParaRPr sz="1000">
              <a:latin typeface="Verdana"/>
              <a:cs typeface="Verdana"/>
            </a:endParaRPr>
          </a:p>
          <a:p>
            <a:pPr marL="279400" marR="4305935">
              <a:lnSpc>
                <a:spcPct val="125000"/>
              </a:lnSpc>
            </a:pPr>
            <a:r>
              <a:rPr dirty="0" sz="1000">
                <a:latin typeface="Verdana"/>
                <a:cs typeface="Verdana"/>
              </a:rPr>
              <a:t>P'.x</a:t>
            </a:r>
            <a:r>
              <a:rPr dirty="0" sz="1000" spc="-1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=</a:t>
            </a:r>
            <a:r>
              <a:rPr dirty="0" sz="1000" spc="-1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S</a:t>
            </a:r>
            <a:r>
              <a:rPr dirty="0" baseline="-23148" sz="900">
                <a:latin typeface="Verdana"/>
                <a:cs typeface="Verdana"/>
              </a:rPr>
              <a:t>x</a:t>
            </a:r>
            <a:r>
              <a:rPr dirty="0" baseline="-23148" sz="900" spc="19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*</a:t>
            </a:r>
            <a:r>
              <a:rPr dirty="0" sz="1000" spc="-5">
                <a:latin typeface="Verdana"/>
                <a:cs typeface="Verdana"/>
              </a:rPr>
              <a:t> </a:t>
            </a:r>
            <a:r>
              <a:rPr dirty="0" sz="1000" spc="-25">
                <a:latin typeface="Verdana"/>
                <a:cs typeface="Verdana"/>
              </a:rPr>
              <a:t>P.x </a:t>
            </a:r>
            <a:r>
              <a:rPr dirty="0" sz="1000">
                <a:latin typeface="Verdana"/>
                <a:cs typeface="Verdana"/>
              </a:rPr>
              <a:t>P'.y</a:t>
            </a:r>
            <a:r>
              <a:rPr dirty="0" sz="1000" spc="-1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=</a:t>
            </a:r>
            <a:r>
              <a:rPr dirty="0" sz="1000" spc="-1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S</a:t>
            </a:r>
            <a:r>
              <a:rPr dirty="0" baseline="-23148" sz="900">
                <a:latin typeface="Verdana"/>
                <a:cs typeface="Verdana"/>
              </a:rPr>
              <a:t>y</a:t>
            </a:r>
            <a:r>
              <a:rPr dirty="0" baseline="-23148" sz="900" spc="19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*</a:t>
            </a:r>
            <a:r>
              <a:rPr dirty="0" sz="1000" spc="-5">
                <a:latin typeface="Verdana"/>
                <a:cs typeface="Verdana"/>
              </a:rPr>
              <a:t> </a:t>
            </a:r>
            <a:r>
              <a:rPr dirty="0" sz="1000" spc="-25">
                <a:latin typeface="Verdana"/>
                <a:cs typeface="Verdana"/>
              </a:rPr>
              <a:t>P.y</a:t>
            </a:r>
            <a:endParaRPr sz="1000">
              <a:latin typeface="Verdana"/>
              <a:cs typeface="Verdana"/>
            </a:endParaRPr>
          </a:p>
        </p:txBody>
      </p:sp>
      <p:pic>
        <p:nvPicPr>
          <p:cNvPr id="18" name="object 18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04975" y="1095375"/>
            <a:ext cx="1562100" cy="762000"/>
          </a:xfrm>
          <a:prstGeom prst="rect">
            <a:avLst/>
          </a:prstGeom>
        </p:spPr>
      </p:pic>
      <p:pic>
        <p:nvPicPr>
          <p:cNvPr id="19" name="object 19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704975" y="2047875"/>
            <a:ext cx="1562100" cy="762000"/>
          </a:xfrm>
          <a:prstGeom prst="rect">
            <a:avLst/>
          </a:prstGeom>
        </p:spPr>
      </p:pic>
      <p:pic>
        <p:nvPicPr>
          <p:cNvPr id="20" name="object 20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704975" y="3495675"/>
            <a:ext cx="1314450" cy="762000"/>
          </a:xfrm>
          <a:prstGeom prst="rect">
            <a:avLst/>
          </a:prstGeom>
        </p:spPr>
      </p:pic>
      <p:sp>
        <p:nvSpPr>
          <p:cNvPr id="21" name="object 21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54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 spc="-25"/>
              <a:t>16</a:t>
            </a:fld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320800" y="508031"/>
            <a:ext cx="5553710" cy="9112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441575">
              <a:lnSpc>
                <a:spcPct val="100000"/>
              </a:lnSpc>
              <a:spcBef>
                <a:spcPts val="100"/>
              </a:spcBef>
            </a:pPr>
            <a:r>
              <a:rPr dirty="0" sz="1000" i="1">
                <a:latin typeface="Verdana"/>
                <a:cs typeface="Verdana"/>
              </a:rPr>
              <a:t>Essential</a:t>
            </a:r>
            <a:r>
              <a:rPr dirty="0" sz="1000" spc="-40" i="1">
                <a:latin typeface="Verdana"/>
                <a:cs typeface="Verdana"/>
              </a:rPr>
              <a:t> </a:t>
            </a:r>
            <a:r>
              <a:rPr dirty="0" sz="1000" i="1">
                <a:latin typeface="Verdana"/>
                <a:cs typeface="Verdana"/>
              </a:rPr>
              <a:t>Mathematics</a:t>
            </a:r>
            <a:r>
              <a:rPr dirty="0" sz="1000" spc="-40" i="1">
                <a:latin typeface="Verdana"/>
                <a:cs typeface="Verdana"/>
              </a:rPr>
              <a:t> </a:t>
            </a:r>
            <a:r>
              <a:rPr dirty="0" sz="1000" i="1">
                <a:latin typeface="Verdana"/>
                <a:cs typeface="Verdana"/>
              </a:rPr>
              <a:t>for</a:t>
            </a:r>
            <a:r>
              <a:rPr dirty="0" sz="1000" spc="-40" i="1">
                <a:latin typeface="Verdana"/>
                <a:cs typeface="Verdana"/>
              </a:rPr>
              <a:t> </a:t>
            </a:r>
            <a:r>
              <a:rPr dirty="0" sz="1000" i="1">
                <a:latin typeface="Verdana"/>
                <a:cs typeface="Verdana"/>
              </a:rPr>
              <a:t>Computational</a:t>
            </a:r>
            <a:r>
              <a:rPr dirty="0" sz="1000" spc="-40" i="1">
                <a:latin typeface="Verdana"/>
                <a:cs typeface="Verdana"/>
              </a:rPr>
              <a:t> </a:t>
            </a:r>
            <a:r>
              <a:rPr dirty="0" sz="1000" spc="-10" i="1">
                <a:latin typeface="Verdana"/>
                <a:cs typeface="Verdana"/>
              </a:rPr>
              <a:t>Design</a:t>
            </a:r>
            <a:endParaRPr sz="10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500">
              <a:latin typeface="Verdana"/>
              <a:cs typeface="Verdana"/>
            </a:endParaRPr>
          </a:p>
          <a:p>
            <a:pPr marL="279400">
              <a:lnSpc>
                <a:spcPct val="100000"/>
              </a:lnSpc>
            </a:pPr>
            <a:r>
              <a:rPr dirty="0" sz="1000">
                <a:latin typeface="Verdana"/>
                <a:cs typeface="Verdana"/>
              </a:rPr>
              <a:t>P'.z</a:t>
            </a:r>
            <a:r>
              <a:rPr dirty="0" sz="1000" spc="-1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=</a:t>
            </a:r>
            <a:r>
              <a:rPr dirty="0" sz="1000" spc="-1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S</a:t>
            </a:r>
            <a:r>
              <a:rPr dirty="0" baseline="-23148" sz="900">
                <a:latin typeface="Verdana"/>
                <a:cs typeface="Verdana"/>
              </a:rPr>
              <a:t>z</a:t>
            </a:r>
            <a:r>
              <a:rPr dirty="0" baseline="-23148" sz="900" spc="19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*</a:t>
            </a:r>
            <a:r>
              <a:rPr dirty="0" sz="1000" spc="-5">
                <a:latin typeface="Verdana"/>
                <a:cs typeface="Verdana"/>
              </a:rPr>
              <a:t> </a:t>
            </a:r>
            <a:r>
              <a:rPr dirty="0" sz="1000" spc="-25">
                <a:latin typeface="Verdana"/>
                <a:cs typeface="Verdana"/>
              </a:rPr>
              <a:t>P.z</a:t>
            </a:r>
            <a:endParaRPr sz="1000">
              <a:latin typeface="Verdana"/>
              <a:cs typeface="Verdana"/>
            </a:endParaRPr>
          </a:p>
          <a:p>
            <a:pPr marL="50800" marR="110489">
              <a:lnSpc>
                <a:spcPct val="100000"/>
              </a:lnSpc>
              <a:spcBef>
                <a:spcPts val="300"/>
              </a:spcBef>
            </a:pPr>
            <a:r>
              <a:rPr dirty="0" sz="1000">
                <a:latin typeface="Verdana"/>
                <a:cs typeface="Verdana"/>
              </a:rPr>
              <a:t>This</a:t>
            </a:r>
            <a:r>
              <a:rPr dirty="0" sz="1000" spc="-3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is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matrix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format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for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scale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transformation,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assuming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that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center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of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scale </a:t>
            </a:r>
            <a:r>
              <a:rPr dirty="0" sz="1000">
                <a:latin typeface="Verdana"/>
                <a:cs typeface="Verdana"/>
              </a:rPr>
              <a:t>is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World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origin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point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(0,0,0).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3" name="object 3" descr=""/>
          <p:cNvSpPr/>
          <p:nvPr/>
        </p:nvSpPr>
        <p:spPr>
          <a:xfrm>
            <a:off x="1143000" y="9210675"/>
            <a:ext cx="5715000" cy="9525"/>
          </a:xfrm>
          <a:custGeom>
            <a:avLst/>
            <a:gdLst/>
            <a:ahLst/>
            <a:cxnLst/>
            <a:rect l="l" t="t" r="r" b="b"/>
            <a:pathLst>
              <a:path w="5715000" h="9525">
                <a:moveTo>
                  <a:pt x="5715000" y="9525"/>
                </a:moveTo>
                <a:lnTo>
                  <a:pt x="0" y="9525"/>
                </a:lnTo>
                <a:lnTo>
                  <a:pt x="0" y="0"/>
                </a:lnTo>
                <a:lnTo>
                  <a:pt x="5715000" y="0"/>
                </a:lnTo>
                <a:lnTo>
                  <a:pt x="5715000" y="9525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/>
          <p:nvPr/>
        </p:nvSpPr>
        <p:spPr>
          <a:xfrm>
            <a:off x="1724025" y="1447800"/>
            <a:ext cx="476250" cy="152400"/>
          </a:xfrm>
          <a:custGeom>
            <a:avLst/>
            <a:gdLst/>
            <a:ahLst/>
            <a:cxnLst/>
            <a:rect l="l" t="t" r="r" b="b"/>
            <a:pathLst>
              <a:path w="476250" h="152400">
                <a:moveTo>
                  <a:pt x="476250" y="152400"/>
                </a:moveTo>
                <a:lnTo>
                  <a:pt x="0" y="152400"/>
                </a:lnTo>
                <a:lnTo>
                  <a:pt x="0" y="0"/>
                </a:lnTo>
                <a:lnTo>
                  <a:pt x="476250" y="0"/>
                </a:lnTo>
                <a:lnTo>
                  <a:pt x="476250" y="15240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/>
          <p:nvPr/>
        </p:nvSpPr>
        <p:spPr>
          <a:xfrm>
            <a:off x="2333625" y="1638300"/>
            <a:ext cx="476250" cy="152400"/>
          </a:xfrm>
          <a:custGeom>
            <a:avLst/>
            <a:gdLst/>
            <a:ahLst/>
            <a:cxnLst/>
            <a:rect l="l" t="t" r="r" b="b"/>
            <a:pathLst>
              <a:path w="476250" h="152400">
                <a:moveTo>
                  <a:pt x="476250" y="152400"/>
                </a:moveTo>
                <a:lnTo>
                  <a:pt x="0" y="152400"/>
                </a:lnTo>
                <a:lnTo>
                  <a:pt x="0" y="0"/>
                </a:lnTo>
                <a:lnTo>
                  <a:pt x="476250" y="0"/>
                </a:lnTo>
                <a:lnTo>
                  <a:pt x="476250" y="15240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/>
          <p:nvPr/>
        </p:nvSpPr>
        <p:spPr>
          <a:xfrm>
            <a:off x="2943225" y="1828800"/>
            <a:ext cx="466725" cy="152400"/>
          </a:xfrm>
          <a:custGeom>
            <a:avLst/>
            <a:gdLst/>
            <a:ahLst/>
            <a:cxnLst/>
            <a:rect l="l" t="t" r="r" b="b"/>
            <a:pathLst>
              <a:path w="466725" h="152400">
                <a:moveTo>
                  <a:pt x="466725" y="152400"/>
                </a:moveTo>
                <a:lnTo>
                  <a:pt x="0" y="152400"/>
                </a:lnTo>
                <a:lnTo>
                  <a:pt x="0" y="0"/>
                </a:lnTo>
                <a:lnTo>
                  <a:pt x="466725" y="0"/>
                </a:lnTo>
                <a:lnTo>
                  <a:pt x="466725" y="15240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graphicFrame>
        <p:nvGraphicFramePr>
          <p:cNvPr id="7" name="object 7" descr=""/>
          <p:cNvGraphicFramePr>
            <a:graphicFrameLocks noGrp="1"/>
          </p:cNvGraphicFramePr>
          <p:nvPr/>
        </p:nvGraphicFramePr>
        <p:xfrm>
          <a:off x="1692275" y="1443974"/>
          <a:ext cx="2040255" cy="72516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72770"/>
                <a:gridCol w="609599"/>
                <a:gridCol w="600709"/>
                <a:gridCol w="180339"/>
              </a:tblGrid>
              <a:tr h="172085">
                <a:tc>
                  <a:txBody>
                    <a:bodyPr/>
                    <a:lstStyle/>
                    <a:p>
                      <a:pPr algn="ctr" marR="29209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000" spc="-10">
                          <a:latin typeface="Verdana"/>
                          <a:cs typeface="Verdana"/>
                        </a:rPr>
                        <a:t>Scale-</a:t>
                      </a:r>
                      <a:r>
                        <a:rPr dirty="0" sz="1000" spc="-50">
                          <a:latin typeface="Verdana"/>
                          <a:cs typeface="Verdana"/>
                        </a:rPr>
                        <a:t>x</a:t>
                      </a:r>
                      <a:endParaRPr sz="1000">
                        <a:latin typeface="Verdana"/>
                        <a:cs typeface="Verdana"/>
                      </a:endParaRPr>
                    </a:p>
                  </a:txBody>
                  <a:tcPr marL="0" marR="0" marB="0" marT="63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marR="254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000">
                          <a:latin typeface="Verdana"/>
                          <a:cs typeface="Verdana"/>
                        </a:rPr>
                        <a:t>0</a:t>
                      </a:r>
                      <a:endParaRPr sz="1000">
                        <a:latin typeface="Verdana"/>
                        <a:cs typeface="Verdana"/>
                      </a:endParaRPr>
                    </a:p>
                  </a:txBody>
                  <a:tcPr marL="0" marR="0" marB="0" marT="635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000">
                          <a:latin typeface="Verdana"/>
                          <a:cs typeface="Verdana"/>
                        </a:rPr>
                        <a:t>0</a:t>
                      </a:r>
                      <a:endParaRPr sz="1000">
                        <a:latin typeface="Verdana"/>
                        <a:cs typeface="Verdana"/>
                      </a:endParaRPr>
                    </a:p>
                  </a:txBody>
                  <a:tcPr marL="0" marR="0" marB="0" marT="635"/>
                </a:tc>
                <a:tc>
                  <a:txBody>
                    <a:bodyPr/>
                    <a:lstStyle/>
                    <a:p>
                      <a:pPr algn="r" marR="2413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000">
                          <a:latin typeface="Verdana"/>
                          <a:cs typeface="Verdana"/>
                        </a:rPr>
                        <a:t>0</a:t>
                      </a:r>
                      <a:endParaRPr sz="1000">
                        <a:latin typeface="Verdana"/>
                        <a:cs typeface="Verdana"/>
                      </a:endParaRPr>
                    </a:p>
                  </a:txBody>
                  <a:tcPr marL="0" marR="0" marB="0" marT="635"/>
                </a:tc>
              </a:tr>
              <a:tr h="190500">
                <a:tc>
                  <a:txBody>
                    <a:bodyPr/>
                    <a:lstStyle/>
                    <a:p>
                      <a:pPr algn="ctr" marR="39370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dirty="0" sz="1000">
                          <a:latin typeface="Verdana"/>
                          <a:cs typeface="Verdana"/>
                        </a:rPr>
                        <a:t>0</a:t>
                      </a:r>
                      <a:endParaRPr sz="1000">
                        <a:latin typeface="Verdana"/>
                        <a:cs typeface="Verdana"/>
                      </a:endParaRPr>
                    </a:p>
                  </a:txBody>
                  <a:tcPr marL="0" marR="0" marB="0" marT="18415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dirty="0" sz="1000" spc="-10">
                          <a:latin typeface="Verdana"/>
                          <a:cs typeface="Verdana"/>
                        </a:rPr>
                        <a:t>Scale-</a:t>
                      </a:r>
                      <a:r>
                        <a:rPr dirty="0" sz="1000" spc="-50">
                          <a:latin typeface="Verdana"/>
                          <a:cs typeface="Verdana"/>
                        </a:rPr>
                        <a:t>y</a:t>
                      </a:r>
                      <a:endParaRPr sz="1000">
                        <a:latin typeface="Verdana"/>
                        <a:cs typeface="Verdana"/>
                      </a:endParaRPr>
                    </a:p>
                  </a:txBody>
                  <a:tcPr marL="0" marR="0" marB="0" marT="1841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dirty="0" sz="1000">
                          <a:latin typeface="Verdana"/>
                          <a:cs typeface="Verdana"/>
                        </a:rPr>
                        <a:t>0</a:t>
                      </a:r>
                      <a:endParaRPr sz="1000">
                        <a:latin typeface="Verdana"/>
                        <a:cs typeface="Verdana"/>
                      </a:endParaRPr>
                    </a:p>
                  </a:txBody>
                  <a:tcPr marL="0" marR="0" marB="0" marT="18415"/>
                </a:tc>
                <a:tc>
                  <a:txBody>
                    <a:bodyPr/>
                    <a:lstStyle/>
                    <a:p>
                      <a:pPr algn="r" marR="24130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dirty="0" sz="1000">
                          <a:latin typeface="Verdana"/>
                          <a:cs typeface="Verdana"/>
                        </a:rPr>
                        <a:t>0</a:t>
                      </a:r>
                      <a:endParaRPr sz="1000">
                        <a:latin typeface="Verdana"/>
                        <a:cs typeface="Verdana"/>
                      </a:endParaRPr>
                    </a:p>
                  </a:txBody>
                  <a:tcPr marL="0" marR="0" marB="0" marT="18415"/>
                </a:tc>
              </a:tr>
              <a:tr h="190500">
                <a:tc>
                  <a:txBody>
                    <a:bodyPr/>
                    <a:lstStyle/>
                    <a:p>
                      <a:pPr algn="ctr" marR="39370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dirty="0" sz="1000">
                          <a:latin typeface="Verdana"/>
                          <a:cs typeface="Verdana"/>
                        </a:rPr>
                        <a:t>0</a:t>
                      </a:r>
                      <a:endParaRPr sz="1000">
                        <a:latin typeface="Verdana"/>
                        <a:cs typeface="Verdana"/>
                      </a:endParaRPr>
                    </a:p>
                  </a:txBody>
                  <a:tcPr marL="0" marR="0" marB="0" marT="18415"/>
                </a:tc>
                <a:tc>
                  <a:txBody>
                    <a:bodyPr/>
                    <a:lstStyle/>
                    <a:p>
                      <a:pPr algn="ctr" marR="2540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dirty="0" sz="1000">
                          <a:latin typeface="Verdana"/>
                          <a:cs typeface="Verdana"/>
                        </a:rPr>
                        <a:t>0</a:t>
                      </a:r>
                      <a:endParaRPr sz="1000">
                        <a:latin typeface="Verdana"/>
                        <a:cs typeface="Verdana"/>
                      </a:endParaRPr>
                    </a:p>
                  </a:txBody>
                  <a:tcPr marL="0" marR="0" marB="0" marT="18415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dirty="0" sz="1000" spc="-10">
                          <a:latin typeface="Verdana"/>
                          <a:cs typeface="Verdana"/>
                        </a:rPr>
                        <a:t>Scale-</a:t>
                      </a:r>
                      <a:r>
                        <a:rPr dirty="0" sz="1000" spc="-50">
                          <a:latin typeface="Verdana"/>
                          <a:cs typeface="Verdana"/>
                        </a:rPr>
                        <a:t>z</a:t>
                      </a:r>
                      <a:endParaRPr sz="1000">
                        <a:latin typeface="Verdana"/>
                        <a:cs typeface="Verdana"/>
                      </a:endParaRPr>
                    </a:p>
                  </a:txBody>
                  <a:tcPr marL="0" marR="0" marB="0" marT="1841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marR="24130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dirty="0" sz="1000">
                          <a:latin typeface="Verdana"/>
                          <a:cs typeface="Verdana"/>
                        </a:rPr>
                        <a:t>0</a:t>
                      </a:r>
                      <a:endParaRPr sz="1000">
                        <a:latin typeface="Verdana"/>
                        <a:cs typeface="Verdana"/>
                      </a:endParaRPr>
                    </a:p>
                  </a:txBody>
                  <a:tcPr marL="0" marR="0" marB="0" marT="18415"/>
                </a:tc>
              </a:tr>
              <a:tr h="172085">
                <a:tc>
                  <a:txBody>
                    <a:bodyPr/>
                    <a:lstStyle/>
                    <a:p>
                      <a:pPr algn="ctr" marR="39370">
                        <a:lnSpc>
                          <a:spcPts val="1110"/>
                        </a:lnSpc>
                        <a:spcBef>
                          <a:spcPts val="145"/>
                        </a:spcBef>
                      </a:pPr>
                      <a:r>
                        <a:rPr dirty="0" sz="1000">
                          <a:latin typeface="Verdana"/>
                          <a:cs typeface="Verdana"/>
                        </a:rPr>
                        <a:t>0</a:t>
                      </a:r>
                      <a:endParaRPr sz="1000">
                        <a:latin typeface="Verdana"/>
                        <a:cs typeface="Verdana"/>
                      </a:endParaRPr>
                    </a:p>
                  </a:txBody>
                  <a:tcPr marL="0" marR="0" marB="0" marT="18415"/>
                </a:tc>
                <a:tc>
                  <a:txBody>
                    <a:bodyPr/>
                    <a:lstStyle/>
                    <a:p>
                      <a:pPr algn="ctr" marR="2540">
                        <a:lnSpc>
                          <a:spcPts val="1110"/>
                        </a:lnSpc>
                        <a:spcBef>
                          <a:spcPts val="145"/>
                        </a:spcBef>
                      </a:pPr>
                      <a:r>
                        <a:rPr dirty="0" sz="1000">
                          <a:latin typeface="Verdana"/>
                          <a:cs typeface="Verdana"/>
                        </a:rPr>
                        <a:t>0</a:t>
                      </a:r>
                      <a:endParaRPr sz="1000">
                        <a:latin typeface="Verdana"/>
                        <a:cs typeface="Verdana"/>
                      </a:endParaRPr>
                    </a:p>
                  </a:txBody>
                  <a:tcPr marL="0" marR="0" marB="0" marT="18415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10"/>
                        </a:lnSpc>
                        <a:spcBef>
                          <a:spcPts val="145"/>
                        </a:spcBef>
                      </a:pPr>
                      <a:r>
                        <a:rPr dirty="0" sz="1000">
                          <a:latin typeface="Verdana"/>
                          <a:cs typeface="Verdana"/>
                        </a:rPr>
                        <a:t>0</a:t>
                      </a:r>
                      <a:endParaRPr sz="1000">
                        <a:latin typeface="Verdana"/>
                        <a:cs typeface="Verdana"/>
                      </a:endParaRPr>
                    </a:p>
                  </a:txBody>
                  <a:tcPr marL="0" marR="0" marB="0" marT="18415"/>
                </a:tc>
                <a:tc>
                  <a:txBody>
                    <a:bodyPr/>
                    <a:lstStyle/>
                    <a:p>
                      <a:pPr algn="r" marR="24130">
                        <a:lnSpc>
                          <a:spcPts val="1110"/>
                        </a:lnSpc>
                        <a:spcBef>
                          <a:spcPts val="145"/>
                        </a:spcBef>
                      </a:pPr>
                      <a:r>
                        <a:rPr dirty="0" sz="1000">
                          <a:latin typeface="Verdana"/>
                          <a:cs typeface="Verdana"/>
                        </a:rPr>
                        <a:t>1</a:t>
                      </a:r>
                      <a:endParaRPr sz="1000">
                        <a:latin typeface="Verdana"/>
                        <a:cs typeface="Verdana"/>
                      </a:endParaRPr>
                    </a:p>
                  </a:txBody>
                  <a:tcPr marL="0" marR="0" marB="0" marT="18415"/>
                </a:tc>
              </a:tr>
            </a:tbl>
          </a:graphicData>
        </a:graphic>
      </p:graphicFrame>
      <p:sp>
        <p:nvSpPr>
          <p:cNvPr id="8" name="object 8" descr=""/>
          <p:cNvSpPr txBox="1"/>
          <p:nvPr/>
        </p:nvSpPr>
        <p:spPr>
          <a:xfrm>
            <a:off x="1358900" y="2193956"/>
            <a:ext cx="5418455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000">
                <a:latin typeface="Verdana"/>
                <a:cs typeface="Verdana"/>
              </a:rPr>
              <a:t>For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example,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if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we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would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like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to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scale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box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by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0.25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relative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to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World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origin,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 spc="-25">
                <a:latin typeface="Verdana"/>
                <a:cs typeface="Verdana"/>
              </a:rPr>
              <a:t>the </a:t>
            </a:r>
            <a:r>
              <a:rPr dirty="0" sz="1000">
                <a:latin typeface="Verdana"/>
                <a:cs typeface="Verdana"/>
              </a:rPr>
              <a:t>scale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matrix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will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look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like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following:</a:t>
            </a:r>
            <a:endParaRPr sz="1000">
              <a:latin typeface="Verdana"/>
              <a:cs typeface="Verdana"/>
            </a:endParaRPr>
          </a:p>
        </p:txBody>
      </p:sp>
      <p:pic>
        <p:nvPicPr>
          <p:cNvPr id="9" name="object 9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90650" y="2647950"/>
            <a:ext cx="4171950" cy="1657350"/>
          </a:xfrm>
          <a:prstGeom prst="rect">
            <a:avLst/>
          </a:prstGeom>
        </p:spPr>
      </p:pic>
      <p:sp>
        <p:nvSpPr>
          <p:cNvPr id="10" name="object 10" descr=""/>
          <p:cNvSpPr txBox="1"/>
          <p:nvPr/>
        </p:nvSpPr>
        <p:spPr>
          <a:xfrm>
            <a:off x="1358900" y="4321175"/>
            <a:ext cx="5438140" cy="135318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>
              <a:lnSpc>
                <a:spcPct val="100000"/>
              </a:lnSpc>
              <a:spcBef>
                <a:spcPts val="100"/>
              </a:spcBef>
            </a:pPr>
            <a:r>
              <a:rPr dirty="0" sz="900" i="1">
                <a:latin typeface="Verdana"/>
                <a:cs typeface="Verdana"/>
              </a:rPr>
              <a:t>Figure (21): Scale </a:t>
            </a:r>
            <a:r>
              <a:rPr dirty="0" sz="900" spc="-10" i="1">
                <a:latin typeface="Verdana"/>
                <a:cs typeface="Verdana"/>
              </a:rPr>
              <a:t>geometry</a:t>
            </a:r>
            <a:endParaRPr sz="900">
              <a:latin typeface="Verdana"/>
              <a:cs typeface="Verdana"/>
            </a:endParaRPr>
          </a:p>
          <a:p>
            <a:pPr>
              <a:lnSpc>
                <a:spcPct val="100000"/>
              </a:lnSpc>
            </a:pPr>
            <a:endParaRPr sz="900">
              <a:latin typeface="Verdana"/>
              <a:cs typeface="Verdana"/>
            </a:endParaRPr>
          </a:p>
          <a:p>
            <a:pPr algn="just" marL="12700">
              <a:lnSpc>
                <a:spcPct val="100000"/>
              </a:lnSpc>
            </a:pPr>
            <a:r>
              <a:rPr dirty="0" sz="1200" b="1">
                <a:latin typeface="Arial"/>
                <a:cs typeface="Arial"/>
              </a:rPr>
              <a:t>Shear </a:t>
            </a:r>
            <a:r>
              <a:rPr dirty="0" sz="1200" spc="-10" b="1">
                <a:latin typeface="Arial"/>
                <a:cs typeface="Arial"/>
              </a:rPr>
              <a:t>transformation</a:t>
            </a:r>
            <a:endParaRPr sz="1200">
              <a:latin typeface="Arial"/>
              <a:cs typeface="Arial"/>
            </a:endParaRPr>
          </a:p>
          <a:p>
            <a:pPr algn="just" marL="12700" marR="5080">
              <a:lnSpc>
                <a:spcPct val="100000"/>
              </a:lnSpc>
              <a:spcBef>
                <a:spcPts val="335"/>
              </a:spcBef>
            </a:pPr>
            <a:r>
              <a:rPr dirty="0" sz="1000">
                <a:latin typeface="Verdana"/>
                <a:cs typeface="Verdana"/>
              </a:rPr>
              <a:t>Shear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in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3D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is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measured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along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pair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of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axes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relative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to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third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axis.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For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example,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 spc="-50">
                <a:latin typeface="Verdana"/>
                <a:cs typeface="Verdana"/>
              </a:rPr>
              <a:t>a </a:t>
            </a:r>
            <a:r>
              <a:rPr dirty="0" sz="1000">
                <a:latin typeface="Verdana"/>
                <a:cs typeface="Verdana"/>
              </a:rPr>
              <a:t>shear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along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zaxis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will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not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change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geometry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along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that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axis,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but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will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alter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it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along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 spc="-50">
                <a:latin typeface="Verdana"/>
                <a:cs typeface="Verdana"/>
              </a:rPr>
              <a:t>x </a:t>
            </a:r>
            <a:r>
              <a:rPr dirty="0" sz="1000">
                <a:latin typeface="Verdana"/>
                <a:cs typeface="Verdana"/>
              </a:rPr>
              <a:t>and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y.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Here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are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few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examples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of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shear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matrices:</a:t>
            </a:r>
            <a:endParaRPr sz="1000">
              <a:latin typeface="Verdana"/>
              <a:cs typeface="Verdana"/>
            </a:endParaRPr>
          </a:p>
          <a:p>
            <a:pPr algn="just" marL="12700">
              <a:lnSpc>
                <a:spcPct val="100000"/>
              </a:lnSpc>
              <a:spcBef>
                <a:spcPts val="300"/>
              </a:spcBef>
            </a:pPr>
            <a:r>
              <a:rPr dirty="0" sz="1000">
                <a:latin typeface="Verdana"/>
                <a:cs typeface="Verdana"/>
              </a:rPr>
              <a:t>1.</a:t>
            </a:r>
            <a:r>
              <a:rPr dirty="0" sz="1000" spc="409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Shear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in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x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and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z,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keeping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y-</a:t>
            </a:r>
            <a:r>
              <a:rPr dirty="0" sz="1000">
                <a:latin typeface="Verdana"/>
                <a:cs typeface="Verdana"/>
              </a:rPr>
              <a:t>coordinate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fixed:</a:t>
            </a:r>
            <a:endParaRPr sz="1000">
              <a:latin typeface="Verdana"/>
              <a:cs typeface="Verdana"/>
            </a:endParaRPr>
          </a:p>
          <a:p>
            <a:pPr algn="just" marL="469900">
              <a:lnSpc>
                <a:spcPct val="100000"/>
              </a:lnSpc>
              <a:spcBef>
                <a:spcPts val="325"/>
              </a:spcBef>
              <a:tabLst>
                <a:tab pos="2736215" algn="l"/>
              </a:tabLst>
            </a:pPr>
            <a:r>
              <a:rPr dirty="0" sz="900" b="1">
                <a:latin typeface="Verdana"/>
                <a:cs typeface="Verdana"/>
              </a:rPr>
              <a:t>Shear x-</a:t>
            </a:r>
            <a:r>
              <a:rPr dirty="0" sz="900" spc="-20" b="1">
                <a:latin typeface="Verdana"/>
                <a:cs typeface="Verdana"/>
              </a:rPr>
              <a:t>axis</a:t>
            </a:r>
            <a:r>
              <a:rPr dirty="0" sz="900" b="1">
                <a:latin typeface="Verdana"/>
                <a:cs typeface="Verdana"/>
              </a:rPr>
              <a:t>	Shear</a:t>
            </a:r>
            <a:r>
              <a:rPr dirty="0" sz="900" spc="-10" b="1">
                <a:latin typeface="Verdana"/>
                <a:cs typeface="Verdana"/>
              </a:rPr>
              <a:t> </a:t>
            </a:r>
            <a:r>
              <a:rPr dirty="0" sz="900" b="1">
                <a:latin typeface="Verdana"/>
                <a:cs typeface="Verdana"/>
              </a:rPr>
              <a:t>z-</a:t>
            </a:r>
            <a:r>
              <a:rPr dirty="0" sz="900" spc="-20" b="1">
                <a:latin typeface="Verdana"/>
                <a:cs typeface="Verdana"/>
              </a:rPr>
              <a:t>axis</a:t>
            </a:r>
            <a:endParaRPr sz="900">
              <a:latin typeface="Verdana"/>
              <a:cs typeface="Verdana"/>
            </a:endParaRPr>
          </a:p>
        </p:txBody>
      </p:sp>
      <p:sp>
        <p:nvSpPr>
          <p:cNvPr id="11" name="object 11" descr=""/>
          <p:cNvSpPr/>
          <p:nvPr/>
        </p:nvSpPr>
        <p:spPr>
          <a:xfrm>
            <a:off x="1943100" y="5695950"/>
            <a:ext cx="161925" cy="123825"/>
          </a:xfrm>
          <a:custGeom>
            <a:avLst/>
            <a:gdLst/>
            <a:ahLst/>
            <a:cxnLst/>
            <a:rect l="l" t="t" r="r" b="b"/>
            <a:pathLst>
              <a:path w="161925" h="123825">
                <a:moveTo>
                  <a:pt x="161925" y="123825"/>
                </a:moveTo>
                <a:lnTo>
                  <a:pt x="0" y="123825"/>
                </a:lnTo>
                <a:lnTo>
                  <a:pt x="0" y="0"/>
                </a:lnTo>
                <a:lnTo>
                  <a:pt x="161925" y="0"/>
                </a:lnTo>
                <a:lnTo>
                  <a:pt x="161925" y="123825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 descr=""/>
          <p:cNvSpPr/>
          <p:nvPr/>
        </p:nvSpPr>
        <p:spPr>
          <a:xfrm>
            <a:off x="4200525" y="6019800"/>
            <a:ext cx="161925" cy="123825"/>
          </a:xfrm>
          <a:custGeom>
            <a:avLst/>
            <a:gdLst/>
            <a:ahLst/>
            <a:cxnLst/>
            <a:rect l="l" t="t" r="r" b="b"/>
            <a:pathLst>
              <a:path w="161925" h="123825">
                <a:moveTo>
                  <a:pt x="161925" y="123825"/>
                </a:moveTo>
                <a:lnTo>
                  <a:pt x="0" y="123825"/>
                </a:lnTo>
                <a:lnTo>
                  <a:pt x="0" y="0"/>
                </a:lnTo>
                <a:lnTo>
                  <a:pt x="161925" y="0"/>
                </a:lnTo>
                <a:lnTo>
                  <a:pt x="161925" y="123825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graphicFrame>
        <p:nvGraphicFramePr>
          <p:cNvPr id="13" name="object 13" descr=""/>
          <p:cNvGraphicFramePr>
            <a:graphicFrameLocks noGrp="1"/>
          </p:cNvGraphicFramePr>
          <p:nvPr/>
        </p:nvGraphicFramePr>
        <p:xfrm>
          <a:off x="1568450" y="5689118"/>
          <a:ext cx="3573145" cy="6083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81305"/>
                <a:gridCol w="333375"/>
                <a:gridCol w="333375"/>
                <a:gridCol w="800100"/>
                <a:gridCol w="800100"/>
                <a:gridCol w="333375"/>
                <a:gridCol w="333375"/>
                <a:gridCol w="281305"/>
              </a:tblGrid>
              <a:tr h="142240">
                <a:tc>
                  <a:txBody>
                    <a:bodyPr/>
                    <a:lstStyle/>
                    <a:p>
                      <a:pPr algn="ctr" marR="43815">
                        <a:lnSpc>
                          <a:spcPct val="100000"/>
                        </a:lnSpc>
                      </a:pPr>
                      <a:r>
                        <a:rPr dirty="0" sz="800" spc="-25">
                          <a:latin typeface="Verdana"/>
                          <a:cs typeface="Verdana"/>
                        </a:rPr>
                        <a:t>1.0</a:t>
                      </a:r>
                      <a:endParaRPr sz="800">
                        <a:latin typeface="Verdana"/>
                        <a:cs typeface="Verdana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800" spc="-25">
                          <a:latin typeface="Verdana"/>
                          <a:cs typeface="Verdana"/>
                        </a:rPr>
                        <a:t>0.5</a:t>
                      </a:r>
                      <a:endParaRPr sz="800">
                        <a:latin typeface="Verdana"/>
                        <a:cs typeface="Verdana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800" spc="-25">
                          <a:latin typeface="Verdana"/>
                          <a:cs typeface="Verdana"/>
                        </a:rPr>
                        <a:t>0.0</a:t>
                      </a:r>
                      <a:endParaRPr sz="800">
                        <a:latin typeface="Verdana"/>
                        <a:cs typeface="Verdana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83185">
                        <a:lnSpc>
                          <a:spcPct val="100000"/>
                        </a:lnSpc>
                      </a:pPr>
                      <a:r>
                        <a:rPr dirty="0" sz="800" spc="-25">
                          <a:latin typeface="Verdana"/>
                          <a:cs typeface="Verdana"/>
                        </a:rPr>
                        <a:t>0.0</a:t>
                      </a:r>
                      <a:endParaRPr sz="800">
                        <a:latin typeface="Verdana"/>
                        <a:cs typeface="Verdana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75565">
                        <a:lnSpc>
                          <a:spcPct val="100000"/>
                        </a:lnSpc>
                      </a:pPr>
                      <a:r>
                        <a:rPr dirty="0" sz="800" spc="-25">
                          <a:latin typeface="Verdana"/>
                          <a:cs typeface="Verdana"/>
                        </a:rPr>
                        <a:t>1.0</a:t>
                      </a:r>
                      <a:endParaRPr sz="800">
                        <a:latin typeface="Verdana"/>
                        <a:cs typeface="Verdana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800" spc="-25">
                          <a:latin typeface="Verdana"/>
                          <a:cs typeface="Verdana"/>
                        </a:rPr>
                        <a:t>0.0</a:t>
                      </a:r>
                      <a:endParaRPr sz="800">
                        <a:latin typeface="Verdana"/>
                        <a:cs typeface="Verdana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800" spc="-25">
                          <a:latin typeface="Verdana"/>
                          <a:cs typeface="Verdana"/>
                        </a:rPr>
                        <a:t>0.0</a:t>
                      </a:r>
                      <a:endParaRPr sz="800">
                        <a:latin typeface="Verdana"/>
                        <a:cs typeface="Verdana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24130">
                        <a:lnSpc>
                          <a:spcPct val="100000"/>
                        </a:lnSpc>
                      </a:pPr>
                      <a:r>
                        <a:rPr dirty="0" sz="800" spc="-25">
                          <a:latin typeface="Verdana"/>
                          <a:cs typeface="Verdana"/>
                        </a:rPr>
                        <a:t>0.0</a:t>
                      </a:r>
                      <a:endParaRPr sz="800">
                        <a:latin typeface="Verdana"/>
                        <a:cs typeface="Verdana"/>
                      </a:endParaRPr>
                    </a:p>
                  </a:txBody>
                  <a:tcPr marL="0" marR="0" marB="0" marT="0"/>
                </a:tc>
              </a:tr>
              <a:tr h="161925">
                <a:tc>
                  <a:txBody>
                    <a:bodyPr/>
                    <a:lstStyle/>
                    <a:p>
                      <a:pPr algn="ctr" marR="43815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dirty="0" sz="800" spc="-25">
                          <a:latin typeface="Verdana"/>
                          <a:cs typeface="Verdana"/>
                        </a:rPr>
                        <a:t>0.0</a:t>
                      </a:r>
                      <a:endParaRPr sz="800">
                        <a:latin typeface="Verdana"/>
                        <a:cs typeface="Verdana"/>
                      </a:endParaRPr>
                    </a:p>
                  </a:txBody>
                  <a:tcPr marL="0" marR="0" marB="0" marT="19685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dirty="0" sz="800" spc="-25">
                          <a:latin typeface="Verdana"/>
                          <a:cs typeface="Verdana"/>
                        </a:rPr>
                        <a:t>1.0</a:t>
                      </a:r>
                      <a:endParaRPr sz="800">
                        <a:latin typeface="Verdana"/>
                        <a:cs typeface="Verdana"/>
                      </a:endParaRPr>
                    </a:p>
                  </a:txBody>
                  <a:tcPr marL="0" marR="0" marB="0" marT="19685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dirty="0" sz="800" spc="-25">
                          <a:latin typeface="Verdana"/>
                          <a:cs typeface="Verdana"/>
                        </a:rPr>
                        <a:t>0.0</a:t>
                      </a:r>
                      <a:endParaRPr sz="800">
                        <a:latin typeface="Verdana"/>
                        <a:cs typeface="Verdana"/>
                      </a:endParaRPr>
                    </a:p>
                  </a:txBody>
                  <a:tcPr marL="0" marR="0" marB="0" marT="19685"/>
                </a:tc>
                <a:tc>
                  <a:txBody>
                    <a:bodyPr/>
                    <a:lstStyle/>
                    <a:p>
                      <a:pPr marL="83185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dirty="0" sz="800" spc="-25">
                          <a:latin typeface="Verdana"/>
                          <a:cs typeface="Verdana"/>
                        </a:rPr>
                        <a:t>0.0</a:t>
                      </a:r>
                      <a:endParaRPr sz="800">
                        <a:latin typeface="Verdana"/>
                        <a:cs typeface="Verdana"/>
                      </a:endParaRPr>
                    </a:p>
                  </a:txBody>
                  <a:tcPr marL="0" marR="0" marB="0" marT="19685"/>
                </a:tc>
                <a:tc>
                  <a:txBody>
                    <a:bodyPr/>
                    <a:lstStyle/>
                    <a:p>
                      <a:pPr algn="r" marR="75565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dirty="0" sz="800" spc="-25">
                          <a:latin typeface="Verdana"/>
                          <a:cs typeface="Verdana"/>
                        </a:rPr>
                        <a:t>0.0</a:t>
                      </a:r>
                      <a:endParaRPr sz="800">
                        <a:latin typeface="Verdana"/>
                        <a:cs typeface="Verdana"/>
                      </a:endParaRPr>
                    </a:p>
                  </a:txBody>
                  <a:tcPr marL="0" marR="0" marB="0" marT="19685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dirty="0" sz="800" spc="-25">
                          <a:latin typeface="Verdana"/>
                          <a:cs typeface="Verdana"/>
                        </a:rPr>
                        <a:t>1.0</a:t>
                      </a:r>
                      <a:endParaRPr sz="800">
                        <a:latin typeface="Verdana"/>
                        <a:cs typeface="Verdana"/>
                      </a:endParaRPr>
                    </a:p>
                  </a:txBody>
                  <a:tcPr marL="0" marR="0" marB="0" marT="19685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dirty="0" sz="800" spc="-25">
                          <a:latin typeface="Verdana"/>
                          <a:cs typeface="Verdana"/>
                        </a:rPr>
                        <a:t>0.0</a:t>
                      </a:r>
                      <a:endParaRPr sz="800">
                        <a:latin typeface="Verdana"/>
                        <a:cs typeface="Verdana"/>
                      </a:endParaRPr>
                    </a:p>
                  </a:txBody>
                  <a:tcPr marL="0" marR="0" marB="0" marT="19685"/>
                </a:tc>
                <a:tc>
                  <a:txBody>
                    <a:bodyPr/>
                    <a:lstStyle/>
                    <a:p>
                      <a:pPr algn="r" marR="24130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dirty="0" sz="800" spc="-25">
                          <a:latin typeface="Verdana"/>
                          <a:cs typeface="Verdana"/>
                        </a:rPr>
                        <a:t>0.0</a:t>
                      </a:r>
                      <a:endParaRPr sz="800">
                        <a:latin typeface="Verdana"/>
                        <a:cs typeface="Verdana"/>
                      </a:endParaRPr>
                    </a:p>
                  </a:txBody>
                  <a:tcPr marL="0" marR="0" marB="0" marT="19685"/>
                </a:tc>
              </a:tr>
              <a:tr h="161925">
                <a:tc>
                  <a:txBody>
                    <a:bodyPr/>
                    <a:lstStyle/>
                    <a:p>
                      <a:pPr algn="ctr" marR="43815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dirty="0" sz="800" spc="-25">
                          <a:latin typeface="Verdana"/>
                          <a:cs typeface="Verdana"/>
                        </a:rPr>
                        <a:t>0.0</a:t>
                      </a:r>
                      <a:endParaRPr sz="800">
                        <a:latin typeface="Verdana"/>
                        <a:cs typeface="Verdana"/>
                      </a:endParaRPr>
                    </a:p>
                  </a:txBody>
                  <a:tcPr marL="0" marR="0" marB="0" marT="19685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dirty="0" sz="800" spc="-25">
                          <a:latin typeface="Verdana"/>
                          <a:cs typeface="Verdana"/>
                        </a:rPr>
                        <a:t>0.0</a:t>
                      </a:r>
                      <a:endParaRPr sz="800">
                        <a:latin typeface="Verdana"/>
                        <a:cs typeface="Verdana"/>
                      </a:endParaRPr>
                    </a:p>
                  </a:txBody>
                  <a:tcPr marL="0" marR="0" marB="0" marT="19685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dirty="0" sz="800" spc="-25">
                          <a:latin typeface="Verdana"/>
                          <a:cs typeface="Verdana"/>
                        </a:rPr>
                        <a:t>1.0</a:t>
                      </a:r>
                      <a:endParaRPr sz="800">
                        <a:latin typeface="Verdana"/>
                        <a:cs typeface="Verdana"/>
                      </a:endParaRPr>
                    </a:p>
                  </a:txBody>
                  <a:tcPr marL="0" marR="0" marB="0" marT="19685"/>
                </a:tc>
                <a:tc>
                  <a:txBody>
                    <a:bodyPr/>
                    <a:lstStyle/>
                    <a:p>
                      <a:pPr marL="83185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dirty="0" sz="800" spc="-25">
                          <a:latin typeface="Verdana"/>
                          <a:cs typeface="Verdana"/>
                        </a:rPr>
                        <a:t>0.0</a:t>
                      </a:r>
                      <a:endParaRPr sz="800">
                        <a:latin typeface="Verdana"/>
                        <a:cs typeface="Verdana"/>
                      </a:endParaRPr>
                    </a:p>
                  </a:txBody>
                  <a:tcPr marL="0" marR="0" marB="0" marT="19685"/>
                </a:tc>
                <a:tc>
                  <a:txBody>
                    <a:bodyPr/>
                    <a:lstStyle/>
                    <a:p>
                      <a:pPr algn="r" marR="75565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dirty="0" sz="800" spc="-25">
                          <a:latin typeface="Verdana"/>
                          <a:cs typeface="Verdana"/>
                        </a:rPr>
                        <a:t>0.0</a:t>
                      </a:r>
                      <a:endParaRPr sz="800">
                        <a:latin typeface="Verdana"/>
                        <a:cs typeface="Verdana"/>
                      </a:endParaRPr>
                    </a:p>
                  </a:txBody>
                  <a:tcPr marL="0" marR="0" marB="0" marT="19685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dirty="0" sz="800" spc="-25">
                          <a:latin typeface="Verdana"/>
                          <a:cs typeface="Verdana"/>
                        </a:rPr>
                        <a:t>0.5</a:t>
                      </a:r>
                      <a:endParaRPr sz="800">
                        <a:latin typeface="Verdana"/>
                        <a:cs typeface="Verdana"/>
                      </a:endParaRPr>
                    </a:p>
                  </a:txBody>
                  <a:tcPr marL="0" marR="0" marB="0" marT="19685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dirty="0" sz="800" spc="-25">
                          <a:latin typeface="Verdana"/>
                          <a:cs typeface="Verdana"/>
                        </a:rPr>
                        <a:t>1.0</a:t>
                      </a:r>
                      <a:endParaRPr sz="800">
                        <a:latin typeface="Verdana"/>
                        <a:cs typeface="Verdana"/>
                      </a:endParaRPr>
                    </a:p>
                  </a:txBody>
                  <a:tcPr marL="0" marR="0" marB="0" marT="19685"/>
                </a:tc>
                <a:tc>
                  <a:txBody>
                    <a:bodyPr/>
                    <a:lstStyle/>
                    <a:p>
                      <a:pPr algn="r" marR="24130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dirty="0" sz="800" spc="-25">
                          <a:latin typeface="Verdana"/>
                          <a:cs typeface="Verdana"/>
                        </a:rPr>
                        <a:t>0.0</a:t>
                      </a:r>
                      <a:endParaRPr sz="800">
                        <a:latin typeface="Verdana"/>
                        <a:cs typeface="Verdana"/>
                      </a:endParaRPr>
                    </a:p>
                  </a:txBody>
                  <a:tcPr marL="0" marR="0" marB="0" marT="19685"/>
                </a:tc>
              </a:tr>
              <a:tr h="142240">
                <a:tc>
                  <a:txBody>
                    <a:bodyPr/>
                    <a:lstStyle/>
                    <a:p>
                      <a:pPr algn="ctr" marR="43815">
                        <a:lnSpc>
                          <a:spcPts val="869"/>
                        </a:lnSpc>
                        <a:spcBef>
                          <a:spcPts val="155"/>
                        </a:spcBef>
                      </a:pPr>
                      <a:r>
                        <a:rPr dirty="0" sz="800" spc="-25">
                          <a:latin typeface="Verdana"/>
                          <a:cs typeface="Verdana"/>
                        </a:rPr>
                        <a:t>0.0</a:t>
                      </a:r>
                      <a:endParaRPr sz="800">
                        <a:latin typeface="Verdana"/>
                        <a:cs typeface="Verdana"/>
                      </a:endParaRPr>
                    </a:p>
                  </a:txBody>
                  <a:tcPr marL="0" marR="0" marB="0" marT="19685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69"/>
                        </a:lnSpc>
                        <a:spcBef>
                          <a:spcPts val="155"/>
                        </a:spcBef>
                      </a:pPr>
                      <a:r>
                        <a:rPr dirty="0" sz="800" spc="-25">
                          <a:latin typeface="Verdana"/>
                          <a:cs typeface="Verdana"/>
                        </a:rPr>
                        <a:t>0.0</a:t>
                      </a:r>
                      <a:endParaRPr sz="800">
                        <a:latin typeface="Verdana"/>
                        <a:cs typeface="Verdana"/>
                      </a:endParaRPr>
                    </a:p>
                  </a:txBody>
                  <a:tcPr marL="0" marR="0" marB="0" marT="19685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69"/>
                        </a:lnSpc>
                        <a:spcBef>
                          <a:spcPts val="155"/>
                        </a:spcBef>
                      </a:pPr>
                      <a:r>
                        <a:rPr dirty="0" sz="800" spc="-25">
                          <a:latin typeface="Verdana"/>
                          <a:cs typeface="Verdana"/>
                        </a:rPr>
                        <a:t>0.0</a:t>
                      </a:r>
                      <a:endParaRPr sz="800">
                        <a:latin typeface="Verdana"/>
                        <a:cs typeface="Verdana"/>
                      </a:endParaRPr>
                    </a:p>
                  </a:txBody>
                  <a:tcPr marL="0" marR="0" marB="0" marT="19685"/>
                </a:tc>
                <a:tc>
                  <a:txBody>
                    <a:bodyPr/>
                    <a:lstStyle/>
                    <a:p>
                      <a:pPr marL="83185">
                        <a:lnSpc>
                          <a:spcPts val="869"/>
                        </a:lnSpc>
                        <a:spcBef>
                          <a:spcPts val="155"/>
                        </a:spcBef>
                      </a:pPr>
                      <a:r>
                        <a:rPr dirty="0" sz="800" spc="-25">
                          <a:latin typeface="Verdana"/>
                          <a:cs typeface="Verdana"/>
                        </a:rPr>
                        <a:t>1.0</a:t>
                      </a:r>
                      <a:endParaRPr sz="800">
                        <a:latin typeface="Verdana"/>
                        <a:cs typeface="Verdana"/>
                      </a:endParaRPr>
                    </a:p>
                  </a:txBody>
                  <a:tcPr marL="0" marR="0" marB="0" marT="19685"/>
                </a:tc>
                <a:tc>
                  <a:txBody>
                    <a:bodyPr/>
                    <a:lstStyle/>
                    <a:p>
                      <a:pPr algn="r" marR="75565">
                        <a:lnSpc>
                          <a:spcPts val="869"/>
                        </a:lnSpc>
                        <a:spcBef>
                          <a:spcPts val="155"/>
                        </a:spcBef>
                      </a:pPr>
                      <a:r>
                        <a:rPr dirty="0" sz="800" spc="-25">
                          <a:latin typeface="Verdana"/>
                          <a:cs typeface="Verdana"/>
                        </a:rPr>
                        <a:t>0.0</a:t>
                      </a:r>
                      <a:endParaRPr sz="800">
                        <a:latin typeface="Verdana"/>
                        <a:cs typeface="Verdana"/>
                      </a:endParaRPr>
                    </a:p>
                  </a:txBody>
                  <a:tcPr marL="0" marR="0" marB="0" marT="19685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69"/>
                        </a:lnSpc>
                        <a:spcBef>
                          <a:spcPts val="155"/>
                        </a:spcBef>
                      </a:pPr>
                      <a:r>
                        <a:rPr dirty="0" sz="800" spc="-25">
                          <a:latin typeface="Verdana"/>
                          <a:cs typeface="Verdana"/>
                        </a:rPr>
                        <a:t>0.0</a:t>
                      </a:r>
                      <a:endParaRPr sz="800">
                        <a:latin typeface="Verdana"/>
                        <a:cs typeface="Verdana"/>
                      </a:endParaRPr>
                    </a:p>
                  </a:txBody>
                  <a:tcPr marL="0" marR="0" marB="0" marT="19685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69"/>
                        </a:lnSpc>
                        <a:spcBef>
                          <a:spcPts val="155"/>
                        </a:spcBef>
                      </a:pPr>
                      <a:r>
                        <a:rPr dirty="0" sz="800" spc="-25">
                          <a:latin typeface="Verdana"/>
                          <a:cs typeface="Verdana"/>
                        </a:rPr>
                        <a:t>0.0</a:t>
                      </a:r>
                      <a:endParaRPr sz="800">
                        <a:latin typeface="Verdana"/>
                        <a:cs typeface="Verdana"/>
                      </a:endParaRPr>
                    </a:p>
                  </a:txBody>
                  <a:tcPr marL="0" marR="0" marB="0" marT="19685"/>
                </a:tc>
                <a:tc>
                  <a:txBody>
                    <a:bodyPr/>
                    <a:lstStyle/>
                    <a:p>
                      <a:pPr algn="r" marR="24130">
                        <a:lnSpc>
                          <a:spcPts val="869"/>
                        </a:lnSpc>
                        <a:spcBef>
                          <a:spcPts val="155"/>
                        </a:spcBef>
                      </a:pPr>
                      <a:r>
                        <a:rPr dirty="0" sz="800" spc="-25">
                          <a:latin typeface="Verdana"/>
                          <a:cs typeface="Verdana"/>
                        </a:rPr>
                        <a:t>1.0</a:t>
                      </a:r>
                      <a:endParaRPr sz="800">
                        <a:latin typeface="Verdana"/>
                        <a:cs typeface="Verdana"/>
                      </a:endParaRPr>
                    </a:p>
                  </a:txBody>
                  <a:tcPr marL="0" marR="0" marB="0" marT="19685"/>
                </a:tc>
              </a:tr>
            </a:tbl>
          </a:graphicData>
        </a:graphic>
      </p:graphicFrame>
      <p:pic>
        <p:nvPicPr>
          <p:cNvPr id="14" name="object 1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952750" y="5760886"/>
            <a:ext cx="781050" cy="1001863"/>
          </a:xfrm>
          <a:prstGeom prst="rect">
            <a:avLst/>
          </a:prstGeom>
        </p:spPr>
      </p:pic>
      <p:pic>
        <p:nvPicPr>
          <p:cNvPr id="15" name="object 15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219700" y="5715000"/>
            <a:ext cx="676275" cy="1200150"/>
          </a:xfrm>
          <a:prstGeom prst="rect">
            <a:avLst/>
          </a:prstGeom>
        </p:spPr>
      </p:pic>
      <p:sp>
        <p:nvSpPr>
          <p:cNvPr id="16" name="object 16" descr=""/>
          <p:cNvSpPr txBox="1"/>
          <p:nvPr/>
        </p:nvSpPr>
        <p:spPr>
          <a:xfrm>
            <a:off x="1358900" y="7243974"/>
            <a:ext cx="3438525" cy="402590"/>
          </a:xfrm>
          <a:prstGeom prst="rect">
            <a:avLst/>
          </a:prstGeom>
        </p:spPr>
        <p:txBody>
          <a:bodyPr wrap="square" lIns="0" tIns="58419" rIns="0" bIns="0" rtlCol="0" vert="horz">
            <a:spAutoFit/>
          </a:bodyPr>
          <a:lstStyle/>
          <a:p>
            <a:pPr algn="r" marR="43815">
              <a:lnSpc>
                <a:spcPct val="100000"/>
              </a:lnSpc>
              <a:spcBef>
                <a:spcPts val="459"/>
              </a:spcBef>
            </a:pPr>
            <a:r>
              <a:rPr dirty="0" sz="1000">
                <a:latin typeface="Verdana"/>
                <a:cs typeface="Verdana"/>
              </a:rPr>
              <a:t>2.</a:t>
            </a:r>
            <a:r>
              <a:rPr dirty="0" sz="1000" spc="409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Shear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in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y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and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z,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keeping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x-</a:t>
            </a:r>
            <a:r>
              <a:rPr dirty="0" sz="1000">
                <a:latin typeface="Verdana"/>
                <a:cs typeface="Verdana"/>
              </a:rPr>
              <a:t>coordinate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fixed:</a:t>
            </a:r>
            <a:endParaRPr sz="1000">
              <a:latin typeface="Verdana"/>
              <a:cs typeface="Verdana"/>
            </a:endParaRPr>
          </a:p>
          <a:p>
            <a:pPr algn="r" marR="5080">
              <a:lnSpc>
                <a:spcPct val="100000"/>
              </a:lnSpc>
              <a:spcBef>
                <a:spcPts val="325"/>
              </a:spcBef>
              <a:tabLst>
                <a:tab pos="2161540" algn="l"/>
              </a:tabLst>
            </a:pPr>
            <a:r>
              <a:rPr dirty="0" sz="900" b="1">
                <a:latin typeface="Verdana"/>
                <a:cs typeface="Verdana"/>
              </a:rPr>
              <a:t>Shear y-</a:t>
            </a:r>
            <a:r>
              <a:rPr dirty="0" sz="900" spc="-20" b="1">
                <a:latin typeface="Verdana"/>
                <a:cs typeface="Verdana"/>
              </a:rPr>
              <a:t>axis</a:t>
            </a:r>
            <a:r>
              <a:rPr dirty="0" sz="900" b="1">
                <a:latin typeface="Verdana"/>
                <a:cs typeface="Verdana"/>
              </a:rPr>
              <a:t>	Shear</a:t>
            </a:r>
            <a:r>
              <a:rPr dirty="0" sz="900" spc="-10" b="1">
                <a:latin typeface="Verdana"/>
                <a:cs typeface="Verdana"/>
              </a:rPr>
              <a:t> </a:t>
            </a:r>
            <a:r>
              <a:rPr dirty="0" sz="900" b="1">
                <a:latin typeface="Verdana"/>
                <a:cs typeface="Verdana"/>
              </a:rPr>
              <a:t>z-</a:t>
            </a:r>
            <a:r>
              <a:rPr dirty="0" sz="900" spc="-20" b="1">
                <a:latin typeface="Verdana"/>
                <a:cs typeface="Verdana"/>
              </a:rPr>
              <a:t>axis</a:t>
            </a:r>
            <a:endParaRPr sz="900">
              <a:latin typeface="Verdana"/>
              <a:cs typeface="Verdana"/>
            </a:endParaRPr>
          </a:p>
        </p:txBody>
      </p:sp>
      <p:sp>
        <p:nvSpPr>
          <p:cNvPr id="17" name="object 17" descr=""/>
          <p:cNvSpPr/>
          <p:nvPr/>
        </p:nvSpPr>
        <p:spPr>
          <a:xfrm>
            <a:off x="1619250" y="7848600"/>
            <a:ext cx="161925" cy="123825"/>
          </a:xfrm>
          <a:custGeom>
            <a:avLst/>
            <a:gdLst/>
            <a:ahLst/>
            <a:cxnLst/>
            <a:rect l="l" t="t" r="r" b="b"/>
            <a:pathLst>
              <a:path w="161925" h="123825">
                <a:moveTo>
                  <a:pt x="161925" y="123825"/>
                </a:moveTo>
                <a:lnTo>
                  <a:pt x="0" y="123825"/>
                </a:lnTo>
                <a:lnTo>
                  <a:pt x="0" y="0"/>
                </a:lnTo>
                <a:lnTo>
                  <a:pt x="161925" y="0"/>
                </a:lnTo>
                <a:lnTo>
                  <a:pt x="161925" y="123825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 descr=""/>
          <p:cNvSpPr/>
          <p:nvPr/>
        </p:nvSpPr>
        <p:spPr>
          <a:xfrm>
            <a:off x="3762375" y="8010525"/>
            <a:ext cx="161925" cy="123825"/>
          </a:xfrm>
          <a:custGeom>
            <a:avLst/>
            <a:gdLst/>
            <a:ahLst/>
            <a:cxnLst/>
            <a:rect l="l" t="t" r="r" b="b"/>
            <a:pathLst>
              <a:path w="161925" h="123825">
                <a:moveTo>
                  <a:pt x="161925" y="123825"/>
                </a:moveTo>
                <a:lnTo>
                  <a:pt x="0" y="123825"/>
                </a:lnTo>
                <a:lnTo>
                  <a:pt x="0" y="0"/>
                </a:lnTo>
                <a:lnTo>
                  <a:pt x="161925" y="0"/>
                </a:lnTo>
                <a:lnTo>
                  <a:pt x="161925" y="123825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graphicFrame>
        <p:nvGraphicFramePr>
          <p:cNvPr id="19" name="object 19" descr=""/>
          <p:cNvGraphicFramePr>
            <a:graphicFrameLocks noGrp="1"/>
          </p:cNvGraphicFramePr>
          <p:nvPr/>
        </p:nvGraphicFramePr>
        <p:xfrm>
          <a:off x="1577975" y="7679842"/>
          <a:ext cx="3525520" cy="6083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0830"/>
                <a:gridCol w="352425"/>
                <a:gridCol w="352425"/>
                <a:gridCol w="723900"/>
                <a:gridCol w="728344"/>
                <a:gridCol w="351789"/>
                <a:gridCol w="351789"/>
                <a:gridCol w="295275"/>
              </a:tblGrid>
              <a:tr h="142240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</a:pPr>
                      <a:r>
                        <a:rPr dirty="0" sz="800" spc="-25">
                          <a:latin typeface="Verdana"/>
                          <a:cs typeface="Verdana"/>
                        </a:rPr>
                        <a:t>1.0</a:t>
                      </a:r>
                      <a:endParaRPr sz="800">
                        <a:latin typeface="Verdana"/>
                        <a:cs typeface="Verdana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800" spc="-25">
                          <a:latin typeface="Verdana"/>
                          <a:cs typeface="Verdana"/>
                        </a:rPr>
                        <a:t>0.0</a:t>
                      </a:r>
                      <a:endParaRPr sz="800">
                        <a:latin typeface="Verdana"/>
                        <a:cs typeface="Verdana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800" spc="-25">
                          <a:latin typeface="Verdana"/>
                          <a:cs typeface="Verdana"/>
                        </a:rPr>
                        <a:t>0.0</a:t>
                      </a:r>
                      <a:endParaRPr sz="800">
                        <a:latin typeface="Verdana"/>
                        <a:cs typeface="Verdana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</a:pPr>
                      <a:r>
                        <a:rPr dirty="0" sz="800" spc="-25">
                          <a:latin typeface="Verdana"/>
                          <a:cs typeface="Verdana"/>
                        </a:rPr>
                        <a:t>0.0</a:t>
                      </a:r>
                      <a:endParaRPr sz="800">
                        <a:latin typeface="Verdana"/>
                        <a:cs typeface="Verdana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80645">
                        <a:lnSpc>
                          <a:spcPct val="100000"/>
                        </a:lnSpc>
                      </a:pPr>
                      <a:r>
                        <a:rPr dirty="0" sz="800" spc="-25">
                          <a:latin typeface="Verdana"/>
                          <a:cs typeface="Verdana"/>
                        </a:rPr>
                        <a:t>1.0</a:t>
                      </a:r>
                      <a:endParaRPr sz="800">
                        <a:latin typeface="Verdana"/>
                        <a:cs typeface="Verdana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9525">
                        <a:lnSpc>
                          <a:spcPct val="100000"/>
                        </a:lnSpc>
                      </a:pPr>
                      <a:r>
                        <a:rPr dirty="0" sz="800" spc="-25">
                          <a:latin typeface="Verdana"/>
                          <a:cs typeface="Verdana"/>
                        </a:rPr>
                        <a:t>0.0</a:t>
                      </a:r>
                      <a:endParaRPr sz="800">
                        <a:latin typeface="Verdana"/>
                        <a:cs typeface="Verdana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9525">
                        <a:lnSpc>
                          <a:spcPct val="100000"/>
                        </a:lnSpc>
                      </a:pPr>
                      <a:r>
                        <a:rPr dirty="0" sz="800" spc="-25">
                          <a:latin typeface="Verdana"/>
                          <a:cs typeface="Verdana"/>
                        </a:rPr>
                        <a:t>0.0</a:t>
                      </a:r>
                      <a:endParaRPr sz="800">
                        <a:latin typeface="Verdana"/>
                        <a:cs typeface="Verdana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24130">
                        <a:lnSpc>
                          <a:spcPct val="100000"/>
                        </a:lnSpc>
                      </a:pPr>
                      <a:r>
                        <a:rPr dirty="0" sz="800" spc="-25">
                          <a:latin typeface="Verdana"/>
                          <a:cs typeface="Verdana"/>
                        </a:rPr>
                        <a:t>0.0</a:t>
                      </a:r>
                      <a:endParaRPr sz="800">
                        <a:latin typeface="Verdana"/>
                        <a:cs typeface="Verdana"/>
                      </a:endParaRPr>
                    </a:p>
                  </a:txBody>
                  <a:tcPr marL="0" marR="0" marB="0" marT="0"/>
                </a:tc>
              </a:tr>
              <a:tr h="161925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dirty="0" sz="800" spc="-25">
                          <a:latin typeface="Verdana"/>
                          <a:cs typeface="Verdana"/>
                        </a:rPr>
                        <a:t>0.5</a:t>
                      </a:r>
                      <a:endParaRPr sz="800">
                        <a:latin typeface="Verdana"/>
                        <a:cs typeface="Verdana"/>
                      </a:endParaRPr>
                    </a:p>
                  </a:txBody>
                  <a:tcPr marL="0" marR="0" marB="0" marT="19685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dirty="0" sz="800" spc="-25">
                          <a:latin typeface="Verdana"/>
                          <a:cs typeface="Verdana"/>
                        </a:rPr>
                        <a:t>1.0</a:t>
                      </a:r>
                      <a:endParaRPr sz="800">
                        <a:latin typeface="Verdana"/>
                        <a:cs typeface="Verdana"/>
                      </a:endParaRPr>
                    </a:p>
                  </a:txBody>
                  <a:tcPr marL="0" marR="0" marB="0" marT="19685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dirty="0" sz="800" spc="-25">
                          <a:latin typeface="Verdana"/>
                          <a:cs typeface="Verdana"/>
                        </a:rPr>
                        <a:t>0.0</a:t>
                      </a:r>
                      <a:endParaRPr sz="800">
                        <a:latin typeface="Verdana"/>
                        <a:cs typeface="Verdana"/>
                      </a:endParaRPr>
                    </a:p>
                  </a:txBody>
                  <a:tcPr marL="0" marR="0" marB="0" marT="19685"/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dirty="0" sz="800" spc="-25">
                          <a:latin typeface="Verdana"/>
                          <a:cs typeface="Verdana"/>
                        </a:rPr>
                        <a:t>0.0</a:t>
                      </a:r>
                      <a:endParaRPr sz="800">
                        <a:latin typeface="Verdana"/>
                        <a:cs typeface="Verdana"/>
                      </a:endParaRPr>
                    </a:p>
                  </a:txBody>
                  <a:tcPr marL="0" marR="0" marB="0" marT="19685"/>
                </a:tc>
                <a:tc>
                  <a:txBody>
                    <a:bodyPr/>
                    <a:lstStyle/>
                    <a:p>
                      <a:pPr algn="r" marR="90170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dirty="0" sz="800" spc="-25">
                          <a:latin typeface="Verdana"/>
                          <a:cs typeface="Verdana"/>
                        </a:rPr>
                        <a:t>0.0</a:t>
                      </a:r>
                      <a:endParaRPr sz="800">
                        <a:latin typeface="Verdana"/>
                        <a:cs typeface="Verdana"/>
                      </a:endParaRPr>
                    </a:p>
                  </a:txBody>
                  <a:tcPr marL="0" marR="0" marB="0" marT="19685"/>
                </a:tc>
                <a:tc>
                  <a:txBody>
                    <a:bodyPr/>
                    <a:lstStyle/>
                    <a:p>
                      <a:pPr algn="ctr" marR="1905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dirty="0" sz="800" spc="-25">
                          <a:latin typeface="Verdana"/>
                          <a:cs typeface="Verdana"/>
                        </a:rPr>
                        <a:t>1.0</a:t>
                      </a:r>
                      <a:endParaRPr sz="800">
                        <a:latin typeface="Verdana"/>
                        <a:cs typeface="Verdana"/>
                      </a:endParaRPr>
                    </a:p>
                  </a:txBody>
                  <a:tcPr marL="0" marR="0" marB="0" marT="19685"/>
                </a:tc>
                <a:tc>
                  <a:txBody>
                    <a:bodyPr/>
                    <a:lstStyle/>
                    <a:p>
                      <a:pPr algn="ctr" marR="1905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dirty="0" sz="800" spc="-25">
                          <a:latin typeface="Verdana"/>
                          <a:cs typeface="Verdana"/>
                        </a:rPr>
                        <a:t>0.0</a:t>
                      </a:r>
                      <a:endParaRPr sz="800">
                        <a:latin typeface="Verdana"/>
                        <a:cs typeface="Verdana"/>
                      </a:endParaRPr>
                    </a:p>
                  </a:txBody>
                  <a:tcPr marL="0" marR="0" marB="0" marT="19685"/>
                </a:tc>
                <a:tc>
                  <a:txBody>
                    <a:bodyPr/>
                    <a:lstStyle/>
                    <a:p>
                      <a:pPr algn="r" marR="33655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dirty="0" sz="800" spc="-25">
                          <a:latin typeface="Verdana"/>
                          <a:cs typeface="Verdana"/>
                        </a:rPr>
                        <a:t>0.0</a:t>
                      </a:r>
                      <a:endParaRPr sz="800">
                        <a:latin typeface="Verdana"/>
                        <a:cs typeface="Verdana"/>
                      </a:endParaRPr>
                    </a:p>
                  </a:txBody>
                  <a:tcPr marL="0" marR="0" marB="0" marT="19685"/>
                </a:tc>
              </a:tr>
              <a:tr h="161925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dirty="0" sz="800" spc="-25">
                          <a:latin typeface="Verdana"/>
                          <a:cs typeface="Verdana"/>
                        </a:rPr>
                        <a:t>0.0</a:t>
                      </a:r>
                      <a:endParaRPr sz="800">
                        <a:latin typeface="Verdana"/>
                        <a:cs typeface="Verdana"/>
                      </a:endParaRPr>
                    </a:p>
                  </a:txBody>
                  <a:tcPr marL="0" marR="0" marB="0" marT="19685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dirty="0" sz="800" spc="-25">
                          <a:latin typeface="Verdana"/>
                          <a:cs typeface="Verdana"/>
                        </a:rPr>
                        <a:t>0.0</a:t>
                      </a:r>
                      <a:endParaRPr sz="800">
                        <a:latin typeface="Verdana"/>
                        <a:cs typeface="Verdana"/>
                      </a:endParaRPr>
                    </a:p>
                  </a:txBody>
                  <a:tcPr marL="0" marR="0" marB="0" marT="19685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dirty="0" sz="800" spc="-25">
                          <a:latin typeface="Verdana"/>
                          <a:cs typeface="Verdana"/>
                        </a:rPr>
                        <a:t>1.0</a:t>
                      </a:r>
                      <a:endParaRPr sz="800">
                        <a:latin typeface="Verdana"/>
                        <a:cs typeface="Verdana"/>
                      </a:endParaRPr>
                    </a:p>
                  </a:txBody>
                  <a:tcPr marL="0" marR="0" marB="0" marT="19685"/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dirty="0" sz="800" spc="-25">
                          <a:latin typeface="Verdana"/>
                          <a:cs typeface="Verdana"/>
                        </a:rPr>
                        <a:t>0.0</a:t>
                      </a:r>
                      <a:endParaRPr sz="800">
                        <a:latin typeface="Verdana"/>
                        <a:cs typeface="Verdana"/>
                      </a:endParaRPr>
                    </a:p>
                  </a:txBody>
                  <a:tcPr marL="0" marR="0" marB="0" marT="19685"/>
                </a:tc>
                <a:tc>
                  <a:txBody>
                    <a:bodyPr/>
                    <a:lstStyle/>
                    <a:p>
                      <a:pPr algn="r" marR="90170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dirty="0" sz="800" spc="-25">
                          <a:latin typeface="Verdana"/>
                          <a:cs typeface="Verdana"/>
                        </a:rPr>
                        <a:t>0.5</a:t>
                      </a:r>
                      <a:endParaRPr sz="800">
                        <a:latin typeface="Verdana"/>
                        <a:cs typeface="Verdana"/>
                      </a:endParaRPr>
                    </a:p>
                  </a:txBody>
                  <a:tcPr marL="0" marR="0" marB="0" marT="19685"/>
                </a:tc>
                <a:tc>
                  <a:txBody>
                    <a:bodyPr/>
                    <a:lstStyle/>
                    <a:p>
                      <a:pPr algn="ctr" marR="1905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dirty="0" sz="800" spc="-25">
                          <a:latin typeface="Verdana"/>
                          <a:cs typeface="Verdana"/>
                        </a:rPr>
                        <a:t>0.0</a:t>
                      </a:r>
                      <a:endParaRPr sz="800">
                        <a:latin typeface="Verdana"/>
                        <a:cs typeface="Verdana"/>
                      </a:endParaRPr>
                    </a:p>
                  </a:txBody>
                  <a:tcPr marL="0" marR="0" marB="0" marT="19685"/>
                </a:tc>
                <a:tc>
                  <a:txBody>
                    <a:bodyPr/>
                    <a:lstStyle/>
                    <a:p>
                      <a:pPr algn="ctr" marR="1905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dirty="0" sz="800" spc="-25">
                          <a:latin typeface="Verdana"/>
                          <a:cs typeface="Verdana"/>
                        </a:rPr>
                        <a:t>1.0</a:t>
                      </a:r>
                      <a:endParaRPr sz="800">
                        <a:latin typeface="Verdana"/>
                        <a:cs typeface="Verdana"/>
                      </a:endParaRPr>
                    </a:p>
                  </a:txBody>
                  <a:tcPr marL="0" marR="0" marB="0" marT="19685"/>
                </a:tc>
                <a:tc>
                  <a:txBody>
                    <a:bodyPr/>
                    <a:lstStyle/>
                    <a:p>
                      <a:pPr algn="r" marR="33655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dirty="0" sz="800" spc="-25">
                          <a:latin typeface="Verdana"/>
                          <a:cs typeface="Verdana"/>
                        </a:rPr>
                        <a:t>0.0</a:t>
                      </a:r>
                      <a:endParaRPr sz="800">
                        <a:latin typeface="Verdana"/>
                        <a:cs typeface="Verdana"/>
                      </a:endParaRPr>
                    </a:p>
                  </a:txBody>
                  <a:tcPr marL="0" marR="0" marB="0" marT="19685"/>
                </a:tc>
              </a:tr>
              <a:tr h="142240">
                <a:tc>
                  <a:txBody>
                    <a:bodyPr/>
                    <a:lstStyle/>
                    <a:p>
                      <a:pPr marL="31750">
                        <a:lnSpc>
                          <a:spcPts val="869"/>
                        </a:lnSpc>
                        <a:spcBef>
                          <a:spcPts val="155"/>
                        </a:spcBef>
                      </a:pPr>
                      <a:r>
                        <a:rPr dirty="0" sz="800" spc="-25">
                          <a:latin typeface="Verdana"/>
                          <a:cs typeface="Verdana"/>
                        </a:rPr>
                        <a:t>0.0</a:t>
                      </a:r>
                      <a:endParaRPr sz="800">
                        <a:latin typeface="Verdana"/>
                        <a:cs typeface="Verdana"/>
                      </a:endParaRPr>
                    </a:p>
                  </a:txBody>
                  <a:tcPr marL="0" marR="0" marB="0" marT="19685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69"/>
                        </a:lnSpc>
                        <a:spcBef>
                          <a:spcPts val="155"/>
                        </a:spcBef>
                      </a:pPr>
                      <a:r>
                        <a:rPr dirty="0" sz="800" spc="-25">
                          <a:latin typeface="Verdana"/>
                          <a:cs typeface="Verdana"/>
                        </a:rPr>
                        <a:t>0.0</a:t>
                      </a:r>
                      <a:endParaRPr sz="800">
                        <a:latin typeface="Verdana"/>
                        <a:cs typeface="Verdana"/>
                      </a:endParaRPr>
                    </a:p>
                  </a:txBody>
                  <a:tcPr marL="0" marR="0" marB="0" marT="19685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69"/>
                        </a:lnSpc>
                        <a:spcBef>
                          <a:spcPts val="155"/>
                        </a:spcBef>
                      </a:pPr>
                      <a:r>
                        <a:rPr dirty="0" sz="800" spc="-25">
                          <a:latin typeface="Verdana"/>
                          <a:cs typeface="Verdana"/>
                        </a:rPr>
                        <a:t>0.0</a:t>
                      </a:r>
                      <a:endParaRPr sz="800">
                        <a:latin typeface="Verdana"/>
                        <a:cs typeface="Verdana"/>
                      </a:endParaRPr>
                    </a:p>
                  </a:txBody>
                  <a:tcPr marL="0" marR="0" marB="0" marT="19685"/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ts val="869"/>
                        </a:lnSpc>
                        <a:spcBef>
                          <a:spcPts val="155"/>
                        </a:spcBef>
                      </a:pPr>
                      <a:r>
                        <a:rPr dirty="0" sz="800" spc="-25">
                          <a:latin typeface="Verdana"/>
                          <a:cs typeface="Verdana"/>
                        </a:rPr>
                        <a:t>1.0</a:t>
                      </a:r>
                      <a:endParaRPr sz="800">
                        <a:latin typeface="Verdana"/>
                        <a:cs typeface="Verdana"/>
                      </a:endParaRPr>
                    </a:p>
                  </a:txBody>
                  <a:tcPr marL="0" marR="0" marB="0" marT="19685"/>
                </a:tc>
                <a:tc>
                  <a:txBody>
                    <a:bodyPr/>
                    <a:lstStyle/>
                    <a:p>
                      <a:pPr algn="r" marR="90170">
                        <a:lnSpc>
                          <a:spcPts val="869"/>
                        </a:lnSpc>
                        <a:spcBef>
                          <a:spcPts val="155"/>
                        </a:spcBef>
                      </a:pPr>
                      <a:r>
                        <a:rPr dirty="0" sz="800" spc="-25">
                          <a:latin typeface="Verdana"/>
                          <a:cs typeface="Verdana"/>
                        </a:rPr>
                        <a:t>0.0</a:t>
                      </a:r>
                      <a:endParaRPr sz="800">
                        <a:latin typeface="Verdana"/>
                        <a:cs typeface="Verdana"/>
                      </a:endParaRPr>
                    </a:p>
                  </a:txBody>
                  <a:tcPr marL="0" marR="0" marB="0" marT="19685"/>
                </a:tc>
                <a:tc>
                  <a:txBody>
                    <a:bodyPr/>
                    <a:lstStyle/>
                    <a:p>
                      <a:pPr algn="ctr" marR="1905">
                        <a:lnSpc>
                          <a:spcPts val="869"/>
                        </a:lnSpc>
                        <a:spcBef>
                          <a:spcPts val="155"/>
                        </a:spcBef>
                      </a:pPr>
                      <a:r>
                        <a:rPr dirty="0" sz="800" spc="-25">
                          <a:latin typeface="Verdana"/>
                          <a:cs typeface="Verdana"/>
                        </a:rPr>
                        <a:t>0.0</a:t>
                      </a:r>
                      <a:endParaRPr sz="800">
                        <a:latin typeface="Verdana"/>
                        <a:cs typeface="Verdana"/>
                      </a:endParaRPr>
                    </a:p>
                  </a:txBody>
                  <a:tcPr marL="0" marR="0" marB="0" marT="19685"/>
                </a:tc>
                <a:tc>
                  <a:txBody>
                    <a:bodyPr/>
                    <a:lstStyle/>
                    <a:p>
                      <a:pPr algn="ctr" marR="1905">
                        <a:lnSpc>
                          <a:spcPts val="869"/>
                        </a:lnSpc>
                        <a:spcBef>
                          <a:spcPts val="155"/>
                        </a:spcBef>
                      </a:pPr>
                      <a:r>
                        <a:rPr dirty="0" sz="800" spc="-25">
                          <a:latin typeface="Verdana"/>
                          <a:cs typeface="Verdana"/>
                        </a:rPr>
                        <a:t>0.0</a:t>
                      </a:r>
                      <a:endParaRPr sz="800">
                        <a:latin typeface="Verdana"/>
                        <a:cs typeface="Verdana"/>
                      </a:endParaRPr>
                    </a:p>
                  </a:txBody>
                  <a:tcPr marL="0" marR="0" marB="0" marT="19685"/>
                </a:tc>
                <a:tc>
                  <a:txBody>
                    <a:bodyPr/>
                    <a:lstStyle/>
                    <a:p>
                      <a:pPr algn="r" marR="33655">
                        <a:lnSpc>
                          <a:spcPts val="869"/>
                        </a:lnSpc>
                        <a:spcBef>
                          <a:spcPts val="155"/>
                        </a:spcBef>
                      </a:pPr>
                      <a:r>
                        <a:rPr dirty="0" sz="800" spc="-25">
                          <a:latin typeface="Verdana"/>
                          <a:cs typeface="Verdana"/>
                        </a:rPr>
                        <a:t>1.0</a:t>
                      </a:r>
                      <a:endParaRPr sz="800">
                        <a:latin typeface="Verdana"/>
                        <a:cs typeface="Verdana"/>
                      </a:endParaRPr>
                    </a:p>
                  </a:txBody>
                  <a:tcPr marL="0" marR="0" marB="0" marT="19685"/>
                </a:tc>
              </a:tr>
            </a:tbl>
          </a:graphicData>
        </a:graphic>
      </p:graphicFrame>
      <p:pic>
        <p:nvPicPr>
          <p:cNvPr id="20" name="object 20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028950" y="7705725"/>
            <a:ext cx="600075" cy="990600"/>
          </a:xfrm>
          <a:prstGeom prst="rect">
            <a:avLst/>
          </a:prstGeom>
        </p:spPr>
      </p:pic>
      <p:pic>
        <p:nvPicPr>
          <p:cNvPr id="21" name="object 21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191125" y="7705725"/>
            <a:ext cx="609600" cy="1086233"/>
          </a:xfrm>
          <a:prstGeom prst="rect">
            <a:avLst/>
          </a:prstGeom>
        </p:spPr>
      </p:pic>
      <p:pic>
        <p:nvPicPr>
          <p:cNvPr id="22" name="object 22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704975" y="1438275"/>
            <a:ext cx="2095500" cy="762000"/>
          </a:xfrm>
          <a:prstGeom prst="rect">
            <a:avLst/>
          </a:prstGeom>
        </p:spPr>
      </p:pic>
      <p:sp>
        <p:nvSpPr>
          <p:cNvPr id="23" name="object 23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54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 spc="-25"/>
              <a:t>16</a:t>
            </a:fld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358900" y="508031"/>
            <a:ext cx="5502910" cy="746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403475">
              <a:lnSpc>
                <a:spcPct val="100000"/>
              </a:lnSpc>
              <a:spcBef>
                <a:spcPts val="100"/>
              </a:spcBef>
            </a:pPr>
            <a:r>
              <a:rPr dirty="0" sz="1000" i="1">
                <a:latin typeface="Verdana"/>
                <a:cs typeface="Verdana"/>
              </a:rPr>
              <a:t>Essential</a:t>
            </a:r>
            <a:r>
              <a:rPr dirty="0" sz="1000" spc="-40" i="1">
                <a:latin typeface="Verdana"/>
                <a:cs typeface="Verdana"/>
              </a:rPr>
              <a:t> </a:t>
            </a:r>
            <a:r>
              <a:rPr dirty="0" sz="1000" i="1">
                <a:latin typeface="Verdana"/>
                <a:cs typeface="Verdana"/>
              </a:rPr>
              <a:t>Mathematics</a:t>
            </a:r>
            <a:r>
              <a:rPr dirty="0" sz="1000" spc="-40" i="1">
                <a:latin typeface="Verdana"/>
                <a:cs typeface="Verdana"/>
              </a:rPr>
              <a:t> </a:t>
            </a:r>
            <a:r>
              <a:rPr dirty="0" sz="1000" i="1">
                <a:latin typeface="Verdana"/>
                <a:cs typeface="Verdana"/>
              </a:rPr>
              <a:t>for</a:t>
            </a:r>
            <a:r>
              <a:rPr dirty="0" sz="1000" spc="-40" i="1">
                <a:latin typeface="Verdana"/>
                <a:cs typeface="Verdana"/>
              </a:rPr>
              <a:t> </a:t>
            </a:r>
            <a:r>
              <a:rPr dirty="0" sz="1000" i="1">
                <a:latin typeface="Verdana"/>
                <a:cs typeface="Verdana"/>
              </a:rPr>
              <a:t>Computational</a:t>
            </a:r>
            <a:r>
              <a:rPr dirty="0" sz="1000" spc="-40" i="1">
                <a:latin typeface="Verdana"/>
                <a:cs typeface="Verdana"/>
              </a:rPr>
              <a:t> </a:t>
            </a:r>
            <a:r>
              <a:rPr dirty="0" sz="1000" spc="-10" i="1">
                <a:latin typeface="Verdana"/>
                <a:cs typeface="Verdana"/>
              </a:rPr>
              <a:t>Design</a:t>
            </a:r>
            <a:endParaRPr sz="10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5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1000">
                <a:latin typeface="Verdana"/>
                <a:cs typeface="Verdana"/>
              </a:rPr>
              <a:t>3.</a:t>
            </a:r>
            <a:r>
              <a:rPr dirty="0" sz="1000" spc="409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Shear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in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x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and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y,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keeping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z-</a:t>
            </a:r>
            <a:r>
              <a:rPr dirty="0" sz="1000">
                <a:latin typeface="Verdana"/>
                <a:cs typeface="Verdana"/>
              </a:rPr>
              <a:t>coordinate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fixed:</a:t>
            </a:r>
            <a:endParaRPr sz="1000">
              <a:latin typeface="Verdana"/>
              <a:cs typeface="Verdana"/>
            </a:endParaRPr>
          </a:p>
          <a:p>
            <a:pPr marL="469900">
              <a:lnSpc>
                <a:spcPct val="100000"/>
              </a:lnSpc>
              <a:spcBef>
                <a:spcPts val="325"/>
              </a:spcBef>
              <a:tabLst>
                <a:tab pos="2812415" algn="l"/>
              </a:tabLst>
            </a:pPr>
            <a:r>
              <a:rPr dirty="0" sz="900" b="1">
                <a:latin typeface="Verdana"/>
                <a:cs typeface="Verdana"/>
              </a:rPr>
              <a:t>Shear x-</a:t>
            </a:r>
            <a:r>
              <a:rPr dirty="0" sz="900" spc="-20" b="1">
                <a:latin typeface="Verdana"/>
                <a:cs typeface="Verdana"/>
              </a:rPr>
              <a:t>axis</a:t>
            </a:r>
            <a:r>
              <a:rPr dirty="0" sz="900" b="1">
                <a:latin typeface="Verdana"/>
                <a:cs typeface="Verdana"/>
              </a:rPr>
              <a:t>	Shear</a:t>
            </a:r>
            <a:r>
              <a:rPr dirty="0" sz="900" spc="-10" b="1">
                <a:latin typeface="Verdana"/>
                <a:cs typeface="Verdana"/>
              </a:rPr>
              <a:t> </a:t>
            </a:r>
            <a:r>
              <a:rPr dirty="0" sz="900" b="1">
                <a:latin typeface="Verdana"/>
                <a:cs typeface="Verdana"/>
              </a:rPr>
              <a:t>y-</a:t>
            </a:r>
            <a:r>
              <a:rPr dirty="0" sz="900" spc="-20" b="1">
                <a:latin typeface="Verdana"/>
                <a:cs typeface="Verdana"/>
              </a:rPr>
              <a:t>axis</a:t>
            </a:r>
            <a:endParaRPr sz="900">
              <a:latin typeface="Verdana"/>
              <a:cs typeface="Verdana"/>
            </a:endParaRPr>
          </a:p>
        </p:txBody>
      </p:sp>
      <p:sp>
        <p:nvSpPr>
          <p:cNvPr id="3" name="object 3" descr=""/>
          <p:cNvSpPr/>
          <p:nvPr/>
        </p:nvSpPr>
        <p:spPr>
          <a:xfrm>
            <a:off x="1143000" y="9210675"/>
            <a:ext cx="5715000" cy="9525"/>
          </a:xfrm>
          <a:custGeom>
            <a:avLst/>
            <a:gdLst/>
            <a:ahLst/>
            <a:cxnLst/>
            <a:rect l="l" t="t" r="r" b="b"/>
            <a:pathLst>
              <a:path w="5715000" h="9525">
                <a:moveTo>
                  <a:pt x="5715000" y="9525"/>
                </a:moveTo>
                <a:lnTo>
                  <a:pt x="0" y="9525"/>
                </a:lnTo>
                <a:lnTo>
                  <a:pt x="0" y="0"/>
                </a:lnTo>
                <a:lnTo>
                  <a:pt x="5715000" y="0"/>
                </a:lnTo>
                <a:lnTo>
                  <a:pt x="5715000" y="9525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/>
          <p:nvPr/>
        </p:nvSpPr>
        <p:spPr>
          <a:xfrm>
            <a:off x="2276475" y="1276350"/>
            <a:ext cx="161925" cy="123825"/>
          </a:xfrm>
          <a:custGeom>
            <a:avLst/>
            <a:gdLst/>
            <a:ahLst/>
            <a:cxnLst/>
            <a:rect l="l" t="t" r="r" b="b"/>
            <a:pathLst>
              <a:path w="161925" h="123825">
                <a:moveTo>
                  <a:pt x="161925" y="123825"/>
                </a:moveTo>
                <a:lnTo>
                  <a:pt x="0" y="123825"/>
                </a:lnTo>
                <a:lnTo>
                  <a:pt x="0" y="0"/>
                </a:lnTo>
                <a:lnTo>
                  <a:pt x="161925" y="0"/>
                </a:lnTo>
                <a:lnTo>
                  <a:pt x="161925" y="123825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/>
          <p:nvPr/>
        </p:nvSpPr>
        <p:spPr>
          <a:xfrm>
            <a:off x="4619625" y="1438275"/>
            <a:ext cx="161925" cy="123825"/>
          </a:xfrm>
          <a:custGeom>
            <a:avLst/>
            <a:gdLst/>
            <a:ahLst/>
            <a:cxnLst/>
            <a:rect l="l" t="t" r="r" b="b"/>
            <a:pathLst>
              <a:path w="161925" h="123825">
                <a:moveTo>
                  <a:pt x="161925" y="123825"/>
                </a:moveTo>
                <a:lnTo>
                  <a:pt x="0" y="123825"/>
                </a:lnTo>
                <a:lnTo>
                  <a:pt x="0" y="0"/>
                </a:lnTo>
                <a:lnTo>
                  <a:pt x="161925" y="0"/>
                </a:lnTo>
                <a:lnTo>
                  <a:pt x="161925" y="123825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graphicFrame>
        <p:nvGraphicFramePr>
          <p:cNvPr id="6" name="object 6" descr=""/>
          <p:cNvGraphicFramePr>
            <a:graphicFrameLocks noGrp="1"/>
          </p:cNvGraphicFramePr>
          <p:nvPr/>
        </p:nvGraphicFramePr>
        <p:xfrm>
          <a:off x="1568450" y="1269518"/>
          <a:ext cx="3649345" cy="6083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81305"/>
                <a:gridCol w="333375"/>
                <a:gridCol w="333375"/>
                <a:gridCol w="838200"/>
                <a:gridCol w="838200"/>
                <a:gridCol w="333375"/>
                <a:gridCol w="333374"/>
                <a:gridCol w="281304"/>
              </a:tblGrid>
              <a:tr h="142240">
                <a:tc>
                  <a:txBody>
                    <a:bodyPr/>
                    <a:lstStyle/>
                    <a:p>
                      <a:pPr algn="ctr" marR="43815">
                        <a:lnSpc>
                          <a:spcPct val="100000"/>
                        </a:lnSpc>
                      </a:pPr>
                      <a:r>
                        <a:rPr dirty="0" sz="800" spc="-25">
                          <a:latin typeface="Verdana"/>
                          <a:cs typeface="Verdana"/>
                        </a:rPr>
                        <a:t>1.0</a:t>
                      </a:r>
                      <a:endParaRPr sz="800">
                        <a:latin typeface="Verdana"/>
                        <a:cs typeface="Verdana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800" spc="-25">
                          <a:latin typeface="Verdana"/>
                          <a:cs typeface="Verdana"/>
                        </a:rPr>
                        <a:t>0.0</a:t>
                      </a:r>
                      <a:endParaRPr sz="800">
                        <a:latin typeface="Verdana"/>
                        <a:cs typeface="Verdana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800" spc="-25">
                          <a:latin typeface="Verdana"/>
                          <a:cs typeface="Verdana"/>
                        </a:rPr>
                        <a:t>0.5</a:t>
                      </a:r>
                      <a:endParaRPr sz="800">
                        <a:latin typeface="Verdana"/>
                        <a:cs typeface="Verdana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83185">
                        <a:lnSpc>
                          <a:spcPct val="100000"/>
                        </a:lnSpc>
                      </a:pPr>
                      <a:r>
                        <a:rPr dirty="0" sz="800" spc="-25">
                          <a:latin typeface="Verdana"/>
                          <a:cs typeface="Verdana"/>
                        </a:rPr>
                        <a:t>0.0</a:t>
                      </a:r>
                      <a:endParaRPr sz="800">
                        <a:latin typeface="Verdana"/>
                        <a:cs typeface="Verdana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75565">
                        <a:lnSpc>
                          <a:spcPct val="100000"/>
                        </a:lnSpc>
                      </a:pPr>
                      <a:r>
                        <a:rPr dirty="0" sz="800" spc="-25">
                          <a:latin typeface="Verdana"/>
                          <a:cs typeface="Verdana"/>
                        </a:rPr>
                        <a:t>1.0</a:t>
                      </a:r>
                      <a:endParaRPr sz="800">
                        <a:latin typeface="Verdana"/>
                        <a:cs typeface="Verdana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83185">
                        <a:lnSpc>
                          <a:spcPct val="100000"/>
                        </a:lnSpc>
                      </a:pPr>
                      <a:r>
                        <a:rPr dirty="0" sz="800" spc="-25">
                          <a:latin typeface="Verdana"/>
                          <a:cs typeface="Verdana"/>
                        </a:rPr>
                        <a:t>0.0</a:t>
                      </a:r>
                      <a:endParaRPr sz="800">
                        <a:latin typeface="Verdana"/>
                        <a:cs typeface="Verdana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800" spc="-25">
                          <a:latin typeface="Verdana"/>
                          <a:cs typeface="Verdana"/>
                        </a:rPr>
                        <a:t>0.0</a:t>
                      </a:r>
                      <a:endParaRPr sz="800">
                        <a:latin typeface="Verdana"/>
                        <a:cs typeface="Verdana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24130">
                        <a:lnSpc>
                          <a:spcPct val="100000"/>
                        </a:lnSpc>
                      </a:pPr>
                      <a:r>
                        <a:rPr dirty="0" sz="800" spc="-25">
                          <a:latin typeface="Verdana"/>
                          <a:cs typeface="Verdana"/>
                        </a:rPr>
                        <a:t>0.0</a:t>
                      </a:r>
                      <a:endParaRPr sz="800">
                        <a:latin typeface="Verdana"/>
                        <a:cs typeface="Verdana"/>
                      </a:endParaRPr>
                    </a:p>
                  </a:txBody>
                  <a:tcPr marL="0" marR="0" marB="0" marT="0"/>
                </a:tc>
              </a:tr>
              <a:tr h="161925">
                <a:tc>
                  <a:txBody>
                    <a:bodyPr/>
                    <a:lstStyle/>
                    <a:p>
                      <a:pPr algn="ctr" marR="43815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dirty="0" sz="800" spc="-25">
                          <a:latin typeface="Verdana"/>
                          <a:cs typeface="Verdana"/>
                        </a:rPr>
                        <a:t>0.0</a:t>
                      </a:r>
                      <a:endParaRPr sz="800">
                        <a:latin typeface="Verdana"/>
                        <a:cs typeface="Verdana"/>
                      </a:endParaRPr>
                    </a:p>
                  </a:txBody>
                  <a:tcPr marL="0" marR="0" marB="0" marT="19685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dirty="0" sz="800" spc="-25">
                          <a:latin typeface="Verdana"/>
                          <a:cs typeface="Verdana"/>
                        </a:rPr>
                        <a:t>1.0</a:t>
                      </a:r>
                      <a:endParaRPr sz="800">
                        <a:latin typeface="Verdana"/>
                        <a:cs typeface="Verdana"/>
                      </a:endParaRPr>
                    </a:p>
                  </a:txBody>
                  <a:tcPr marL="0" marR="0" marB="0" marT="19685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dirty="0" sz="800" spc="-25">
                          <a:latin typeface="Verdana"/>
                          <a:cs typeface="Verdana"/>
                        </a:rPr>
                        <a:t>0.0</a:t>
                      </a:r>
                      <a:endParaRPr sz="800">
                        <a:latin typeface="Verdana"/>
                        <a:cs typeface="Verdana"/>
                      </a:endParaRPr>
                    </a:p>
                  </a:txBody>
                  <a:tcPr marL="0" marR="0" marB="0" marT="19685"/>
                </a:tc>
                <a:tc>
                  <a:txBody>
                    <a:bodyPr/>
                    <a:lstStyle/>
                    <a:p>
                      <a:pPr marL="83185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dirty="0" sz="800" spc="-25">
                          <a:latin typeface="Verdana"/>
                          <a:cs typeface="Verdana"/>
                        </a:rPr>
                        <a:t>0.0</a:t>
                      </a:r>
                      <a:endParaRPr sz="800">
                        <a:latin typeface="Verdana"/>
                        <a:cs typeface="Verdana"/>
                      </a:endParaRPr>
                    </a:p>
                  </a:txBody>
                  <a:tcPr marL="0" marR="0" marB="0" marT="19685"/>
                </a:tc>
                <a:tc>
                  <a:txBody>
                    <a:bodyPr/>
                    <a:lstStyle/>
                    <a:p>
                      <a:pPr algn="r" marR="75565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dirty="0" sz="800" spc="-25">
                          <a:latin typeface="Verdana"/>
                          <a:cs typeface="Verdana"/>
                        </a:rPr>
                        <a:t>0.0</a:t>
                      </a:r>
                      <a:endParaRPr sz="800">
                        <a:latin typeface="Verdana"/>
                        <a:cs typeface="Verdana"/>
                      </a:endParaRPr>
                    </a:p>
                  </a:txBody>
                  <a:tcPr marL="0" marR="0" marB="0" marT="19685"/>
                </a:tc>
                <a:tc>
                  <a:txBody>
                    <a:bodyPr/>
                    <a:lstStyle/>
                    <a:p>
                      <a:pPr marL="83185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dirty="0" sz="800" spc="-25">
                          <a:latin typeface="Verdana"/>
                          <a:cs typeface="Verdana"/>
                        </a:rPr>
                        <a:t>1.0</a:t>
                      </a:r>
                      <a:endParaRPr sz="800">
                        <a:latin typeface="Verdana"/>
                        <a:cs typeface="Verdana"/>
                      </a:endParaRPr>
                    </a:p>
                  </a:txBody>
                  <a:tcPr marL="0" marR="0" marB="0" marT="19685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dirty="0" sz="800" spc="-25">
                          <a:latin typeface="Verdana"/>
                          <a:cs typeface="Verdana"/>
                        </a:rPr>
                        <a:t>0.5</a:t>
                      </a:r>
                      <a:endParaRPr sz="800">
                        <a:latin typeface="Verdana"/>
                        <a:cs typeface="Verdana"/>
                      </a:endParaRPr>
                    </a:p>
                  </a:txBody>
                  <a:tcPr marL="0" marR="0" marB="0" marT="19685"/>
                </a:tc>
                <a:tc>
                  <a:txBody>
                    <a:bodyPr/>
                    <a:lstStyle/>
                    <a:p>
                      <a:pPr algn="r" marR="24130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dirty="0" sz="800" spc="-25">
                          <a:latin typeface="Verdana"/>
                          <a:cs typeface="Verdana"/>
                        </a:rPr>
                        <a:t>0.0</a:t>
                      </a:r>
                      <a:endParaRPr sz="800">
                        <a:latin typeface="Verdana"/>
                        <a:cs typeface="Verdana"/>
                      </a:endParaRPr>
                    </a:p>
                  </a:txBody>
                  <a:tcPr marL="0" marR="0" marB="0" marT="19685"/>
                </a:tc>
              </a:tr>
              <a:tr h="161925">
                <a:tc>
                  <a:txBody>
                    <a:bodyPr/>
                    <a:lstStyle/>
                    <a:p>
                      <a:pPr algn="ctr" marR="43815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dirty="0" sz="800" spc="-25">
                          <a:latin typeface="Verdana"/>
                          <a:cs typeface="Verdana"/>
                        </a:rPr>
                        <a:t>0.0</a:t>
                      </a:r>
                      <a:endParaRPr sz="800">
                        <a:latin typeface="Verdana"/>
                        <a:cs typeface="Verdana"/>
                      </a:endParaRPr>
                    </a:p>
                  </a:txBody>
                  <a:tcPr marL="0" marR="0" marB="0" marT="19685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dirty="0" sz="800" spc="-25">
                          <a:latin typeface="Verdana"/>
                          <a:cs typeface="Verdana"/>
                        </a:rPr>
                        <a:t>0.0</a:t>
                      </a:r>
                      <a:endParaRPr sz="800">
                        <a:latin typeface="Verdana"/>
                        <a:cs typeface="Verdana"/>
                      </a:endParaRPr>
                    </a:p>
                  </a:txBody>
                  <a:tcPr marL="0" marR="0" marB="0" marT="19685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dirty="0" sz="800" spc="-25">
                          <a:latin typeface="Verdana"/>
                          <a:cs typeface="Verdana"/>
                        </a:rPr>
                        <a:t>1.0</a:t>
                      </a:r>
                      <a:endParaRPr sz="800">
                        <a:latin typeface="Verdana"/>
                        <a:cs typeface="Verdana"/>
                      </a:endParaRPr>
                    </a:p>
                  </a:txBody>
                  <a:tcPr marL="0" marR="0" marB="0" marT="19685"/>
                </a:tc>
                <a:tc>
                  <a:txBody>
                    <a:bodyPr/>
                    <a:lstStyle/>
                    <a:p>
                      <a:pPr marL="83185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dirty="0" sz="800" spc="-25">
                          <a:latin typeface="Verdana"/>
                          <a:cs typeface="Verdana"/>
                        </a:rPr>
                        <a:t>0.0</a:t>
                      </a:r>
                      <a:endParaRPr sz="800">
                        <a:latin typeface="Verdana"/>
                        <a:cs typeface="Verdana"/>
                      </a:endParaRPr>
                    </a:p>
                  </a:txBody>
                  <a:tcPr marL="0" marR="0" marB="0" marT="19685"/>
                </a:tc>
                <a:tc>
                  <a:txBody>
                    <a:bodyPr/>
                    <a:lstStyle/>
                    <a:p>
                      <a:pPr algn="r" marR="75565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dirty="0" sz="800" spc="-25">
                          <a:latin typeface="Verdana"/>
                          <a:cs typeface="Verdana"/>
                        </a:rPr>
                        <a:t>0.0</a:t>
                      </a:r>
                      <a:endParaRPr sz="800">
                        <a:latin typeface="Verdana"/>
                        <a:cs typeface="Verdana"/>
                      </a:endParaRPr>
                    </a:p>
                  </a:txBody>
                  <a:tcPr marL="0" marR="0" marB="0" marT="19685"/>
                </a:tc>
                <a:tc>
                  <a:txBody>
                    <a:bodyPr/>
                    <a:lstStyle/>
                    <a:p>
                      <a:pPr marL="83185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dirty="0" sz="800" spc="-25">
                          <a:latin typeface="Verdana"/>
                          <a:cs typeface="Verdana"/>
                        </a:rPr>
                        <a:t>0.0</a:t>
                      </a:r>
                      <a:endParaRPr sz="800">
                        <a:latin typeface="Verdana"/>
                        <a:cs typeface="Verdana"/>
                      </a:endParaRPr>
                    </a:p>
                  </a:txBody>
                  <a:tcPr marL="0" marR="0" marB="0" marT="19685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dirty="0" sz="800" spc="-25">
                          <a:latin typeface="Verdana"/>
                          <a:cs typeface="Verdana"/>
                        </a:rPr>
                        <a:t>1.0</a:t>
                      </a:r>
                      <a:endParaRPr sz="800">
                        <a:latin typeface="Verdana"/>
                        <a:cs typeface="Verdana"/>
                      </a:endParaRPr>
                    </a:p>
                  </a:txBody>
                  <a:tcPr marL="0" marR="0" marB="0" marT="19685"/>
                </a:tc>
                <a:tc>
                  <a:txBody>
                    <a:bodyPr/>
                    <a:lstStyle/>
                    <a:p>
                      <a:pPr algn="r" marR="24130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dirty="0" sz="800" spc="-25">
                          <a:latin typeface="Verdana"/>
                          <a:cs typeface="Verdana"/>
                        </a:rPr>
                        <a:t>0.0</a:t>
                      </a:r>
                      <a:endParaRPr sz="800">
                        <a:latin typeface="Verdana"/>
                        <a:cs typeface="Verdana"/>
                      </a:endParaRPr>
                    </a:p>
                  </a:txBody>
                  <a:tcPr marL="0" marR="0" marB="0" marT="19685"/>
                </a:tc>
              </a:tr>
              <a:tr h="142240">
                <a:tc>
                  <a:txBody>
                    <a:bodyPr/>
                    <a:lstStyle/>
                    <a:p>
                      <a:pPr algn="ctr" marR="43815">
                        <a:lnSpc>
                          <a:spcPts val="869"/>
                        </a:lnSpc>
                        <a:spcBef>
                          <a:spcPts val="155"/>
                        </a:spcBef>
                      </a:pPr>
                      <a:r>
                        <a:rPr dirty="0" sz="800" spc="-25">
                          <a:latin typeface="Verdana"/>
                          <a:cs typeface="Verdana"/>
                        </a:rPr>
                        <a:t>0.0</a:t>
                      </a:r>
                      <a:endParaRPr sz="800">
                        <a:latin typeface="Verdana"/>
                        <a:cs typeface="Verdana"/>
                      </a:endParaRPr>
                    </a:p>
                  </a:txBody>
                  <a:tcPr marL="0" marR="0" marB="0" marT="19685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69"/>
                        </a:lnSpc>
                        <a:spcBef>
                          <a:spcPts val="155"/>
                        </a:spcBef>
                      </a:pPr>
                      <a:r>
                        <a:rPr dirty="0" sz="800" spc="-25">
                          <a:latin typeface="Verdana"/>
                          <a:cs typeface="Verdana"/>
                        </a:rPr>
                        <a:t>0.0</a:t>
                      </a:r>
                      <a:endParaRPr sz="800">
                        <a:latin typeface="Verdana"/>
                        <a:cs typeface="Verdana"/>
                      </a:endParaRPr>
                    </a:p>
                  </a:txBody>
                  <a:tcPr marL="0" marR="0" marB="0" marT="19685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69"/>
                        </a:lnSpc>
                        <a:spcBef>
                          <a:spcPts val="155"/>
                        </a:spcBef>
                      </a:pPr>
                      <a:r>
                        <a:rPr dirty="0" sz="800" spc="-25">
                          <a:latin typeface="Verdana"/>
                          <a:cs typeface="Verdana"/>
                        </a:rPr>
                        <a:t>0.0</a:t>
                      </a:r>
                      <a:endParaRPr sz="800">
                        <a:latin typeface="Verdana"/>
                        <a:cs typeface="Verdana"/>
                      </a:endParaRPr>
                    </a:p>
                  </a:txBody>
                  <a:tcPr marL="0" marR="0" marB="0" marT="19685"/>
                </a:tc>
                <a:tc>
                  <a:txBody>
                    <a:bodyPr/>
                    <a:lstStyle/>
                    <a:p>
                      <a:pPr marL="83185">
                        <a:lnSpc>
                          <a:spcPts val="869"/>
                        </a:lnSpc>
                        <a:spcBef>
                          <a:spcPts val="155"/>
                        </a:spcBef>
                      </a:pPr>
                      <a:r>
                        <a:rPr dirty="0" sz="800" spc="-25">
                          <a:latin typeface="Verdana"/>
                          <a:cs typeface="Verdana"/>
                        </a:rPr>
                        <a:t>1.0</a:t>
                      </a:r>
                      <a:endParaRPr sz="800">
                        <a:latin typeface="Verdana"/>
                        <a:cs typeface="Verdana"/>
                      </a:endParaRPr>
                    </a:p>
                  </a:txBody>
                  <a:tcPr marL="0" marR="0" marB="0" marT="19685"/>
                </a:tc>
                <a:tc>
                  <a:txBody>
                    <a:bodyPr/>
                    <a:lstStyle/>
                    <a:p>
                      <a:pPr algn="r" marR="75565">
                        <a:lnSpc>
                          <a:spcPts val="869"/>
                        </a:lnSpc>
                        <a:spcBef>
                          <a:spcPts val="155"/>
                        </a:spcBef>
                      </a:pPr>
                      <a:r>
                        <a:rPr dirty="0" sz="800" spc="-25">
                          <a:latin typeface="Verdana"/>
                          <a:cs typeface="Verdana"/>
                        </a:rPr>
                        <a:t>0.0</a:t>
                      </a:r>
                      <a:endParaRPr sz="800">
                        <a:latin typeface="Verdana"/>
                        <a:cs typeface="Verdana"/>
                      </a:endParaRPr>
                    </a:p>
                  </a:txBody>
                  <a:tcPr marL="0" marR="0" marB="0" marT="19685"/>
                </a:tc>
                <a:tc>
                  <a:txBody>
                    <a:bodyPr/>
                    <a:lstStyle/>
                    <a:p>
                      <a:pPr marL="83185">
                        <a:lnSpc>
                          <a:spcPts val="869"/>
                        </a:lnSpc>
                        <a:spcBef>
                          <a:spcPts val="155"/>
                        </a:spcBef>
                      </a:pPr>
                      <a:r>
                        <a:rPr dirty="0" sz="800" spc="-25">
                          <a:latin typeface="Verdana"/>
                          <a:cs typeface="Verdana"/>
                        </a:rPr>
                        <a:t>0.0</a:t>
                      </a:r>
                      <a:endParaRPr sz="800">
                        <a:latin typeface="Verdana"/>
                        <a:cs typeface="Verdana"/>
                      </a:endParaRPr>
                    </a:p>
                  </a:txBody>
                  <a:tcPr marL="0" marR="0" marB="0" marT="19685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69"/>
                        </a:lnSpc>
                        <a:spcBef>
                          <a:spcPts val="155"/>
                        </a:spcBef>
                      </a:pPr>
                      <a:r>
                        <a:rPr dirty="0" sz="800" spc="-25">
                          <a:latin typeface="Verdana"/>
                          <a:cs typeface="Verdana"/>
                        </a:rPr>
                        <a:t>0.0</a:t>
                      </a:r>
                      <a:endParaRPr sz="800">
                        <a:latin typeface="Verdana"/>
                        <a:cs typeface="Verdana"/>
                      </a:endParaRPr>
                    </a:p>
                  </a:txBody>
                  <a:tcPr marL="0" marR="0" marB="0" marT="19685"/>
                </a:tc>
                <a:tc>
                  <a:txBody>
                    <a:bodyPr/>
                    <a:lstStyle/>
                    <a:p>
                      <a:pPr algn="r" marR="24130">
                        <a:lnSpc>
                          <a:spcPts val="869"/>
                        </a:lnSpc>
                        <a:spcBef>
                          <a:spcPts val="155"/>
                        </a:spcBef>
                      </a:pPr>
                      <a:r>
                        <a:rPr dirty="0" sz="800" spc="-25">
                          <a:latin typeface="Verdana"/>
                          <a:cs typeface="Verdana"/>
                        </a:rPr>
                        <a:t>1.0</a:t>
                      </a:r>
                      <a:endParaRPr sz="800">
                        <a:latin typeface="Verdana"/>
                        <a:cs typeface="Verdana"/>
                      </a:endParaRPr>
                    </a:p>
                  </a:txBody>
                  <a:tcPr marL="0" marR="0" marB="0" marT="19685"/>
                </a:tc>
              </a:tr>
            </a:tbl>
          </a:graphicData>
        </a:graphic>
      </p:graphicFrame>
      <p:pic>
        <p:nvPicPr>
          <p:cNvPr id="7" name="object 7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52750" y="1417734"/>
            <a:ext cx="857250" cy="1001615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295900" y="1295400"/>
            <a:ext cx="676275" cy="1181100"/>
          </a:xfrm>
          <a:prstGeom prst="rect">
            <a:avLst/>
          </a:prstGeom>
        </p:spPr>
      </p:pic>
      <p:sp>
        <p:nvSpPr>
          <p:cNvPr id="9" name="object 9" descr=""/>
          <p:cNvSpPr txBox="1"/>
          <p:nvPr/>
        </p:nvSpPr>
        <p:spPr>
          <a:xfrm>
            <a:off x="1358900" y="2530475"/>
            <a:ext cx="5346065" cy="11366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i="1">
                <a:latin typeface="Verdana"/>
                <a:cs typeface="Verdana"/>
              </a:rPr>
              <a:t>Figure (22): Shear </a:t>
            </a:r>
            <a:r>
              <a:rPr dirty="0" sz="900" spc="-10" i="1">
                <a:latin typeface="Verdana"/>
                <a:cs typeface="Verdana"/>
              </a:rPr>
              <a:t>Matrices.</a:t>
            </a:r>
            <a:endParaRPr sz="900">
              <a:latin typeface="Verdana"/>
              <a:cs typeface="Verdana"/>
            </a:endParaRPr>
          </a:p>
          <a:p>
            <a:pPr>
              <a:lnSpc>
                <a:spcPct val="100000"/>
              </a:lnSpc>
            </a:pPr>
            <a:endParaRPr sz="9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1200" b="1">
                <a:latin typeface="Arial"/>
                <a:cs typeface="Arial"/>
              </a:rPr>
              <a:t>Mirror or reflection </a:t>
            </a:r>
            <a:r>
              <a:rPr dirty="0" sz="1200" spc="-10" b="1">
                <a:latin typeface="Arial"/>
                <a:cs typeface="Arial"/>
              </a:rPr>
              <a:t>transformation</a:t>
            </a:r>
            <a:endParaRPr sz="12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spcBef>
                <a:spcPts val="335"/>
              </a:spcBef>
            </a:pP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mirror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transformation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creates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reflection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of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an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object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across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line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or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plane. 2-</a:t>
            </a:r>
            <a:r>
              <a:rPr dirty="0" sz="1000">
                <a:latin typeface="Verdana"/>
                <a:cs typeface="Verdana"/>
              </a:rPr>
              <a:t>D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objects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are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mirrored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across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line,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while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3-</a:t>
            </a:r>
            <a:r>
              <a:rPr dirty="0" sz="1000">
                <a:latin typeface="Verdana"/>
                <a:cs typeface="Verdana"/>
              </a:rPr>
              <a:t>D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objects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are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mirrored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across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 spc="-50">
                <a:latin typeface="Verdana"/>
                <a:cs typeface="Verdana"/>
              </a:rPr>
              <a:t>a </a:t>
            </a:r>
            <a:r>
              <a:rPr dirty="0" sz="1000">
                <a:latin typeface="Verdana"/>
                <a:cs typeface="Verdana"/>
              </a:rPr>
              <a:t>plane.</a:t>
            </a:r>
            <a:r>
              <a:rPr dirty="0" sz="1000" spc="-3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Keep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in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mind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that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mirror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transformation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flips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normal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direction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of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 spc="-25">
                <a:latin typeface="Verdana"/>
                <a:cs typeface="Verdana"/>
              </a:rPr>
              <a:t>the </a:t>
            </a:r>
            <a:r>
              <a:rPr dirty="0" sz="1000">
                <a:latin typeface="Verdana"/>
                <a:cs typeface="Verdana"/>
              </a:rPr>
              <a:t>geometry</a:t>
            </a:r>
            <a:r>
              <a:rPr dirty="0" sz="1000" spc="-40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faces.</a:t>
            </a:r>
            <a:endParaRPr sz="1000">
              <a:latin typeface="Verdana"/>
              <a:cs typeface="Verdana"/>
            </a:endParaRPr>
          </a:p>
        </p:txBody>
      </p:sp>
      <p:pic>
        <p:nvPicPr>
          <p:cNvPr id="10" name="object 10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90650" y="3790950"/>
            <a:ext cx="4817733" cy="1952625"/>
          </a:xfrm>
          <a:prstGeom prst="rect">
            <a:avLst/>
          </a:prstGeom>
        </p:spPr>
      </p:pic>
      <p:sp>
        <p:nvSpPr>
          <p:cNvPr id="11" name="object 11" descr=""/>
          <p:cNvSpPr txBox="1"/>
          <p:nvPr/>
        </p:nvSpPr>
        <p:spPr>
          <a:xfrm>
            <a:off x="1358900" y="5759450"/>
            <a:ext cx="447230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i="1">
                <a:latin typeface="Verdana"/>
                <a:cs typeface="Verdana"/>
              </a:rPr>
              <a:t>Figure (23): Mirror matrix across World xy-plane. Face directions are </a:t>
            </a:r>
            <a:r>
              <a:rPr dirty="0" sz="900" spc="-10" i="1">
                <a:latin typeface="Verdana"/>
                <a:cs typeface="Verdana"/>
              </a:rPr>
              <a:t>flipped.</a:t>
            </a:r>
            <a:endParaRPr sz="900">
              <a:latin typeface="Verdana"/>
              <a:cs typeface="Verdana"/>
            </a:endParaRPr>
          </a:p>
        </p:txBody>
      </p:sp>
      <p:sp>
        <p:nvSpPr>
          <p:cNvPr id="12" name="object 12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54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 spc="-25"/>
              <a:t>16</a:t>
            </a:fld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320800" y="508031"/>
            <a:ext cx="5553710" cy="21209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441575">
              <a:lnSpc>
                <a:spcPct val="100000"/>
              </a:lnSpc>
              <a:spcBef>
                <a:spcPts val="100"/>
              </a:spcBef>
            </a:pPr>
            <a:r>
              <a:rPr dirty="0" sz="1000" i="1">
                <a:latin typeface="Verdana"/>
                <a:cs typeface="Verdana"/>
              </a:rPr>
              <a:t>Essential</a:t>
            </a:r>
            <a:r>
              <a:rPr dirty="0" sz="1000" spc="-40" i="1">
                <a:latin typeface="Verdana"/>
                <a:cs typeface="Verdana"/>
              </a:rPr>
              <a:t> </a:t>
            </a:r>
            <a:r>
              <a:rPr dirty="0" sz="1000" i="1">
                <a:latin typeface="Verdana"/>
                <a:cs typeface="Verdana"/>
              </a:rPr>
              <a:t>Mathematics</a:t>
            </a:r>
            <a:r>
              <a:rPr dirty="0" sz="1000" spc="-40" i="1">
                <a:latin typeface="Verdana"/>
                <a:cs typeface="Verdana"/>
              </a:rPr>
              <a:t> </a:t>
            </a:r>
            <a:r>
              <a:rPr dirty="0" sz="1000" i="1">
                <a:latin typeface="Verdana"/>
                <a:cs typeface="Verdana"/>
              </a:rPr>
              <a:t>for</a:t>
            </a:r>
            <a:r>
              <a:rPr dirty="0" sz="1000" spc="-40" i="1">
                <a:latin typeface="Verdana"/>
                <a:cs typeface="Verdana"/>
              </a:rPr>
              <a:t> </a:t>
            </a:r>
            <a:r>
              <a:rPr dirty="0" sz="1000" i="1">
                <a:latin typeface="Verdana"/>
                <a:cs typeface="Verdana"/>
              </a:rPr>
              <a:t>Computational</a:t>
            </a:r>
            <a:r>
              <a:rPr dirty="0" sz="1000" spc="-40" i="1">
                <a:latin typeface="Verdana"/>
                <a:cs typeface="Verdana"/>
              </a:rPr>
              <a:t> </a:t>
            </a:r>
            <a:r>
              <a:rPr dirty="0" sz="1000" spc="-10" i="1">
                <a:latin typeface="Verdana"/>
                <a:cs typeface="Verdana"/>
              </a:rPr>
              <a:t>Design</a:t>
            </a:r>
            <a:endParaRPr sz="10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700">
              <a:latin typeface="Verdana"/>
              <a:cs typeface="Verdana"/>
            </a:endParaRPr>
          </a:p>
          <a:p>
            <a:pPr marL="50800">
              <a:lnSpc>
                <a:spcPct val="100000"/>
              </a:lnSpc>
            </a:pPr>
            <a:r>
              <a:rPr dirty="0" sz="1200" b="1">
                <a:latin typeface="Arial"/>
                <a:cs typeface="Arial"/>
              </a:rPr>
              <a:t>Planar Projection </a:t>
            </a:r>
            <a:r>
              <a:rPr dirty="0" sz="1200" spc="-10" b="1">
                <a:latin typeface="Arial"/>
                <a:cs typeface="Arial"/>
              </a:rPr>
              <a:t>transformation</a:t>
            </a:r>
            <a:endParaRPr sz="1200">
              <a:latin typeface="Arial"/>
              <a:cs typeface="Arial"/>
            </a:endParaRPr>
          </a:p>
          <a:p>
            <a:pPr marL="50800" marR="189865">
              <a:lnSpc>
                <a:spcPct val="100000"/>
              </a:lnSpc>
              <a:spcBef>
                <a:spcPts val="335"/>
              </a:spcBef>
            </a:pPr>
            <a:r>
              <a:rPr dirty="0" sz="1000">
                <a:latin typeface="Verdana"/>
                <a:cs typeface="Verdana"/>
              </a:rPr>
              <a:t>Intuitively,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projection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point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of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given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3-</a:t>
            </a:r>
            <a:r>
              <a:rPr dirty="0" sz="1000">
                <a:latin typeface="Verdana"/>
                <a:cs typeface="Verdana"/>
              </a:rPr>
              <a:t>D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point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P(x,y,z)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on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world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xy-plane </a:t>
            </a:r>
            <a:r>
              <a:rPr dirty="0" sz="1000">
                <a:latin typeface="Verdana"/>
                <a:cs typeface="Verdana"/>
              </a:rPr>
              <a:t>equals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P</a:t>
            </a:r>
            <a:r>
              <a:rPr dirty="0" baseline="-23148" sz="900">
                <a:latin typeface="Verdana"/>
                <a:cs typeface="Verdana"/>
              </a:rPr>
              <a:t>xy</a:t>
            </a:r>
            <a:r>
              <a:rPr dirty="0" sz="1000">
                <a:latin typeface="Verdana"/>
                <a:cs typeface="Verdana"/>
              </a:rPr>
              <a:t>(x,y,0)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setting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z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value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to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zero.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Similarly,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projection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to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xz-</a:t>
            </a:r>
            <a:r>
              <a:rPr dirty="0" sz="1000">
                <a:latin typeface="Verdana"/>
                <a:cs typeface="Verdana"/>
              </a:rPr>
              <a:t>plane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 spc="-25">
                <a:latin typeface="Verdana"/>
                <a:cs typeface="Verdana"/>
              </a:rPr>
              <a:t>of </a:t>
            </a:r>
            <a:r>
              <a:rPr dirty="0" sz="1000">
                <a:latin typeface="Verdana"/>
                <a:cs typeface="Verdana"/>
              </a:rPr>
              <a:t>point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P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is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P</a:t>
            </a:r>
            <a:r>
              <a:rPr dirty="0" baseline="-23148" sz="900">
                <a:latin typeface="Verdana"/>
                <a:cs typeface="Verdana"/>
              </a:rPr>
              <a:t>xz</a:t>
            </a:r>
            <a:r>
              <a:rPr dirty="0" sz="1000">
                <a:latin typeface="Verdana"/>
                <a:cs typeface="Verdana"/>
              </a:rPr>
              <a:t>(x,0,z).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When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projecting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to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yz-</a:t>
            </a:r>
            <a:r>
              <a:rPr dirty="0" sz="1000">
                <a:latin typeface="Verdana"/>
                <a:cs typeface="Verdana"/>
              </a:rPr>
              <a:t>plane,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P</a:t>
            </a:r>
            <a:r>
              <a:rPr dirty="0" baseline="-23148" sz="900">
                <a:latin typeface="Verdana"/>
                <a:cs typeface="Verdana"/>
              </a:rPr>
              <a:t>xz</a:t>
            </a:r>
            <a:r>
              <a:rPr dirty="0" baseline="-23148" sz="900" spc="179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=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(0,y,z).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Those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are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called </a:t>
            </a:r>
            <a:r>
              <a:rPr dirty="0" sz="1000">
                <a:latin typeface="Verdana"/>
                <a:cs typeface="Verdana"/>
              </a:rPr>
              <a:t>orthogonal</a:t>
            </a:r>
            <a:r>
              <a:rPr dirty="0" sz="1000" spc="-50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projections</a:t>
            </a:r>
            <a:r>
              <a:rPr dirty="0" baseline="32407" sz="900" spc="-15">
                <a:latin typeface="Verdana"/>
                <a:cs typeface="Verdana"/>
              </a:rPr>
              <a:t>1</a:t>
            </a:r>
            <a:r>
              <a:rPr dirty="0" sz="1000" spc="-10">
                <a:latin typeface="Verdana"/>
                <a:cs typeface="Verdana"/>
              </a:rPr>
              <a:t>.</a:t>
            </a:r>
            <a:endParaRPr sz="1000">
              <a:latin typeface="Verdana"/>
              <a:cs typeface="Verdana"/>
            </a:endParaRPr>
          </a:p>
          <a:p>
            <a:pPr algn="just" marL="50800" marR="191770">
              <a:lnSpc>
                <a:spcPct val="100000"/>
              </a:lnSpc>
              <a:spcBef>
                <a:spcPts val="300"/>
              </a:spcBef>
            </a:pPr>
            <a:r>
              <a:rPr dirty="0" sz="1000">
                <a:latin typeface="Verdana"/>
                <a:cs typeface="Verdana"/>
              </a:rPr>
              <a:t>If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we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have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curve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as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an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input,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and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we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apply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planar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projection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transformation, </a:t>
            </a:r>
            <a:r>
              <a:rPr dirty="0" sz="1000">
                <a:latin typeface="Verdana"/>
                <a:cs typeface="Verdana"/>
              </a:rPr>
              <a:t>we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get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curve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projected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to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that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plane.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following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shows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an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example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of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curve </a:t>
            </a:r>
            <a:r>
              <a:rPr dirty="0" sz="1000">
                <a:latin typeface="Verdana"/>
                <a:cs typeface="Verdana"/>
              </a:rPr>
              <a:t>projected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to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xyplane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with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matrix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format.</a:t>
            </a:r>
            <a:endParaRPr sz="1000">
              <a:latin typeface="Verdana"/>
              <a:cs typeface="Verdana"/>
            </a:endParaRPr>
          </a:p>
          <a:p>
            <a:pPr algn="just" marL="50800" marR="359410">
              <a:lnSpc>
                <a:spcPct val="100000"/>
              </a:lnSpc>
              <a:spcBef>
                <a:spcPts val="300"/>
              </a:spcBef>
            </a:pPr>
            <a:r>
              <a:rPr dirty="0" sz="1000">
                <a:latin typeface="Verdana"/>
                <a:cs typeface="Verdana"/>
              </a:rPr>
              <a:t>Note:</a:t>
            </a:r>
            <a:r>
              <a:rPr dirty="0" sz="1000" spc="-3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NURBS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curves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(explained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in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next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chapter)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use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control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points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to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define </a:t>
            </a:r>
            <a:r>
              <a:rPr dirty="0" sz="1000">
                <a:latin typeface="Verdana"/>
                <a:cs typeface="Verdana"/>
              </a:rPr>
              <a:t>curves.</a:t>
            </a:r>
            <a:r>
              <a:rPr dirty="0" sz="1000" spc="-4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Projecting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curve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amounts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to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projecting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its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control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points.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3" name="object 3" descr=""/>
          <p:cNvSpPr/>
          <p:nvPr/>
        </p:nvSpPr>
        <p:spPr>
          <a:xfrm>
            <a:off x="1143000" y="8877300"/>
            <a:ext cx="1828800" cy="9525"/>
          </a:xfrm>
          <a:custGeom>
            <a:avLst/>
            <a:gdLst/>
            <a:ahLst/>
            <a:cxnLst/>
            <a:rect l="l" t="t" r="r" b="b"/>
            <a:pathLst>
              <a:path w="1828800" h="9525">
                <a:moveTo>
                  <a:pt x="1828800" y="9525"/>
                </a:moveTo>
                <a:lnTo>
                  <a:pt x="0" y="9525"/>
                </a:lnTo>
                <a:lnTo>
                  <a:pt x="0" y="0"/>
                </a:lnTo>
                <a:lnTo>
                  <a:pt x="1828800" y="0"/>
                </a:lnTo>
                <a:lnTo>
                  <a:pt x="1828800" y="952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/>
          <p:nvPr/>
        </p:nvSpPr>
        <p:spPr>
          <a:xfrm>
            <a:off x="1143000" y="9210675"/>
            <a:ext cx="5715000" cy="9525"/>
          </a:xfrm>
          <a:custGeom>
            <a:avLst/>
            <a:gdLst/>
            <a:ahLst/>
            <a:cxnLst/>
            <a:rect l="l" t="t" r="r" b="b"/>
            <a:pathLst>
              <a:path w="5715000" h="9525">
                <a:moveTo>
                  <a:pt x="5715000" y="9525"/>
                </a:moveTo>
                <a:lnTo>
                  <a:pt x="0" y="9525"/>
                </a:lnTo>
                <a:lnTo>
                  <a:pt x="0" y="0"/>
                </a:lnTo>
                <a:lnTo>
                  <a:pt x="5715000" y="0"/>
                </a:lnTo>
                <a:lnTo>
                  <a:pt x="5715000" y="9525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/>
          <p:nvPr/>
        </p:nvSpPr>
        <p:spPr>
          <a:xfrm>
            <a:off x="2305050" y="3448050"/>
            <a:ext cx="171450" cy="123825"/>
          </a:xfrm>
          <a:custGeom>
            <a:avLst/>
            <a:gdLst/>
            <a:ahLst/>
            <a:cxnLst/>
            <a:rect l="l" t="t" r="r" b="b"/>
            <a:pathLst>
              <a:path w="171450" h="123825">
                <a:moveTo>
                  <a:pt x="171450" y="123825"/>
                </a:moveTo>
                <a:lnTo>
                  <a:pt x="0" y="123825"/>
                </a:lnTo>
                <a:lnTo>
                  <a:pt x="0" y="0"/>
                </a:lnTo>
                <a:lnTo>
                  <a:pt x="171450" y="0"/>
                </a:lnTo>
                <a:lnTo>
                  <a:pt x="171450" y="123825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/>
          <p:nvPr/>
        </p:nvSpPr>
        <p:spPr>
          <a:xfrm>
            <a:off x="1962150" y="4572000"/>
            <a:ext cx="171450" cy="123825"/>
          </a:xfrm>
          <a:custGeom>
            <a:avLst/>
            <a:gdLst/>
            <a:ahLst/>
            <a:cxnLst/>
            <a:rect l="l" t="t" r="r" b="b"/>
            <a:pathLst>
              <a:path w="171450" h="123825">
                <a:moveTo>
                  <a:pt x="171450" y="123825"/>
                </a:moveTo>
                <a:lnTo>
                  <a:pt x="0" y="123825"/>
                </a:lnTo>
                <a:lnTo>
                  <a:pt x="0" y="0"/>
                </a:lnTo>
                <a:lnTo>
                  <a:pt x="171450" y="0"/>
                </a:lnTo>
                <a:lnTo>
                  <a:pt x="171450" y="123825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 descr=""/>
          <p:cNvSpPr/>
          <p:nvPr/>
        </p:nvSpPr>
        <p:spPr>
          <a:xfrm>
            <a:off x="1619250" y="5695950"/>
            <a:ext cx="171450" cy="123825"/>
          </a:xfrm>
          <a:custGeom>
            <a:avLst/>
            <a:gdLst/>
            <a:ahLst/>
            <a:cxnLst/>
            <a:rect l="l" t="t" r="r" b="b"/>
            <a:pathLst>
              <a:path w="171450" h="123825">
                <a:moveTo>
                  <a:pt x="171450" y="123825"/>
                </a:moveTo>
                <a:lnTo>
                  <a:pt x="0" y="123825"/>
                </a:lnTo>
                <a:lnTo>
                  <a:pt x="0" y="0"/>
                </a:lnTo>
                <a:lnTo>
                  <a:pt x="171450" y="0"/>
                </a:lnTo>
                <a:lnTo>
                  <a:pt x="171450" y="123825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graphicFrame>
        <p:nvGraphicFramePr>
          <p:cNvPr id="8" name="object 8" descr=""/>
          <p:cNvGraphicFramePr>
            <a:graphicFrameLocks noGrp="1"/>
          </p:cNvGraphicFramePr>
          <p:nvPr/>
        </p:nvGraphicFramePr>
        <p:xfrm>
          <a:off x="1587500" y="2841143"/>
          <a:ext cx="1334770" cy="38735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86385"/>
                <a:gridCol w="342899"/>
                <a:gridCol w="342900"/>
                <a:gridCol w="286384"/>
              </a:tblGrid>
              <a:tr h="213995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</a:pPr>
                      <a:r>
                        <a:rPr dirty="0" sz="800" spc="-25">
                          <a:latin typeface="Verdana"/>
                          <a:cs typeface="Verdana"/>
                        </a:rPr>
                        <a:t>1.0</a:t>
                      </a:r>
                      <a:endParaRPr sz="800">
                        <a:latin typeface="Verdana"/>
                        <a:cs typeface="Verdana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800" spc="-25">
                          <a:latin typeface="Verdana"/>
                          <a:cs typeface="Verdana"/>
                        </a:rPr>
                        <a:t>0.0</a:t>
                      </a:r>
                      <a:endParaRPr sz="800">
                        <a:latin typeface="Verdana"/>
                        <a:cs typeface="Verdana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800" spc="-25">
                          <a:latin typeface="Verdana"/>
                          <a:cs typeface="Verdana"/>
                        </a:rPr>
                        <a:t>0.0</a:t>
                      </a:r>
                      <a:endParaRPr sz="800">
                        <a:latin typeface="Verdana"/>
                        <a:cs typeface="Verdana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24130">
                        <a:lnSpc>
                          <a:spcPct val="100000"/>
                        </a:lnSpc>
                      </a:pPr>
                      <a:r>
                        <a:rPr dirty="0" sz="800" spc="-25">
                          <a:latin typeface="Verdana"/>
                          <a:cs typeface="Verdana"/>
                        </a:rPr>
                        <a:t>0.0</a:t>
                      </a:r>
                      <a:endParaRPr sz="800">
                        <a:latin typeface="Verdana"/>
                        <a:cs typeface="Verdana"/>
                      </a:endParaRPr>
                    </a:p>
                  </a:txBody>
                  <a:tcPr marL="0" marR="0" marB="0" marT="0"/>
                </a:tc>
              </a:tr>
              <a:tr h="299720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715"/>
                        </a:spcBef>
                      </a:pPr>
                      <a:r>
                        <a:rPr dirty="0" sz="800" spc="-25">
                          <a:latin typeface="Verdana"/>
                          <a:cs typeface="Verdana"/>
                        </a:rPr>
                        <a:t>0.0</a:t>
                      </a:r>
                      <a:endParaRPr sz="800">
                        <a:latin typeface="Verdana"/>
                        <a:cs typeface="Verdana"/>
                      </a:endParaRPr>
                    </a:p>
                  </a:txBody>
                  <a:tcPr marL="0" marR="0" marB="0" marT="90805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15"/>
                        </a:spcBef>
                      </a:pPr>
                      <a:r>
                        <a:rPr dirty="0" sz="800" spc="-25">
                          <a:latin typeface="Verdana"/>
                          <a:cs typeface="Verdana"/>
                        </a:rPr>
                        <a:t>1.0</a:t>
                      </a:r>
                      <a:endParaRPr sz="800">
                        <a:latin typeface="Verdana"/>
                        <a:cs typeface="Verdana"/>
                      </a:endParaRPr>
                    </a:p>
                  </a:txBody>
                  <a:tcPr marL="0" marR="0" marB="0" marT="90805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15"/>
                        </a:spcBef>
                      </a:pPr>
                      <a:r>
                        <a:rPr dirty="0" sz="800" spc="-25">
                          <a:latin typeface="Verdana"/>
                          <a:cs typeface="Verdana"/>
                        </a:rPr>
                        <a:t>0.0</a:t>
                      </a:r>
                      <a:endParaRPr sz="800">
                        <a:latin typeface="Verdana"/>
                        <a:cs typeface="Verdana"/>
                      </a:endParaRPr>
                    </a:p>
                  </a:txBody>
                  <a:tcPr marL="0" marR="0" marB="0" marT="90805"/>
                </a:tc>
                <a:tc>
                  <a:txBody>
                    <a:bodyPr/>
                    <a:lstStyle/>
                    <a:p>
                      <a:pPr algn="r" marR="24130">
                        <a:lnSpc>
                          <a:spcPct val="100000"/>
                        </a:lnSpc>
                        <a:spcBef>
                          <a:spcPts val="715"/>
                        </a:spcBef>
                      </a:pPr>
                      <a:r>
                        <a:rPr dirty="0" sz="800" spc="-25">
                          <a:latin typeface="Verdana"/>
                          <a:cs typeface="Verdana"/>
                        </a:rPr>
                        <a:t>0.0</a:t>
                      </a:r>
                      <a:endParaRPr sz="800">
                        <a:latin typeface="Verdana"/>
                        <a:cs typeface="Verdana"/>
                      </a:endParaRPr>
                    </a:p>
                  </a:txBody>
                  <a:tcPr marL="0" marR="0" marB="0" marT="90805"/>
                </a:tc>
              </a:tr>
              <a:tr h="299720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dirty="0" sz="800" spc="-25">
                          <a:latin typeface="Verdana"/>
                          <a:cs typeface="Verdana"/>
                        </a:rPr>
                        <a:t>0.0</a:t>
                      </a:r>
                      <a:endParaRPr sz="800">
                        <a:latin typeface="Verdana"/>
                        <a:cs typeface="Verdana"/>
                      </a:endParaRPr>
                    </a:p>
                  </a:txBody>
                  <a:tcPr marL="0" marR="0" marB="0" marT="8636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dirty="0" sz="800" spc="-25">
                          <a:latin typeface="Verdana"/>
                          <a:cs typeface="Verdana"/>
                        </a:rPr>
                        <a:t>0.0</a:t>
                      </a:r>
                      <a:endParaRPr sz="800">
                        <a:latin typeface="Verdana"/>
                        <a:cs typeface="Verdana"/>
                      </a:endParaRPr>
                    </a:p>
                  </a:txBody>
                  <a:tcPr marL="0" marR="0" marB="0" marT="8636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dirty="0" sz="800" spc="-25">
                          <a:latin typeface="Verdana"/>
                          <a:cs typeface="Verdana"/>
                        </a:rPr>
                        <a:t>0.0</a:t>
                      </a:r>
                      <a:endParaRPr sz="800">
                        <a:latin typeface="Verdana"/>
                        <a:cs typeface="Verdana"/>
                      </a:endParaRPr>
                    </a:p>
                  </a:txBody>
                  <a:tcPr marL="0" marR="0" marB="0" marT="86360"/>
                </a:tc>
                <a:tc>
                  <a:txBody>
                    <a:bodyPr/>
                    <a:lstStyle/>
                    <a:p>
                      <a:pPr algn="r" marR="24130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dirty="0" sz="800" spc="-25">
                          <a:latin typeface="Verdana"/>
                          <a:cs typeface="Verdana"/>
                        </a:rPr>
                        <a:t>0.0</a:t>
                      </a:r>
                      <a:endParaRPr sz="800">
                        <a:latin typeface="Verdana"/>
                        <a:cs typeface="Verdana"/>
                      </a:endParaRPr>
                    </a:p>
                  </a:txBody>
                  <a:tcPr marL="0" marR="0" marB="0" marT="86360"/>
                </a:tc>
              </a:tr>
              <a:tr h="409575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715"/>
                        </a:spcBef>
                      </a:pPr>
                      <a:r>
                        <a:rPr dirty="0" sz="800" spc="-25">
                          <a:latin typeface="Verdana"/>
                          <a:cs typeface="Verdana"/>
                        </a:rPr>
                        <a:t>0.0</a:t>
                      </a:r>
                      <a:endParaRPr sz="800">
                        <a:latin typeface="Verdana"/>
                        <a:cs typeface="Verdana"/>
                      </a:endParaRPr>
                    </a:p>
                  </a:txBody>
                  <a:tcPr marL="0" marR="0" marB="0" marT="90805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15"/>
                        </a:spcBef>
                      </a:pPr>
                      <a:r>
                        <a:rPr dirty="0" sz="800" spc="-25">
                          <a:latin typeface="Verdana"/>
                          <a:cs typeface="Verdana"/>
                        </a:rPr>
                        <a:t>0.0</a:t>
                      </a:r>
                      <a:endParaRPr sz="800">
                        <a:latin typeface="Verdana"/>
                        <a:cs typeface="Verdana"/>
                      </a:endParaRPr>
                    </a:p>
                  </a:txBody>
                  <a:tcPr marL="0" marR="0" marB="0" marT="90805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15"/>
                        </a:spcBef>
                      </a:pPr>
                      <a:r>
                        <a:rPr dirty="0" sz="800" spc="-25">
                          <a:latin typeface="Verdana"/>
                          <a:cs typeface="Verdana"/>
                        </a:rPr>
                        <a:t>0.0</a:t>
                      </a:r>
                      <a:endParaRPr sz="800">
                        <a:latin typeface="Verdana"/>
                        <a:cs typeface="Verdana"/>
                      </a:endParaRPr>
                    </a:p>
                  </a:txBody>
                  <a:tcPr marL="0" marR="0" marB="0" marT="90805"/>
                </a:tc>
                <a:tc>
                  <a:txBody>
                    <a:bodyPr/>
                    <a:lstStyle/>
                    <a:p>
                      <a:pPr algn="r" marR="24130">
                        <a:lnSpc>
                          <a:spcPct val="100000"/>
                        </a:lnSpc>
                        <a:spcBef>
                          <a:spcPts val="715"/>
                        </a:spcBef>
                      </a:pPr>
                      <a:r>
                        <a:rPr dirty="0" sz="800" spc="-25">
                          <a:latin typeface="Verdana"/>
                          <a:cs typeface="Verdana"/>
                        </a:rPr>
                        <a:t>1.0</a:t>
                      </a:r>
                      <a:endParaRPr sz="800">
                        <a:latin typeface="Verdana"/>
                        <a:cs typeface="Verdana"/>
                      </a:endParaRPr>
                    </a:p>
                  </a:txBody>
                  <a:tcPr marL="0" marR="0" marB="0" marT="90805"/>
                </a:tc>
              </a:tr>
              <a:tr h="40957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31750">
                        <a:lnSpc>
                          <a:spcPct val="100000"/>
                        </a:lnSpc>
                      </a:pPr>
                      <a:r>
                        <a:rPr dirty="0" sz="800" spc="-25">
                          <a:latin typeface="Verdana"/>
                          <a:cs typeface="Verdana"/>
                        </a:rPr>
                        <a:t>1.0</a:t>
                      </a:r>
                      <a:endParaRPr sz="800">
                        <a:latin typeface="Verdana"/>
                        <a:cs typeface="Verdana"/>
                      </a:endParaRPr>
                    </a:p>
                  </a:txBody>
                  <a:tcPr marL="0" marR="0" marB="0" marT="5715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800" spc="-25">
                          <a:latin typeface="Verdana"/>
                          <a:cs typeface="Verdana"/>
                        </a:rPr>
                        <a:t>0.0</a:t>
                      </a:r>
                      <a:endParaRPr sz="800">
                        <a:latin typeface="Verdana"/>
                        <a:cs typeface="Verdana"/>
                      </a:endParaRPr>
                    </a:p>
                  </a:txBody>
                  <a:tcPr marL="0" marR="0" marB="0" marT="5715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800" spc="-25">
                          <a:latin typeface="Verdana"/>
                          <a:cs typeface="Verdana"/>
                        </a:rPr>
                        <a:t>0.0</a:t>
                      </a:r>
                      <a:endParaRPr sz="800">
                        <a:latin typeface="Verdana"/>
                        <a:cs typeface="Verdana"/>
                      </a:endParaRPr>
                    </a:p>
                  </a:txBody>
                  <a:tcPr marL="0" marR="0" marB="0" marT="5715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algn="r" marR="24130">
                        <a:lnSpc>
                          <a:spcPct val="100000"/>
                        </a:lnSpc>
                      </a:pPr>
                      <a:r>
                        <a:rPr dirty="0" sz="800" spc="-25">
                          <a:latin typeface="Verdana"/>
                          <a:cs typeface="Verdana"/>
                        </a:rPr>
                        <a:t>0.0</a:t>
                      </a:r>
                      <a:endParaRPr sz="800">
                        <a:latin typeface="Verdana"/>
                        <a:cs typeface="Verdana"/>
                      </a:endParaRPr>
                    </a:p>
                  </a:txBody>
                  <a:tcPr marL="0" marR="0" marB="0" marT="5715"/>
                </a:tc>
              </a:tr>
              <a:tr h="299720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715"/>
                        </a:spcBef>
                      </a:pPr>
                      <a:r>
                        <a:rPr dirty="0" sz="800" spc="-25">
                          <a:latin typeface="Verdana"/>
                          <a:cs typeface="Verdana"/>
                        </a:rPr>
                        <a:t>0.0</a:t>
                      </a:r>
                      <a:endParaRPr sz="800">
                        <a:latin typeface="Verdana"/>
                        <a:cs typeface="Verdana"/>
                      </a:endParaRPr>
                    </a:p>
                  </a:txBody>
                  <a:tcPr marL="0" marR="0" marB="0" marT="90805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15"/>
                        </a:spcBef>
                      </a:pPr>
                      <a:r>
                        <a:rPr dirty="0" sz="800" spc="-25">
                          <a:latin typeface="Verdana"/>
                          <a:cs typeface="Verdana"/>
                        </a:rPr>
                        <a:t>0.0</a:t>
                      </a:r>
                      <a:endParaRPr sz="800">
                        <a:latin typeface="Verdana"/>
                        <a:cs typeface="Verdana"/>
                      </a:endParaRPr>
                    </a:p>
                  </a:txBody>
                  <a:tcPr marL="0" marR="0" marB="0" marT="90805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15"/>
                        </a:spcBef>
                      </a:pPr>
                      <a:r>
                        <a:rPr dirty="0" sz="800" spc="-25">
                          <a:latin typeface="Verdana"/>
                          <a:cs typeface="Verdana"/>
                        </a:rPr>
                        <a:t>0.0</a:t>
                      </a:r>
                      <a:endParaRPr sz="800">
                        <a:latin typeface="Verdana"/>
                        <a:cs typeface="Verdana"/>
                      </a:endParaRPr>
                    </a:p>
                  </a:txBody>
                  <a:tcPr marL="0" marR="0" marB="0" marT="90805"/>
                </a:tc>
                <a:tc>
                  <a:txBody>
                    <a:bodyPr/>
                    <a:lstStyle/>
                    <a:p>
                      <a:pPr algn="r" marR="24130">
                        <a:lnSpc>
                          <a:spcPct val="100000"/>
                        </a:lnSpc>
                        <a:spcBef>
                          <a:spcPts val="715"/>
                        </a:spcBef>
                      </a:pPr>
                      <a:r>
                        <a:rPr dirty="0" sz="800" spc="-25">
                          <a:latin typeface="Verdana"/>
                          <a:cs typeface="Verdana"/>
                        </a:rPr>
                        <a:t>0.0</a:t>
                      </a:r>
                      <a:endParaRPr sz="800">
                        <a:latin typeface="Verdana"/>
                        <a:cs typeface="Verdana"/>
                      </a:endParaRPr>
                    </a:p>
                  </a:txBody>
                  <a:tcPr marL="0" marR="0" marB="0" marT="90805"/>
                </a:tc>
              </a:tr>
              <a:tr h="299720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dirty="0" sz="800" spc="-25">
                          <a:latin typeface="Verdana"/>
                          <a:cs typeface="Verdana"/>
                        </a:rPr>
                        <a:t>0.0</a:t>
                      </a:r>
                      <a:endParaRPr sz="800">
                        <a:latin typeface="Verdana"/>
                        <a:cs typeface="Verdana"/>
                      </a:endParaRPr>
                    </a:p>
                  </a:txBody>
                  <a:tcPr marL="0" marR="0" marB="0" marT="8636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dirty="0" sz="800" spc="-25">
                          <a:latin typeface="Verdana"/>
                          <a:cs typeface="Verdana"/>
                        </a:rPr>
                        <a:t>0.0</a:t>
                      </a:r>
                      <a:endParaRPr sz="800">
                        <a:latin typeface="Verdana"/>
                        <a:cs typeface="Verdana"/>
                      </a:endParaRPr>
                    </a:p>
                  </a:txBody>
                  <a:tcPr marL="0" marR="0" marB="0" marT="8636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dirty="0" sz="800" spc="-25">
                          <a:latin typeface="Verdana"/>
                          <a:cs typeface="Verdana"/>
                        </a:rPr>
                        <a:t>1.0</a:t>
                      </a:r>
                      <a:endParaRPr sz="800">
                        <a:latin typeface="Verdana"/>
                        <a:cs typeface="Verdana"/>
                      </a:endParaRPr>
                    </a:p>
                  </a:txBody>
                  <a:tcPr marL="0" marR="0" marB="0" marT="86360"/>
                </a:tc>
                <a:tc>
                  <a:txBody>
                    <a:bodyPr/>
                    <a:lstStyle/>
                    <a:p>
                      <a:pPr algn="r" marR="24130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dirty="0" sz="800" spc="-25">
                          <a:latin typeface="Verdana"/>
                          <a:cs typeface="Verdana"/>
                        </a:rPr>
                        <a:t>0.0</a:t>
                      </a:r>
                      <a:endParaRPr sz="800">
                        <a:latin typeface="Verdana"/>
                        <a:cs typeface="Verdana"/>
                      </a:endParaRPr>
                    </a:p>
                  </a:txBody>
                  <a:tcPr marL="0" marR="0" marB="0" marT="86360"/>
                </a:tc>
              </a:tr>
              <a:tr h="414020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715"/>
                        </a:spcBef>
                      </a:pPr>
                      <a:r>
                        <a:rPr dirty="0" sz="800" spc="-25">
                          <a:latin typeface="Verdana"/>
                          <a:cs typeface="Verdana"/>
                        </a:rPr>
                        <a:t>0.0</a:t>
                      </a:r>
                      <a:endParaRPr sz="800">
                        <a:latin typeface="Verdana"/>
                        <a:cs typeface="Verdana"/>
                      </a:endParaRPr>
                    </a:p>
                  </a:txBody>
                  <a:tcPr marL="0" marR="0" marB="0" marT="90805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15"/>
                        </a:spcBef>
                      </a:pPr>
                      <a:r>
                        <a:rPr dirty="0" sz="800" spc="-25">
                          <a:latin typeface="Verdana"/>
                          <a:cs typeface="Verdana"/>
                        </a:rPr>
                        <a:t>0.0</a:t>
                      </a:r>
                      <a:endParaRPr sz="800">
                        <a:latin typeface="Verdana"/>
                        <a:cs typeface="Verdana"/>
                      </a:endParaRPr>
                    </a:p>
                  </a:txBody>
                  <a:tcPr marL="0" marR="0" marB="0" marT="90805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15"/>
                        </a:spcBef>
                      </a:pPr>
                      <a:r>
                        <a:rPr dirty="0" sz="800" spc="-25">
                          <a:latin typeface="Verdana"/>
                          <a:cs typeface="Verdana"/>
                        </a:rPr>
                        <a:t>0.0</a:t>
                      </a:r>
                      <a:endParaRPr sz="800">
                        <a:latin typeface="Verdana"/>
                        <a:cs typeface="Verdana"/>
                      </a:endParaRPr>
                    </a:p>
                  </a:txBody>
                  <a:tcPr marL="0" marR="0" marB="0" marT="90805"/>
                </a:tc>
                <a:tc>
                  <a:txBody>
                    <a:bodyPr/>
                    <a:lstStyle/>
                    <a:p>
                      <a:pPr algn="r" marR="24130">
                        <a:lnSpc>
                          <a:spcPct val="100000"/>
                        </a:lnSpc>
                        <a:spcBef>
                          <a:spcPts val="715"/>
                        </a:spcBef>
                      </a:pPr>
                      <a:r>
                        <a:rPr dirty="0" sz="800" spc="-25">
                          <a:latin typeface="Verdana"/>
                          <a:cs typeface="Verdana"/>
                        </a:rPr>
                        <a:t>1.0</a:t>
                      </a:r>
                      <a:endParaRPr sz="800">
                        <a:latin typeface="Verdana"/>
                        <a:cs typeface="Verdana"/>
                      </a:endParaRPr>
                    </a:p>
                  </a:txBody>
                  <a:tcPr marL="0" marR="0" marB="0" marT="90805"/>
                </a:tc>
              </a:tr>
              <a:tr h="4140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marL="31750">
                        <a:lnSpc>
                          <a:spcPct val="100000"/>
                        </a:lnSpc>
                        <a:spcBef>
                          <a:spcPts val="545"/>
                        </a:spcBef>
                      </a:pPr>
                      <a:r>
                        <a:rPr dirty="0" sz="800" spc="-25">
                          <a:latin typeface="Verdana"/>
                          <a:cs typeface="Verdana"/>
                        </a:rPr>
                        <a:t>0.0</a:t>
                      </a:r>
                      <a:endParaRPr sz="800">
                        <a:latin typeface="Verdana"/>
                        <a:cs typeface="Verdana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45"/>
                        </a:spcBef>
                      </a:pPr>
                      <a:r>
                        <a:rPr dirty="0" sz="800" spc="-25">
                          <a:latin typeface="Verdana"/>
                          <a:cs typeface="Verdana"/>
                        </a:rPr>
                        <a:t>0.0</a:t>
                      </a:r>
                      <a:endParaRPr sz="800">
                        <a:latin typeface="Verdana"/>
                        <a:cs typeface="Verdana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45"/>
                        </a:spcBef>
                      </a:pPr>
                      <a:r>
                        <a:rPr dirty="0" sz="800" spc="-25">
                          <a:latin typeface="Verdana"/>
                          <a:cs typeface="Verdana"/>
                        </a:rPr>
                        <a:t>0.0</a:t>
                      </a:r>
                      <a:endParaRPr sz="800">
                        <a:latin typeface="Verdana"/>
                        <a:cs typeface="Verdana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algn="r" marR="24130">
                        <a:lnSpc>
                          <a:spcPct val="100000"/>
                        </a:lnSpc>
                        <a:spcBef>
                          <a:spcPts val="545"/>
                        </a:spcBef>
                      </a:pPr>
                      <a:r>
                        <a:rPr dirty="0" sz="800" spc="-25">
                          <a:latin typeface="Verdana"/>
                          <a:cs typeface="Verdana"/>
                        </a:rPr>
                        <a:t>0.0</a:t>
                      </a:r>
                      <a:endParaRPr sz="800">
                        <a:latin typeface="Verdana"/>
                        <a:cs typeface="Verdana"/>
                      </a:endParaRPr>
                    </a:p>
                  </a:txBody>
                  <a:tcPr marL="0" marR="0" marB="0" marT="0"/>
                </a:tc>
              </a:tr>
              <a:tr h="299720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715"/>
                        </a:spcBef>
                      </a:pPr>
                      <a:r>
                        <a:rPr dirty="0" sz="800" spc="-25">
                          <a:latin typeface="Verdana"/>
                          <a:cs typeface="Verdana"/>
                        </a:rPr>
                        <a:t>0.0</a:t>
                      </a:r>
                      <a:endParaRPr sz="800">
                        <a:latin typeface="Verdana"/>
                        <a:cs typeface="Verdana"/>
                      </a:endParaRPr>
                    </a:p>
                  </a:txBody>
                  <a:tcPr marL="0" marR="0" marB="0" marT="90805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15"/>
                        </a:spcBef>
                      </a:pPr>
                      <a:r>
                        <a:rPr dirty="0" sz="800" spc="-25">
                          <a:latin typeface="Verdana"/>
                          <a:cs typeface="Verdana"/>
                        </a:rPr>
                        <a:t>1.0</a:t>
                      </a:r>
                      <a:endParaRPr sz="800">
                        <a:latin typeface="Verdana"/>
                        <a:cs typeface="Verdana"/>
                      </a:endParaRPr>
                    </a:p>
                  </a:txBody>
                  <a:tcPr marL="0" marR="0" marB="0" marT="90805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15"/>
                        </a:spcBef>
                      </a:pPr>
                      <a:r>
                        <a:rPr dirty="0" sz="800" spc="-25">
                          <a:latin typeface="Verdana"/>
                          <a:cs typeface="Verdana"/>
                        </a:rPr>
                        <a:t>0.0</a:t>
                      </a:r>
                      <a:endParaRPr sz="800">
                        <a:latin typeface="Verdana"/>
                        <a:cs typeface="Verdana"/>
                      </a:endParaRPr>
                    </a:p>
                  </a:txBody>
                  <a:tcPr marL="0" marR="0" marB="0" marT="90805"/>
                </a:tc>
                <a:tc>
                  <a:txBody>
                    <a:bodyPr/>
                    <a:lstStyle/>
                    <a:p>
                      <a:pPr algn="r" marR="24130">
                        <a:lnSpc>
                          <a:spcPct val="100000"/>
                        </a:lnSpc>
                        <a:spcBef>
                          <a:spcPts val="715"/>
                        </a:spcBef>
                      </a:pPr>
                      <a:r>
                        <a:rPr dirty="0" sz="800" spc="-25">
                          <a:latin typeface="Verdana"/>
                          <a:cs typeface="Verdana"/>
                        </a:rPr>
                        <a:t>0.0</a:t>
                      </a:r>
                      <a:endParaRPr sz="800">
                        <a:latin typeface="Verdana"/>
                        <a:cs typeface="Verdana"/>
                      </a:endParaRPr>
                    </a:p>
                  </a:txBody>
                  <a:tcPr marL="0" marR="0" marB="0" marT="90805"/>
                </a:tc>
              </a:tr>
              <a:tr h="299720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dirty="0" sz="800" spc="-25">
                          <a:latin typeface="Verdana"/>
                          <a:cs typeface="Verdana"/>
                        </a:rPr>
                        <a:t>0.0</a:t>
                      </a:r>
                      <a:endParaRPr sz="800">
                        <a:latin typeface="Verdana"/>
                        <a:cs typeface="Verdana"/>
                      </a:endParaRPr>
                    </a:p>
                  </a:txBody>
                  <a:tcPr marL="0" marR="0" marB="0" marT="8636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dirty="0" sz="800" spc="-25">
                          <a:latin typeface="Verdana"/>
                          <a:cs typeface="Verdana"/>
                        </a:rPr>
                        <a:t>0.0</a:t>
                      </a:r>
                      <a:endParaRPr sz="800">
                        <a:latin typeface="Verdana"/>
                        <a:cs typeface="Verdana"/>
                      </a:endParaRPr>
                    </a:p>
                  </a:txBody>
                  <a:tcPr marL="0" marR="0" marB="0" marT="8636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dirty="0" sz="800" spc="-25">
                          <a:latin typeface="Verdana"/>
                          <a:cs typeface="Verdana"/>
                        </a:rPr>
                        <a:t>1.0</a:t>
                      </a:r>
                      <a:endParaRPr sz="800">
                        <a:latin typeface="Verdana"/>
                        <a:cs typeface="Verdana"/>
                      </a:endParaRPr>
                    </a:p>
                  </a:txBody>
                  <a:tcPr marL="0" marR="0" marB="0" marT="86360"/>
                </a:tc>
                <a:tc>
                  <a:txBody>
                    <a:bodyPr/>
                    <a:lstStyle/>
                    <a:p>
                      <a:pPr algn="r" marR="24130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dirty="0" sz="800" spc="-25">
                          <a:latin typeface="Verdana"/>
                          <a:cs typeface="Verdana"/>
                        </a:rPr>
                        <a:t>0.0</a:t>
                      </a:r>
                      <a:endParaRPr sz="800">
                        <a:latin typeface="Verdana"/>
                        <a:cs typeface="Verdana"/>
                      </a:endParaRPr>
                    </a:p>
                  </a:txBody>
                  <a:tcPr marL="0" marR="0" marB="0" marT="86360"/>
                </a:tc>
              </a:tr>
              <a:tr h="213995">
                <a:tc>
                  <a:txBody>
                    <a:bodyPr/>
                    <a:lstStyle/>
                    <a:p>
                      <a:pPr marL="31750">
                        <a:lnSpc>
                          <a:spcPts val="869"/>
                        </a:lnSpc>
                        <a:spcBef>
                          <a:spcPts val="715"/>
                        </a:spcBef>
                      </a:pPr>
                      <a:r>
                        <a:rPr dirty="0" sz="800" spc="-25">
                          <a:latin typeface="Verdana"/>
                          <a:cs typeface="Verdana"/>
                        </a:rPr>
                        <a:t>0.0</a:t>
                      </a:r>
                      <a:endParaRPr sz="800">
                        <a:latin typeface="Verdana"/>
                        <a:cs typeface="Verdana"/>
                      </a:endParaRPr>
                    </a:p>
                  </a:txBody>
                  <a:tcPr marL="0" marR="0" marB="0" marT="90805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69"/>
                        </a:lnSpc>
                        <a:spcBef>
                          <a:spcPts val="715"/>
                        </a:spcBef>
                      </a:pPr>
                      <a:r>
                        <a:rPr dirty="0" sz="800" spc="-25">
                          <a:latin typeface="Verdana"/>
                          <a:cs typeface="Verdana"/>
                        </a:rPr>
                        <a:t>0.0</a:t>
                      </a:r>
                      <a:endParaRPr sz="800">
                        <a:latin typeface="Verdana"/>
                        <a:cs typeface="Verdana"/>
                      </a:endParaRPr>
                    </a:p>
                  </a:txBody>
                  <a:tcPr marL="0" marR="0" marB="0" marT="90805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69"/>
                        </a:lnSpc>
                        <a:spcBef>
                          <a:spcPts val="715"/>
                        </a:spcBef>
                      </a:pPr>
                      <a:r>
                        <a:rPr dirty="0" sz="800" spc="-25">
                          <a:latin typeface="Verdana"/>
                          <a:cs typeface="Verdana"/>
                        </a:rPr>
                        <a:t>0.0</a:t>
                      </a:r>
                      <a:endParaRPr sz="800">
                        <a:latin typeface="Verdana"/>
                        <a:cs typeface="Verdana"/>
                      </a:endParaRPr>
                    </a:p>
                  </a:txBody>
                  <a:tcPr marL="0" marR="0" marB="0" marT="90805"/>
                </a:tc>
                <a:tc>
                  <a:txBody>
                    <a:bodyPr/>
                    <a:lstStyle/>
                    <a:p>
                      <a:pPr algn="r" marR="24130">
                        <a:lnSpc>
                          <a:spcPts val="869"/>
                        </a:lnSpc>
                        <a:spcBef>
                          <a:spcPts val="715"/>
                        </a:spcBef>
                      </a:pPr>
                      <a:r>
                        <a:rPr dirty="0" sz="800" spc="-25">
                          <a:latin typeface="Verdana"/>
                          <a:cs typeface="Verdana"/>
                        </a:rPr>
                        <a:t>1.0</a:t>
                      </a:r>
                      <a:endParaRPr sz="800">
                        <a:latin typeface="Verdana"/>
                        <a:cs typeface="Verdana"/>
                      </a:endParaRPr>
                    </a:p>
                  </a:txBody>
                  <a:tcPr marL="0" marR="0" marB="0" marT="90805"/>
                </a:tc>
              </a:tr>
            </a:tbl>
          </a:graphicData>
        </a:graphic>
      </p:graphicFrame>
      <p:pic>
        <p:nvPicPr>
          <p:cNvPr id="9" name="object 9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90850" y="2867025"/>
            <a:ext cx="1790700" cy="1171575"/>
          </a:xfrm>
          <a:prstGeom prst="rect">
            <a:avLst/>
          </a:prstGeom>
        </p:spPr>
      </p:pic>
      <p:pic>
        <p:nvPicPr>
          <p:cNvPr id="10" name="object 10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990850" y="4286250"/>
            <a:ext cx="2167029" cy="1181100"/>
          </a:xfrm>
          <a:prstGeom prst="rect">
            <a:avLst/>
          </a:prstGeom>
        </p:spPr>
      </p:pic>
      <p:pic>
        <p:nvPicPr>
          <p:cNvPr id="11" name="object 11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990850" y="5715000"/>
            <a:ext cx="1885950" cy="1168215"/>
          </a:xfrm>
          <a:prstGeom prst="rect">
            <a:avLst/>
          </a:prstGeom>
        </p:spPr>
      </p:pic>
      <p:sp>
        <p:nvSpPr>
          <p:cNvPr id="12" name="object 12" descr=""/>
          <p:cNvSpPr txBox="1"/>
          <p:nvPr/>
        </p:nvSpPr>
        <p:spPr>
          <a:xfrm>
            <a:off x="1358900" y="6950075"/>
            <a:ext cx="1910714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i="1">
                <a:latin typeface="Verdana"/>
                <a:cs typeface="Verdana"/>
              </a:rPr>
              <a:t>Figure (24): Projection </a:t>
            </a:r>
            <a:r>
              <a:rPr dirty="0" sz="900" spc="-10" i="1">
                <a:latin typeface="Verdana"/>
                <a:cs typeface="Verdana"/>
              </a:rPr>
              <a:t>matrices.</a:t>
            </a:r>
            <a:endParaRPr sz="900">
              <a:latin typeface="Verdana"/>
              <a:cs typeface="Verdana"/>
            </a:endParaRPr>
          </a:p>
        </p:txBody>
      </p:sp>
      <p:sp>
        <p:nvSpPr>
          <p:cNvPr id="15" name="object 1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54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 spc="-25"/>
              <a:t>16</a:t>
            </a:fld>
          </a:p>
        </p:txBody>
      </p:sp>
      <p:sp>
        <p:nvSpPr>
          <p:cNvPr id="13" name="object 13" descr=""/>
          <p:cNvSpPr txBox="1"/>
          <p:nvPr/>
        </p:nvSpPr>
        <p:spPr>
          <a:xfrm>
            <a:off x="1358900" y="7305738"/>
            <a:ext cx="5511800" cy="11239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498465" algn="l"/>
              </a:tabLst>
            </a:pPr>
            <a:r>
              <a:rPr dirty="0" u="sng" sz="1400" spc="-1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Tutorial</a:t>
            </a:r>
            <a:r>
              <a:rPr dirty="0" u="sng" sz="140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	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295"/>
              </a:spcBef>
            </a:pPr>
            <a:r>
              <a:rPr dirty="0" sz="1200" b="1">
                <a:latin typeface="Arial"/>
                <a:cs typeface="Arial"/>
              </a:rPr>
              <a:t>Multiple </a:t>
            </a:r>
            <a:r>
              <a:rPr dirty="0" sz="1200" spc="-10" b="1">
                <a:latin typeface="Arial"/>
                <a:cs typeface="Arial"/>
              </a:rPr>
              <a:t>transformations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34"/>
              </a:spcBef>
            </a:pPr>
            <a:r>
              <a:rPr dirty="0" sz="1000">
                <a:latin typeface="Verdana"/>
                <a:cs typeface="Verdana"/>
              </a:rPr>
              <a:t>Use</a:t>
            </a:r>
            <a:r>
              <a:rPr dirty="0" sz="1000" spc="-3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one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matrix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to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transform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geometry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as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follows:</a:t>
            </a:r>
            <a:endParaRPr sz="1000">
              <a:latin typeface="Verdana"/>
              <a:cs typeface="Verdana"/>
            </a:endParaRPr>
          </a:p>
          <a:p>
            <a:pPr marL="12700" marR="48260">
              <a:lnSpc>
                <a:spcPct val="100000"/>
              </a:lnSpc>
              <a:spcBef>
                <a:spcPts val="300"/>
              </a:spcBef>
            </a:pPr>
            <a:r>
              <a:rPr dirty="0" sz="1000">
                <a:latin typeface="Verdana"/>
                <a:cs typeface="Verdana"/>
              </a:rPr>
              <a:t>First,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move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input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geometry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so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that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it's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center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is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at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origin,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then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rotate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45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degrees </a:t>
            </a:r>
            <a:r>
              <a:rPr dirty="0" sz="1000">
                <a:latin typeface="Verdana"/>
                <a:cs typeface="Verdana"/>
              </a:rPr>
              <a:t>around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z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axis,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then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scale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uniformly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by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0.2,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then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move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back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to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original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location.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1358900" y="8937656"/>
            <a:ext cx="1672589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baseline="32407" sz="900">
                <a:latin typeface="Verdana"/>
                <a:cs typeface="Verdana"/>
              </a:rPr>
              <a:t>1</a:t>
            </a:r>
            <a:r>
              <a:rPr dirty="0" baseline="32407" sz="900" spc="179">
                <a:latin typeface="Verdana"/>
                <a:cs typeface="Verdana"/>
              </a:rPr>
              <a:t> </a:t>
            </a:r>
            <a:r>
              <a:rPr dirty="0" u="sng" sz="100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Verdana"/>
                <a:cs typeface="Verdana"/>
                <a:hlinkClick r:id="rId5"/>
              </a:rPr>
              <a:t>Wikipedia:</a:t>
            </a:r>
            <a:r>
              <a:rPr dirty="0" u="sng" sz="1000" spc="-2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Verdana"/>
                <a:cs typeface="Verdana"/>
                <a:hlinkClick r:id="rId5"/>
              </a:rPr>
              <a:t> </a:t>
            </a:r>
            <a:r>
              <a:rPr dirty="0" u="sng" sz="100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Verdana"/>
                <a:cs typeface="Verdana"/>
                <a:hlinkClick r:id="rId5"/>
              </a:rPr>
              <a:t>Bézier</a:t>
            </a:r>
            <a:r>
              <a:rPr dirty="0" u="sng" sz="1000" spc="-2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Verdana"/>
                <a:cs typeface="Verdana"/>
                <a:hlinkClick r:id="rId5"/>
              </a:rPr>
              <a:t> </a:t>
            </a:r>
            <a:r>
              <a:rPr dirty="0" u="sng" sz="1000" spc="-1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Verdana"/>
                <a:cs typeface="Verdana"/>
                <a:hlinkClick r:id="rId5"/>
              </a:rPr>
              <a:t>curve</a:t>
            </a:r>
            <a:r>
              <a:rPr dirty="0" sz="1000" spc="-10">
                <a:latin typeface="Verdana"/>
                <a:cs typeface="Verdana"/>
              </a:rPr>
              <a:t>.</a:t>
            </a:r>
            <a:endParaRPr sz="10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358900" y="508031"/>
            <a:ext cx="5502910" cy="19589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403475">
              <a:lnSpc>
                <a:spcPct val="100000"/>
              </a:lnSpc>
              <a:spcBef>
                <a:spcPts val="100"/>
              </a:spcBef>
            </a:pPr>
            <a:r>
              <a:rPr dirty="0" sz="1000" i="1">
                <a:latin typeface="Verdana"/>
                <a:cs typeface="Verdana"/>
              </a:rPr>
              <a:t>Essential</a:t>
            </a:r>
            <a:r>
              <a:rPr dirty="0" sz="1000" spc="-40" i="1">
                <a:latin typeface="Verdana"/>
                <a:cs typeface="Verdana"/>
              </a:rPr>
              <a:t> </a:t>
            </a:r>
            <a:r>
              <a:rPr dirty="0" sz="1000" i="1">
                <a:latin typeface="Verdana"/>
                <a:cs typeface="Verdana"/>
              </a:rPr>
              <a:t>Mathematics</a:t>
            </a:r>
            <a:r>
              <a:rPr dirty="0" sz="1000" spc="-40" i="1">
                <a:latin typeface="Verdana"/>
                <a:cs typeface="Verdana"/>
              </a:rPr>
              <a:t> </a:t>
            </a:r>
            <a:r>
              <a:rPr dirty="0" sz="1000" i="1">
                <a:latin typeface="Verdana"/>
                <a:cs typeface="Verdana"/>
              </a:rPr>
              <a:t>for</a:t>
            </a:r>
            <a:r>
              <a:rPr dirty="0" sz="1000" spc="-40" i="1">
                <a:latin typeface="Verdana"/>
                <a:cs typeface="Verdana"/>
              </a:rPr>
              <a:t> </a:t>
            </a:r>
            <a:r>
              <a:rPr dirty="0" sz="1000" i="1">
                <a:latin typeface="Verdana"/>
                <a:cs typeface="Verdana"/>
              </a:rPr>
              <a:t>Computational</a:t>
            </a:r>
            <a:r>
              <a:rPr dirty="0" sz="1000" spc="-40" i="1">
                <a:latin typeface="Verdana"/>
                <a:cs typeface="Verdana"/>
              </a:rPr>
              <a:t> </a:t>
            </a:r>
            <a:r>
              <a:rPr dirty="0" sz="1000" spc="-10" i="1">
                <a:latin typeface="Verdana"/>
                <a:cs typeface="Verdana"/>
              </a:rPr>
              <a:t>Design</a:t>
            </a:r>
            <a:endParaRPr sz="10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5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1000" i="1">
                <a:latin typeface="Verdana"/>
                <a:cs typeface="Verdana"/>
              </a:rPr>
              <a:t>Performance</a:t>
            </a:r>
            <a:r>
              <a:rPr dirty="0" sz="1000" spc="-50" i="1">
                <a:latin typeface="Verdana"/>
                <a:cs typeface="Verdana"/>
              </a:rPr>
              <a:t> </a:t>
            </a:r>
            <a:r>
              <a:rPr dirty="0" sz="1000" spc="-10" i="1">
                <a:latin typeface="Verdana"/>
                <a:cs typeface="Verdana"/>
              </a:rPr>
              <a:t>note:</a:t>
            </a:r>
            <a:endParaRPr sz="1000">
              <a:latin typeface="Verdana"/>
              <a:cs typeface="Verdana"/>
            </a:endParaRPr>
          </a:p>
          <a:p>
            <a:pPr marL="12700" marR="31115">
              <a:lnSpc>
                <a:spcPct val="100000"/>
              </a:lnSpc>
              <a:spcBef>
                <a:spcPts val="300"/>
              </a:spcBef>
            </a:pPr>
            <a:r>
              <a:rPr dirty="0" sz="1000">
                <a:latin typeface="Verdana"/>
                <a:cs typeface="Verdana"/>
              </a:rPr>
              <a:t>With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big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number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of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points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or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objects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to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transform,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it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is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much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more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efficient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to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create </a:t>
            </a:r>
            <a:r>
              <a:rPr dirty="0" sz="1000">
                <a:latin typeface="Verdana"/>
                <a:cs typeface="Verdana"/>
              </a:rPr>
              <a:t>one</a:t>
            </a:r>
            <a:r>
              <a:rPr dirty="0" sz="1000" spc="-4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master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transformation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matrix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(multiply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all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matrices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first),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then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use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resulting </a:t>
            </a:r>
            <a:r>
              <a:rPr dirty="0" sz="1000">
                <a:latin typeface="Verdana"/>
                <a:cs typeface="Verdana"/>
              </a:rPr>
              <a:t>master</a:t>
            </a:r>
            <a:r>
              <a:rPr dirty="0" sz="1000" spc="-3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matrix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once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to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transform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all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input,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as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opposed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to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transforming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multiple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times </a:t>
            </a:r>
            <a:r>
              <a:rPr dirty="0" sz="1000">
                <a:latin typeface="Verdana"/>
                <a:cs typeface="Verdana"/>
              </a:rPr>
              <a:t>with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one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matrix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at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</a:t>
            </a:r>
            <a:r>
              <a:rPr dirty="0" sz="1000" spc="-10">
                <a:latin typeface="Verdana"/>
                <a:cs typeface="Verdana"/>
              </a:rPr>
              <a:t> time.</a:t>
            </a:r>
            <a:endParaRPr sz="1000">
              <a:latin typeface="Verdana"/>
              <a:cs typeface="Verdana"/>
            </a:endParaRPr>
          </a:p>
          <a:p>
            <a:pPr>
              <a:lnSpc>
                <a:spcPct val="100000"/>
              </a:lnSpc>
            </a:pPr>
            <a:endParaRPr sz="15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900" spc="-10" b="1">
                <a:latin typeface="Verdana"/>
                <a:cs typeface="Verdana"/>
              </a:rPr>
              <a:t>Input:</a:t>
            </a:r>
            <a:endParaRPr sz="900">
              <a:latin typeface="Verdana"/>
              <a:cs typeface="Verdana"/>
            </a:endParaRPr>
          </a:p>
          <a:p>
            <a:pPr marL="241300" indent="-228600">
              <a:lnSpc>
                <a:spcPct val="100000"/>
              </a:lnSpc>
              <a:spcBef>
                <a:spcPts val="245"/>
              </a:spcBef>
              <a:buAutoNum type="arabicPeriod"/>
              <a:tabLst>
                <a:tab pos="241300" algn="l"/>
              </a:tabLst>
            </a:pPr>
            <a:r>
              <a:rPr dirty="0" sz="1000">
                <a:latin typeface="Verdana"/>
                <a:cs typeface="Verdana"/>
              </a:rPr>
              <a:t>Objects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to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transform</a:t>
            </a:r>
            <a:endParaRPr sz="1000">
              <a:latin typeface="Verdana"/>
              <a:cs typeface="Verdana"/>
            </a:endParaRPr>
          </a:p>
          <a:p>
            <a:pPr marL="241300" indent="-228600">
              <a:lnSpc>
                <a:spcPct val="100000"/>
              </a:lnSpc>
              <a:spcBef>
                <a:spcPts val="300"/>
              </a:spcBef>
              <a:buAutoNum type="arabicPeriod"/>
              <a:tabLst>
                <a:tab pos="241300" algn="l"/>
              </a:tabLst>
            </a:pPr>
            <a:r>
              <a:rPr dirty="0" sz="1000">
                <a:latin typeface="Verdana"/>
                <a:cs typeface="Verdana"/>
              </a:rPr>
              <a:t>Rotation</a:t>
            </a:r>
            <a:r>
              <a:rPr dirty="0" sz="1000" spc="-3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angle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(45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degrees)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and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scale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factor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(0.2).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3" name="object 3" descr=""/>
          <p:cNvSpPr/>
          <p:nvPr/>
        </p:nvSpPr>
        <p:spPr>
          <a:xfrm>
            <a:off x="1143000" y="9210675"/>
            <a:ext cx="5715000" cy="9525"/>
          </a:xfrm>
          <a:custGeom>
            <a:avLst/>
            <a:gdLst/>
            <a:ahLst/>
            <a:cxnLst/>
            <a:rect l="l" t="t" r="r" b="b"/>
            <a:pathLst>
              <a:path w="5715000" h="9525">
                <a:moveTo>
                  <a:pt x="5715000" y="9525"/>
                </a:moveTo>
                <a:lnTo>
                  <a:pt x="0" y="9525"/>
                </a:lnTo>
                <a:lnTo>
                  <a:pt x="0" y="0"/>
                </a:lnTo>
                <a:lnTo>
                  <a:pt x="5715000" y="0"/>
                </a:lnTo>
                <a:lnTo>
                  <a:pt x="5715000" y="9525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19250" y="2476500"/>
            <a:ext cx="5709828" cy="2200275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1358900" y="4702711"/>
            <a:ext cx="3774440" cy="565150"/>
          </a:xfrm>
          <a:prstGeom prst="rect">
            <a:avLst/>
          </a:prstGeom>
        </p:spPr>
        <p:txBody>
          <a:bodyPr wrap="square" lIns="0" tIns="406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20"/>
              </a:spcBef>
            </a:pPr>
            <a:r>
              <a:rPr dirty="0" sz="900" b="1">
                <a:latin typeface="Verdana"/>
                <a:cs typeface="Verdana"/>
              </a:rPr>
              <a:t>Additional </a:t>
            </a:r>
            <a:r>
              <a:rPr dirty="0" sz="900" spc="-10" b="1">
                <a:latin typeface="Verdana"/>
                <a:cs typeface="Verdana"/>
              </a:rPr>
              <a:t>input:</a:t>
            </a:r>
            <a:endParaRPr sz="9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245"/>
              </a:spcBef>
            </a:pPr>
            <a:r>
              <a:rPr dirty="0" sz="1000">
                <a:latin typeface="Verdana"/>
                <a:cs typeface="Verdana"/>
              </a:rPr>
              <a:t>Initial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move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needs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following:</a:t>
            </a:r>
            <a:endParaRPr sz="1000">
              <a:latin typeface="Verdana"/>
              <a:cs typeface="Verdana"/>
            </a:endParaRPr>
          </a:p>
          <a:p>
            <a:pPr marL="240665" indent="-227965">
              <a:lnSpc>
                <a:spcPct val="100000"/>
              </a:lnSpc>
              <a:spcBef>
                <a:spcPts val="300"/>
              </a:spcBef>
              <a:buFont typeface="Arial"/>
              <a:buChar char="●"/>
              <a:tabLst>
                <a:tab pos="240665" algn="l"/>
                <a:tab pos="241300" algn="l"/>
              </a:tabLst>
            </a:pPr>
            <a:r>
              <a:rPr dirty="0" sz="1000">
                <a:latin typeface="Verdana"/>
                <a:cs typeface="Verdana"/>
              </a:rPr>
              <a:t>Vector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from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bounding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box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center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of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input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to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origin.</a:t>
            </a:r>
            <a:endParaRPr sz="1000">
              <a:latin typeface="Verdana"/>
              <a:cs typeface="Verdana"/>
            </a:endParaRPr>
          </a:p>
        </p:txBody>
      </p:sp>
      <p:pic>
        <p:nvPicPr>
          <p:cNvPr id="6" name="object 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45276" y="5302960"/>
            <a:ext cx="3253356" cy="1331634"/>
          </a:xfrm>
          <a:prstGeom prst="rect">
            <a:avLst/>
          </a:prstGeom>
        </p:spPr>
      </p:pic>
      <p:sp>
        <p:nvSpPr>
          <p:cNvPr id="7" name="object 7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54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 spc="-25"/>
              <a:t>16</a:t>
            </a:fld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3749675" y="508031"/>
            <a:ext cx="3112135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i="1">
                <a:latin typeface="Verdana"/>
                <a:cs typeface="Verdana"/>
              </a:rPr>
              <a:t>Essential</a:t>
            </a:r>
            <a:r>
              <a:rPr dirty="0" sz="1000" spc="-40" i="1">
                <a:latin typeface="Verdana"/>
                <a:cs typeface="Verdana"/>
              </a:rPr>
              <a:t> </a:t>
            </a:r>
            <a:r>
              <a:rPr dirty="0" sz="1000" i="1">
                <a:latin typeface="Verdana"/>
                <a:cs typeface="Verdana"/>
              </a:rPr>
              <a:t>Mathematics</a:t>
            </a:r>
            <a:r>
              <a:rPr dirty="0" sz="1000" spc="-40" i="1">
                <a:latin typeface="Verdana"/>
                <a:cs typeface="Verdana"/>
              </a:rPr>
              <a:t> </a:t>
            </a:r>
            <a:r>
              <a:rPr dirty="0" sz="1000" i="1">
                <a:latin typeface="Verdana"/>
                <a:cs typeface="Verdana"/>
              </a:rPr>
              <a:t>for</a:t>
            </a:r>
            <a:r>
              <a:rPr dirty="0" sz="1000" spc="-40" i="1">
                <a:latin typeface="Verdana"/>
                <a:cs typeface="Verdana"/>
              </a:rPr>
              <a:t> </a:t>
            </a:r>
            <a:r>
              <a:rPr dirty="0" sz="1000" i="1">
                <a:latin typeface="Verdana"/>
                <a:cs typeface="Verdana"/>
              </a:rPr>
              <a:t>Computational</a:t>
            </a:r>
            <a:r>
              <a:rPr dirty="0" sz="1000" spc="-40" i="1">
                <a:latin typeface="Verdana"/>
                <a:cs typeface="Verdana"/>
              </a:rPr>
              <a:t> </a:t>
            </a:r>
            <a:r>
              <a:rPr dirty="0" sz="1000" spc="-10" i="1">
                <a:latin typeface="Verdana"/>
                <a:cs typeface="Verdana"/>
              </a:rPr>
              <a:t>Design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3" name="object 3" descr=""/>
          <p:cNvSpPr/>
          <p:nvPr/>
        </p:nvSpPr>
        <p:spPr>
          <a:xfrm>
            <a:off x="1143000" y="9210675"/>
            <a:ext cx="5715000" cy="9525"/>
          </a:xfrm>
          <a:custGeom>
            <a:avLst/>
            <a:gdLst/>
            <a:ahLst/>
            <a:cxnLst/>
            <a:rect l="l" t="t" r="r" b="b"/>
            <a:pathLst>
              <a:path w="5715000" h="9525">
                <a:moveTo>
                  <a:pt x="5715000" y="9525"/>
                </a:moveTo>
                <a:lnTo>
                  <a:pt x="0" y="9525"/>
                </a:lnTo>
                <a:lnTo>
                  <a:pt x="0" y="0"/>
                </a:lnTo>
                <a:lnTo>
                  <a:pt x="5715000" y="0"/>
                </a:lnTo>
                <a:lnTo>
                  <a:pt x="5715000" y="9525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 txBox="1"/>
          <p:nvPr/>
        </p:nvSpPr>
        <p:spPr>
          <a:xfrm>
            <a:off x="1358900" y="873660"/>
            <a:ext cx="5434965" cy="755650"/>
          </a:xfrm>
          <a:prstGeom prst="rect">
            <a:avLst/>
          </a:prstGeom>
        </p:spPr>
        <p:txBody>
          <a:bodyPr wrap="square" lIns="0" tIns="406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20"/>
              </a:spcBef>
            </a:pPr>
            <a:r>
              <a:rPr dirty="0" sz="900" spc="-10" b="1">
                <a:latin typeface="Verdana"/>
                <a:cs typeface="Verdana"/>
              </a:rPr>
              <a:t>Solution:</a:t>
            </a:r>
            <a:endParaRPr sz="900">
              <a:latin typeface="Verdana"/>
              <a:cs typeface="Verdana"/>
            </a:endParaRPr>
          </a:p>
          <a:p>
            <a:pPr marL="241300" indent="-228600">
              <a:lnSpc>
                <a:spcPct val="100000"/>
              </a:lnSpc>
              <a:spcBef>
                <a:spcPts val="245"/>
              </a:spcBef>
              <a:buAutoNum type="arabicPeriod"/>
              <a:tabLst>
                <a:tab pos="241300" algn="l"/>
              </a:tabLst>
            </a:pPr>
            <a:r>
              <a:rPr dirty="0" sz="1000">
                <a:latin typeface="Verdana"/>
                <a:cs typeface="Verdana"/>
              </a:rPr>
              <a:t>Generate</a:t>
            </a:r>
            <a:r>
              <a:rPr dirty="0" sz="1000" spc="-4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all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transform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matrices: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move,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rotate,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scale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and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Inverse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of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initial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move.</a:t>
            </a:r>
            <a:endParaRPr sz="1000">
              <a:latin typeface="Verdana"/>
              <a:cs typeface="Verdana"/>
            </a:endParaRPr>
          </a:p>
          <a:p>
            <a:pPr marL="241300" indent="-228600">
              <a:lnSpc>
                <a:spcPct val="100000"/>
              </a:lnSpc>
              <a:spcBef>
                <a:spcPts val="300"/>
              </a:spcBef>
              <a:buAutoNum type="arabicPeriod"/>
              <a:tabLst>
                <a:tab pos="241300" algn="l"/>
              </a:tabLst>
            </a:pPr>
            <a:r>
              <a:rPr dirty="0" sz="1000">
                <a:latin typeface="Verdana"/>
                <a:cs typeface="Verdana"/>
              </a:rPr>
              <a:t>Multiply</a:t>
            </a:r>
            <a:r>
              <a:rPr dirty="0" sz="1000" spc="-3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matrices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from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last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to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first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to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generate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master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transformation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matrix</a:t>
            </a:r>
            <a:endParaRPr sz="1000">
              <a:latin typeface="Verdana"/>
              <a:cs typeface="Verdana"/>
            </a:endParaRPr>
          </a:p>
          <a:p>
            <a:pPr marL="241300" indent="-228600">
              <a:lnSpc>
                <a:spcPct val="100000"/>
              </a:lnSpc>
              <a:spcBef>
                <a:spcPts val="300"/>
              </a:spcBef>
              <a:buAutoNum type="arabicPeriod"/>
              <a:tabLst>
                <a:tab pos="241300" algn="l"/>
              </a:tabLst>
            </a:pPr>
            <a:r>
              <a:rPr dirty="0" sz="1000">
                <a:latin typeface="Verdana"/>
                <a:cs typeface="Verdana"/>
              </a:rPr>
              <a:t>Transform</a:t>
            </a:r>
            <a:r>
              <a:rPr dirty="0" sz="1000" spc="-4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input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using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master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transformation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matrix.</a:t>
            </a:r>
            <a:endParaRPr sz="1000">
              <a:latin typeface="Verdana"/>
              <a:cs typeface="Verdana"/>
            </a:endParaRPr>
          </a:p>
        </p:txBody>
      </p:sp>
      <p:pic>
        <p:nvPicPr>
          <p:cNvPr id="5" name="object 5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19250" y="1781190"/>
            <a:ext cx="5686425" cy="4202870"/>
          </a:xfrm>
          <a:prstGeom prst="rect">
            <a:avLst/>
          </a:prstGeom>
        </p:spPr>
      </p:pic>
      <p:sp>
        <p:nvSpPr>
          <p:cNvPr id="6" name="object 6" descr=""/>
          <p:cNvSpPr txBox="1"/>
          <p:nvPr/>
        </p:nvSpPr>
        <p:spPr>
          <a:xfrm>
            <a:off x="1358900" y="6108693"/>
            <a:ext cx="3308350" cy="406400"/>
          </a:xfrm>
          <a:prstGeom prst="rect">
            <a:avLst/>
          </a:prstGeom>
        </p:spPr>
        <p:txBody>
          <a:bodyPr wrap="square" lIns="0" tIns="508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00"/>
              </a:spcBef>
            </a:pP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above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steps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can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also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be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solved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using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scripting.</a:t>
            </a:r>
            <a:endParaRPr sz="10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dirty="0" sz="1000" b="1">
                <a:latin typeface="Verdana"/>
                <a:cs typeface="Verdana"/>
              </a:rPr>
              <a:t>Using</a:t>
            </a:r>
            <a:r>
              <a:rPr dirty="0" sz="1000" spc="-35" b="1">
                <a:latin typeface="Verdana"/>
                <a:cs typeface="Verdana"/>
              </a:rPr>
              <a:t> </a:t>
            </a:r>
            <a:r>
              <a:rPr dirty="0" sz="1000" b="1">
                <a:latin typeface="Verdana"/>
                <a:cs typeface="Verdana"/>
              </a:rPr>
              <a:t>the</a:t>
            </a:r>
            <a:r>
              <a:rPr dirty="0" sz="1000" spc="-25" b="1">
                <a:latin typeface="Verdana"/>
                <a:cs typeface="Verdana"/>
              </a:rPr>
              <a:t> </a:t>
            </a:r>
            <a:r>
              <a:rPr dirty="0" sz="1000" b="1">
                <a:latin typeface="Verdana"/>
                <a:cs typeface="Verdana"/>
              </a:rPr>
              <a:t>Grasshopper</a:t>
            </a:r>
            <a:r>
              <a:rPr dirty="0" sz="1000" spc="-25" b="1">
                <a:latin typeface="Verdana"/>
                <a:cs typeface="Verdana"/>
              </a:rPr>
              <a:t> </a:t>
            </a:r>
            <a:r>
              <a:rPr dirty="0" sz="1000" b="1">
                <a:latin typeface="Verdana"/>
                <a:cs typeface="Verdana"/>
              </a:rPr>
              <a:t>VB</a:t>
            </a:r>
            <a:r>
              <a:rPr dirty="0" sz="1000" spc="-25" b="1">
                <a:latin typeface="Verdana"/>
                <a:cs typeface="Verdana"/>
              </a:rPr>
              <a:t> </a:t>
            </a:r>
            <a:r>
              <a:rPr dirty="0" sz="1000" spc="-10" b="1">
                <a:latin typeface="Verdana"/>
                <a:cs typeface="Verdana"/>
              </a:rPr>
              <a:t>component: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7" name="object 7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54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 spc="-25"/>
              <a:t>16</a:t>
            </a:fld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3749675" y="508031"/>
            <a:ext cx="3112135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i="1">
                <a:latin typeface="Verdana"/>
                <a:cs typeface="Verdana"/>
              </a:rPr>
              <a:t>Essential</a:t>
            </a:r>
            <a:r>
              <a:rPr dirty="0" sz="1000" spc="-40" i="1">
                <a:latin typeface="Verdana"/>
                <a:cs typeface="Verdana"/>
              </a:rPr>
              <a:t> </a:t>
            </a:r>
            <a:r>
              <a:rPr dirty="0" sz="1000" i="1">
                <a:latin typeface="Verdana"/>
                <a:cs typeface="Verdana"/>
              </a:rPr>
              <a:t>Mathematics</a:t>
            </a:r>
            <a:r>
              <a:rPr dirty="0" sz="1000" spc="-40" i="1">
                <a:latin typeface="Verdana"/>
                <a:cs typeface="Verdana"/>
              </a:rPr>
              <a:t> </a:t>
            </a:r>
            <a:r>
              <a:rPr dirty="0" sz="1000" i="1">
                <a:latin typeface="Verdana"/>
                <a:cs typeface="Verdana"/>
              </a:rPr>
              <a:t>for</a:t>
            </a:r>
            <a:r>
              <a:rPr dirty="0" sz="1000" spc="-40" i="1">
                <a:latin typeface="Verdana"/>
                <a:cs typeface="Verdana"/>
              </a:rPr>
              <a:t> </a:t>
            </a:r>
            <a:r>
              <a:rPr dirty="0" sz="1000" i="1">
                <a:latin typeface="Verdana"/>
                <a:cs typeface="Verdana"/>
              </a:rPr>
              <a:t>Computational</a:t>
            </a:r>
            <a:r>
              <a:rPr dirty="0" sz="1000" spc="-40" i="1">
                <a:latin typeface="Verdana"/>
                <a:cs typeface="Verdana"/>
              </a:rPr>
              <a:t> </a:t>
            </a:r>
            <a:r>
              <a:rPr dirty="0" sz="1000" spc="-10" i="1">
                <a:latin typeface="Verdana"/>
                <a:cs typeface="Verdana"/>
              </a:rPr>
              <a:t>Design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3" name="object 3" descr=""/>
          <p:cNvSpPr/>
          <p:nvPr/>
        </p:nvSpPr>
        <p:spPr>
          <a:xfrm>
            <a:off x="1143000" y="9210675"/>
            <a:ext cx="5715000" cy="9525"/>
          </a:xfrm>
          <a:custGeom>
            <a:avLst/>
            <a:gdLst/>
            <a:ahLst/>
            <a:cxnLst/>
            <a:rect l="l" t="t" r="r" b="b"/>
            <a:pathLst>
              <a:path w="5715000" h="9525">
                <a:moveTo>
                  <a:pt x="5715000" y="9525"/>
                </a:moveTo>
                <a:lnTo>
                  <a:pt x="0" y="9525"/>
                </a:lnTo>
                <a:lnTo>
                  <a:pt x="0" y="0"/>
                </a:lnTo>
                <a:lnTo>
                  <a:pt x="5715000" y="0"/>
                </a:lnTo>
                <a:lnTo>
                  <a:pt x="5715000" y="9525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13605" y="933450"/>
            <a:ext cx="3879425" cy="1195308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21794" y="2190750"/>
            <a:ext cx="5683855" cy="2409825"/>
          </a:xfrm>
          <a:prstGeom prst="rect">
            <a:avLst/>
          </a:prstGeom>
        </p:spPr>
      </p:pic>
      <p:sp>
        <p:nvSpPr>
          <p:cNvPr id="6" name="object 6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54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 spc="-25"/>
              <a:t>16</a:t>
            </a:fld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358900" y="508031"/>
            <a:ext cx="5502910" cy="5683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403475">
              <a:lnSpc>
                <a:spcPct val="100000"/>
              </a:lnSpc>
              <a:spcBef>
                <a:spcPts val="100"/>
              </a:spcBef>
            </a:pPr>
            <a:r>
              <a:rPr dirty="0" sz="1000" i="1">
                <a:latin typeface="Verdana"/>
                <a:cs typeface="Verdana"/>
              </a:rPr>
              <a:t>Essential</a:t>
            </a:r>
            <a:r>
              <a:rPr dirty="0" sz="1000" spc="-40" i="1">
                <a:latin typeface="Verdana"/>
                <a:cs typeface="Verdana"/>
              </a:rPr>
              <a:t> </a:t>
            </a:r>
            <a:r>
              <a:rPr dirty="0" sz="1000" i="1">
                <a:latin typeface="Verdana"/>
                <a:cs typeface="Verdana"/>
              </a:rPr>
              <a:t>Mathematics</a:t>
            </a:r>
            <a:r>
              <a:rPr dirty="0" sz="1000" spc="-40" i="1">
                <a:latin typeface="Verdana"/>
                <a:cs typeface="Verdana"/>
              </a:rPr>
              <a:t> </a:t>
            </a:r>
            <a:r>
              <a:rPr dirty="0" sz="1000" i="1">
                <a:latin typeface="Verdana"/>
                <a:cs typeface="Verdana"/>
              </a:rPr>
              <a:t>for</a:t>
            </a:r>
            <a:r>
              <a:rPr dirty="0" sz="1000" spc="-40" i="1">
                <a:latin typeface="Verdana"/>
                <a:cs typeface="Verdana"/>
              </a:rPr>
              <a:t> </a:t>
            </a:r>
            <a:r>
              <a:rPr dirty="0" sz="1000" i="1">
                <a:latin typeface="Verdana"/>
                <a:cs typeface="Verdana"/>
              </a:rPr>
              <a:t>Computational</a:t>
            </a:r>
            <a:r>
              <a:rPr dirty="0" sz="1000" spc="-40" i="1">
                <a:latin typeface="Verdana"/>
                <a:cs typeface="Verdana"/>
              </a:rPr>
              <a:t> </a:t>
            </a:r>
            <a:r>
              <a:rPr dirty="0" sz="1000" spc="-10" i="1">
                <a:latin typeface="Verdana"/>
                <a:cs typeface="Verdana"/>
              </a:rPr>
              <a:t>Design</a:t>
            </a:r>
            <a:endParaRPr sz="10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5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1000" b="1">
                <a:latin typeface="Verdana"/>
                <a:cs typeface="Verdana"/>
              </a:rPr>
              <a:t>Using</a:t>
            </a:r>
            <a:r>
              <a:rPr dirty="0" sz="1000" spc="-35" b="1">
                <a:latin typeface="Verdana"/>
                <a:cs typeface="Verdana"/>
              </a:rPr>
              <a:t> </a:t>
            </a:r>
            <a:r>
              <a:rPr dirty="0" sz="1000" b="1">
                <a:latin typeface="Verdana"/>
                <a:cs typeface="Verdana"/>
              </a:rPr>
              <a:t>the</a:t>
            </a:r>
            <a:r>
              <a:rPr dirty="0" sz="1000" spc="-25" b="1">
                <a:latin typeface="Verdana"/>
                <a:cs typeface="Verdana"/>
              </a:rPr>
              <a:t> </a:t>
            </a:r>
            <a:r>
              <a:rPr dirty="0" sz="1000" b="1">
                <a:latin typeface="Verdana"/>
                <a:cs typeface="Verdana"/>
              </a:rPr>
              <a:t>Grasshopper</a:t>
            </a:r>
            <a:r>
              <a:rPr dirty="0" sz="1000" spc="-25" b="1">
                <a:latin typeface="Verdana"/>
                <a:cs typeface="Verdana"/>
              </a:rPr>
              <a:t> </a:t>
            </a:r>
            <a:r>
              <a:rPr dirty="0" sz="1000" b="1">
                <a:latin typeface="Verdana"/>
                <a:cs typeface="Verdana"/>
              </a:rPr>
              <a:t>C#</a:t>
            </a:r>
            <a:r>
              <a:rPr dirty="0" sz="1000" spc="-25" b="1">
                <a:latin typeface="Verdana"/>
                <a:cs typeface="Verdana"/>
              </a:rPr>
              <a:t> </a:t>
            </a:r>
            <a:r>
              <a:rPr dirty="0" sz="1000" spc="-10" b="1">
                <a:latin typeface="Verdana"/>
                <a:cs typeface="Verdana"/>
              </a:rPr>
              <a:t>component: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3" name="object 3" descr=""/>
          <p:cNvSpPr/>
          <p:nvPr/>
        </p:nvSpPr>
        <p:spPr>
          <a:xfrm>
            <a:off x="1143000" y="9210675"/>
            <a:ext cx="5715000" cy="9525"/>
          </a:xfrm>
          <a:custGeom>
            <a:avLst/>
            <a:gdLst/>
            <a:ahLst/>
            <a:cxnLst/>
            <a:rect l="l" t="t" r="r" b="b"/>
            <a:pathLst>
              <a:path w="5715000" h="9525">
                <a:moveTo>
                  <a:pt x="5715000" y="9525"/>
                </a:moveTo>
                <a:lnTo>
                  <a:pt x="0" y="9525"/>
                </a:lnTo>
                <a:lnTo>
                  <a:pt x="0" y="0"/>
                </a:lnTo>
                <a:lnTo>
                  <a:pt x="5715000" y="0"/>
                </a:lnTo>
                <a:lnTo>
                  <a:pt x="5715000" y="9525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90650" y="1172676"/>
            <a:ext cx="4132448" cy="1266889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90650" y="2514600"/>
            <a:ext cx="4562475" cy="3305175"/>
          </a:xfrm>
          <a:prstGeom prst="rect">
            <a:avLst/>
          </a:prstGeom>
        </p:spPr>
      </p:pic>
      <p:sp>
        <p:nvSpPr>
          <p:cNvPr id="6" name="object 6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54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 spc="-25"/>
              <a:t>16</a:t>
            </a:fld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358900" y="508031"/>
            <a:ext cx="5502910" cy="5683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403475">
              <a:lnSpc>
                <a:spcPct val="100000"/>
              </a:lnSpc>
              <a:spcBef>
                <a:spcPts val="100"/>
              </a:spcBef>
            </a:pPr>
            <a:r>
              <a:rPr dirty="0" sz="1000" i="1">
                <a:latin typeface="Verdana"/>
                <a:cs typeface="Verdana"/>
              </a:rPr>
              <a:t>Essential</a:t>
            </a:r>
            <a:r>
              <a:rPr dirty="0" sz="1000" spc="-40" i="1">
                <a:latin typeface="Verdana"/>
                <a:cs typeface="Verdana"/>
              </a:rPr>
              <a:t> </a:t>
            </a:r>
            <a:r>
              <a:rPr dirty="0" sz="1000" i="1">
                <a:latin typeface="Verdana"/>
                <a:cs typeface="Verdana"/>
              </a:rPr>
              <a:t>Mathematics</a:t>
            </a:r>
            <a:r>
              <a:rPr dirty="0" sz="1000" spc="-40" i="1">
                <a:latin typeface="Verdana"/>
                <a:cs typeface="Verdana"/>
              </a:rPr>
              <a:t> </a:t>
            </a:r>
            <a:r>
              <a:rPr dirty="0" sz="1000" i="1">
                <a:latin typeface="Verdana"/>
                <a:cs typeface="Verdana"/>
              </a:rPr>
              <a:t>for</a:t>
            </a:r>
            <a:r>
              <a:rPr dirty="0" sz="1000" spc="-40" i="1">
                <a:latin typeface="Verdana"/>
                <a:cs typeface="Verdana"/>
              </a:rPr>
              <a:t> </a:t>
            </a:r>
            <a:r>
              <a:rPr dirty="0" sz="1000" i="1">
                <a:latin typeface="Verdana"/>
                <a:cs typeface="Verdana"/>
              </a:rPr>
              <a:t>Computational</a:t>
            </a:r>
            <a:r>
              <a:rPr dirty="0" sz="1000" spc="-40" i="1">
                <a:latin typeface="Verdana"/>
                <a:cs typeface="Verdana"/>
              </a:rPr>
              <a:t> </a:t>
            </a:r>
            <a:r>
              <a:rPr dirty="0" sz="1000" spc="-10" i="1">
                <a:latin typeface="Verdana"/>
                <a:cs typeface="Verdana"/>
              </a:rPr>
              <a:t>Design</a:t>
            </a:r>
            <a:endParaRPr sz="10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5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1000" b="1">
                <a:latin typeface="Verdana"/>
                <a:cs typeface="Verdana"/>
              </a:rPr>
              <a:t>Using</a:t>
            </a:r>
            <a:r>
              <a:rPr dirty="0" sz="1000" spc="-35" b="1">
                <a:latin typeface="Verdana"/>
                <a:cs typeface="Verdana"/>
              </a:rPr>
              <a:t> </a:t>
            </a:r>
            <a:r>
              <a:rPr dirty="0" sz="1000" b="1">
                <a:latin typeface="Verdana"/>
                <a:cs typeface="Verdana"/>
              </a:rPr>
              <a:t>the</a:t>
            </a:r>
            <a:r>
              <a:rPr dirty="0" sz="1000" spc="-30" b="1">
                <a:latin typeface="Verdana"/>
                <a:cs typeface="Verdana"/>
              </a:rPr>
              <a:t> </a:t>
            </a:r>
            <a:r>
              <a:rPr dirty="0" sz="1000" b="1">
                <a:latin typeface="Verdana"/>
                <a:cs typeface="Verdana"/>
              </a:rPr>
              <a:t>Grasshopper</a:t>
            </a:r>
            <a:r>
              <a:rPr dirty="0" sz="1000" spc="-30" b="1">
                <a:latin typeface="Verdana"/>
                <a:cs typeface="Verdana"/>
              </a:rPr>
              <a:t> </a:t>
            </a:r>
            <a:r>
              <a:rPr dirty="0" sz="1000" b="1">
                <a:latin typeface="Verdana"/>
                <a:cs typeface="Verdana"/>
              </a:rPr>
              <a:t>Python</a:t>
            </a:r>
            <a:r>
              <a:rPr dirty="0" sz="1000" spc="-30" b="1">
                <a:latin typeface="Verdana"/>
                <a:cs typeface="Verdana"/>
              </a:rPr>
              <a:t> </a:t>
            </a:r>
            <a:r>
              <a:rPr dirty="0" sz="1000" b="1">
                <a:latin typeface="Verdana"/>
                <a:cs typeface="Verdana"/>
              </a:rPr>
              <a:t>component</a:t>
            </a:r>
            <a:r>
              <a:rPr dirty="0" sz="1000" spc="-30" b="1">
                <a:latin typeface="Verdana"/>
                <a:cs typeface="Verdana"/>
              </a:rPr>
              <a:t> </a:t>
            </a:r>
            <a:r>
              <a:rPr dirty="0" sz="1000" b="1">
                <a:latin typeface="Verdana"/>
                <a:cs typeface="Verdana"/>
              </a:rPr>
              <a:t>and</a:t>
            </a:r>
            <a:r>
              <a:rPr dirty="0" sz="1000" spc="-30" b="1">
                <a:latin typeface="Verdana"/>
                <a:cs typeface="Verdana"/>
              </a:rPr>
              <a:t> </a:t>
            </a:r>
            <a:r>
              <a:rPr dirty="0" sz="1000" b="1">
                <a:latin typeface="Verdana"/>
                <a:cs typeface="Verdana"/>
              </a:rPr>
              <a:t>the</a:t>
            </a:r>
            <a:r>
              <a:rPr dirty="0" sz="1000" spc="-30" b="1">
                <a:latin typeface="Verdana"/>
                <a:cs typeface="Verdana"/>
              </a:rPr>
              <a:t> </a:t>
            </a:r>
            <a:r>
              <a:rPr dirty="0" sz="1000" b="1">
                <a:latin typeface="Verdana"/>
                <a:cs typeface="Verdana"/>
              </a:rPr>
              <a:t>RhinoCommon</a:t>
            </a:r>
            <a:r>
              <a:rPr dirty="0" sz="1000" spc="-30" b="1">
                <a:latin typeface="Verdana"/>
                <a:cs typeface="Verdana"/>
              </a:rPr>
              <a:t> </a:t>
            </a:r>
            <a:r>
              <a:rPr dirty="0" sz="1000" spc="-20" b="1">
                <a:latin typeface="Verdana"/>
                <a:cs typeface="Verdana"/>
              </a:rPr>
              <a:t>SDK: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3" name="object 3" descr=""/>
          <p:cNvSpPr/>
          <p:nvPr/>
        </p:nvSpPr>
        <p:spPr>
          <a:xfrm>
            <a:off x="1143000" y="6191250"/>
            <a:ext cx="5715000" cy="142875"/>
          </a:xfrm>
          <a:custGeom>
            <a:avLst/>
            <a:gdLst/>
            <a:ahLst/>
            <a:cxnLst/>
            <a:rect l="l" t="t" r="r" b="b"/>
            <a:pathLst>
              <a:path w="5715000" h="142875">
                <a:moveTo>
                  <a:pt x="5715000" y="142875"/>
                </a:moveTo>
                <a:lnTo>
                  <a:pt x="0" y="142875"/>
                </a:lnTo>
                <a:lnTo>
                  <a:pt x="0" y="0"/>
                </a:lnTo>
                <a:lnTo>
                  <a:pt x="5715000" y="0"/>
                </a:lnTo>
                <a:lnTo>
                  <a:pt x="5715000" y="142875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/>
          <p:nvPr/>
        </p:nvSpPr>
        <p:spPr>
          <a:xfrm>
            <a:off x="1143000" y="9210675"/>
            <a:ext cx="5715000" cy="9525"/>
          </a:xfrm>
          <a:custGeom>
            <a:avLst/>
            <a:gdLst/>
            <a:ahLst/>
            <a:cxnLst/>
            <a:rect l="l" t="t" r="r" b="b"/>
            <a:pathLst>
              <a:path w="5715000" h="9525">
                <a:moveTo>
                  <a:pt x="5715000" y="9525"/>
                </a:moveTo>
                <a:lnTo>
                  <a:pt x="0" y="9525"/>
                </a:lnTo>
                <a:lnTo>
                  <a:pt x="0" y="0"/>
                </a:lnTo>
                <a:lnTo>
                  <a:pt x="5715000" y="0"/>
                </a:lnTo>
                <a:lnTo>
                  <a:pt x="5715000" y="9525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5" name="object 5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14806" y="1148059"/>
            <a:ext cx="4082516" cy="1229582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90650" y="2476500"/>
            <a:ext cx="2619375" cy="3128440"/>
          </a:xfrm>
          <a:prstGeom prst="rect">
            <a:avLst/>
          </a:prstGeom>
        </p:spPr>
      </p:pic>
      <p:sp>
        <p:nvSpPr>
          <p:cNvPr id="7" name="object 7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54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 spc="-25"/>
              <a:t>16</a:t>
            </a:fld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3749675" y="508031"/>
            <a:ext cx="3112135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i="1">
                <a:latin typeface="Verdana"/>
                <a:cs typeface="Verdana"/>
              </a:rPr>
              <a:t>Essential</a:t>
            </a:r>
            <a:r>
              <a:rPr dirty="0" sz="1000" spc="-40" i="1">
                <a:latin typeface="Verdana"/>
                <a:cs typeface="Verdana"/>
              </a:rPr>
              <a:t> </a:t>
            </a:r>
            <a:r>
              <a:rPr dirty="0" sz="1000" i="1">
                <a:latin typeface="Verdana"/>
                <a:cs typeface="Verdana"/>
              </a:rPr>
              <a:t>Mathematics</a:t>
            </a:r>
            <a:r>
              <a:rPr dirty="0" sz="1000" spc="-40" i="1">
                <a:latin typeface="Verdana"/>
                <a:cs typeface="Verdana"/>
              </a:rPr>
              <a:t> </a:t>
            </a:r>
            <a:r>
              <a:rPr dirty="0" sz="1000" i="1">
                <a:latin typeface="Verdana"/>
                <a:cs typeface="Verdana"/>
              </a:rPr>
              <a:t>for</a:t>
            </a:r>
            <a:r>
              <a:rPr dirty="0" sz="1000" spc="-40" i="1">
                <a:latin typeface="Verdana"/>
                <a:cs typeface="Verdana"/>
              </a:rPr>
              <a:t> </a:t>
            </a:r>
            <a:r>
              <a:rPr dirty="0" sz="1000" i="1">
                <a:latin typeface="Verdana"/>
                <a:cs typeface="Verdana"/>
              </a:rPr>
              <a:t>Computational</a:t>
            </a:r>
            <a:r>
              <a:rPr dirty="0" sz="1000" spc="-40" i="1">
                <a:latin typeface="Verdana"/>
                <a:cs typeface="Verdana"/>
              </a:rPr>
              <a:t> </a:t>
            </a:r>
            <a:r>
              <a:rPr dirty="0" sz="1000" spc="-10" i="1">
                <a:latin typeface="Verdana"/>
                <a:cs typeface="Verdana"/>
              </a:rPr>
              <a:t>Design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3" name="object 3" descr=""/>
          <p:cNvSpPr/>
          <p:nvPr/>
        </p:nvSpPr>
        <p:spPr>
          <a:xfrm>
            <a:off x="1143000" y="9210675"/>
            <a:ext cx="5715000" cy="9525"/>
          </a:xfrm>
          <a:custGeom>
            <a:avLst/>
            <a:gdLst/>
            <a:ahLst/>
            <a:cxnLst/>
            <a:rect l="l" t="t" r="r" b="b"/>
            <a:pathLst>
              <a:path w="5715000" h="9525">
                <a:moveTo>
                  <a:pt x="5715000" y="9525"/>
                </a:moveTo>
                <a:lnTo>
                  <a:pt x="0" y="9525"/>
                </a:lnTo>
                <a:lnTo>
                  <a:pt x="0" y="0"/>
                </a:lnTo>
                <a:lnTo>
                  <a:pt x="5715000" y="0"/>
                </a:lnTo>
                <a:lnTo>
                  <a:pt x="5715000" y="9525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 txBox="1"/>
          <p:nvPr/>
        </p:nvSpPr>
        <p:spPr>
          <a:xfrm>
            <a:off x="1143000" y="914400"/>
            <a:ext cx="5715000" cy="314325"/>
          </a:xfrm>
          <a:prstGeom prst="rect">
            <a:avLst/>
          </a:prstGeom>
          <a:solidFill>
            <a:srgbClr val="D9D9D9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350"/>
              </a:lnSpc>
            </a:pPr>
            <a:r>
              <a:rPr dirty="0" sz="2000" b="1">
                <a:latin typeface="Arial"/>
                <a:cs typeface="Arial"/>
              </a:rPr>
              <a:t>3</a:t>
            </a:r>
            <a:r>
              <a:rPr dirty="0" sz="2000" spc="95" b="1">
                <a:latin typeface="Arial"/>
                <a:cs typeface="Arial"/>
              </a:rPr>
              <a:t> </a:t>
            </a:r>
            <a:r>
              <a:rPr dirty="0" sz="2000" b="1">
                <a:latin typeface="Arial"/>
                <a:cs typeface="Arial"/>
              </a:rPr>
              <a:t>Parametric</a:t>
            </a:r>
            <a:r>
              <a:rPr dirty="0" sz="2000" spc="-25" b="1">
                <a:latin typeface="Arial"/>
                <a:cs typeface="Arial"/>
              </a:rPr>
              <a:t> </a:t>
            </a:r>
            <a:r>
              <a:rPr dirty="0" sz="2000" b="1">
                <a:latin typeface="Arial"/>
                <a:cs typeface="Arial"/>
              </a:rPr>
              <a:t>Curves</a:t>
            </a:r>
            <a:r>
              <a:rPr dirty="0" sz="2000" spc="-25" b="1">
                <a:latin typeface="Arial"/>
                <a:cs typeface="Arial"/>
              </a:rPr>
              <a:t> </a:t>
            </a:r>
            <a:r>
              <a:rPr dirty="0" sz="2000" b="1">
                <a:latin typeface="Arial"/>
                <a:cs typeface="Arial"/>
              </a:rPr>
              <a:t>and</a:t>
            </a:r>
            <a:r>
              <a:rPr dirty="0" sz="2000" spc="-20" b="1">
                <a:latin typeface="Arial"/>
                <a:cs typeface="Arial"/>
              </a:rPr>
              <a:t> </a:t>
            </a:r>
            <a:r>
              <a:rPr dirty="0" sz="2000" spc="-10" b="1">
                <a:latin typeface="Arial"/>
                <a:cs typeface="Arial"/>
              </a:rPr>
              <a:t>Surfaces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5" name="object 5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14875" y="2990850"/>
            <a:ext cx="1717709" cy="1622437"/>
          </a:xfrm>
          <a:prstGeom prst="rect">
            <a:avLst/>
          </a:prstGeom>
        </p:spPr>
      </p:pic>
      <p:sp>
        <p:nvSpPr>
          <p:cNvPr id="6" name="object 6" descr=""/>
          <p:cNvSpPr txBox="1"/>
          <p:nvPr/>
        </p:nvSpPr>
        <p:spPr>
          <a:xfrm>
            <a:off x="1358900" y="1241456"/>
            <a:ext cx="5478145" cy="58547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000">
                <a:latin typeface="Verdana"/>
                <a:cs typeface="Verdana"/>
              </a:rPr>
              <a:t>Suppose</a:t>
            </a:r>
            <a:r>
              <a:rPr dirty="0" sz="1000" spc="-3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you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travel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every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weekday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from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your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house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to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your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work.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You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leave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at</a:t>
            </a:r>
            <a:r>
              <a:rPr dirty="0" sz="1000" spc="-20">
                <a:latin typeface="Verdana"/>
                <a:cs typeface="Verdana"/>
              </a:rPr>
              <a:t> 8:00 </a:t>
            </a:r>
            <a:r>
              <a:rPr dirty="0" sz="1000">
                <a:latin typeface="Verdana"/>
                <a:cs typeface="Verdana"/>
              </a:rPr>
              <a:t>in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morning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and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arrive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at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9:00.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At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each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point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in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time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between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8:00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and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9:00,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 spc="-25">
                <a:latin typeface="Verdana"/>
                <a:cs typeface="Verdana"/>
              </a:rPr>
              <a:t>you </a:t>
            </a:r>
            <a:r>
              <a:rPr dirty="0" sz="1000">
                <a:latin typeface="Verdana"/>
                <a:cs typeface="Verdana"/>
              </a:rPr>
              <a:t>would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be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at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some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location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along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way.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If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you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plot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your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location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every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minute </a:t>
            </a:r>
            <a:r>
              <a:rPr dirty="0" sz="1000">
                <a:latin typeface="Verdana"/>
                <a:cs typeface="Verdana"/>
              </a:rPr>
              <a:t>during</a:t>
            </a:r>
            <a:r>
              <a:rPr dirty="0" sz="1000" spc="-3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your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trip,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you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can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define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path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between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home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and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work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by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connecting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 spc="-25">
                <a:latin typeface="Verdana"/>
                <a:cs typeface="Verdana"/>
              </a:rPr>
              <a:t>the </a:t>
            </a:r>
            <a:r>
              <a:rPr dirty="0" sz="1000">
                <a:latin typeface="Verdana"/>
                <a:cs typeface="Verdana"/>
              </a:rPr>
              <a:t>60</a:t>
            </a:r>
            <a:r>
              <a:rPr dirty="0" sz="1000" spc="-3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points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you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plotted.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Assuming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you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travel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exact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same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speed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every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day,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at</a:t>
            </a:r>
            <a:r>
              <a:rPr dirty="0" sz="1000" spc="-20">
                <a:latin typeface="Verdana"/>
                <a:cs typeface="Verdana"/>
              </a:rPr>
              <a:t> 8:00 </a:t>
            </a:r>
            <a:r>
              <a:rPr dirty="0" sz="1000">
                <a:latin typeface="Verdana"/>
                <a:cs typeface="Verdana"/>
              </a:rPr>
              <a:t>you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would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be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at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home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(start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location),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at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9:00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you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would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be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at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work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(end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location) </a:t>
            </a:r>
            <a:r>
              <a:rPr dirty="0" sz="1000">
                <a:latin typeface="Verdana"/>
                <a:cs typeface="Verdana"/>
              </a:rPr>
              <a:t>and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at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8:40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you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would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at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exact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same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location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on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path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as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40th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plot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point. </a:t>
            </a:r>
            <a:r>
              <a:rPr dirty="0" sz="1000">
                <a:latin typeface="Verdana"/>
                <a:cs typeface="Verdana"/>
              </a:rPr>
              <a:t>Congratulations,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you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have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just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defined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your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first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parametric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curve!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You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have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 spc="-20">
                <a:latin typeface="Verdana"/>
                <a:cs typeface="Verdana"/>
              </a:rPr>
              <a:t>used </a:t>
            </a:r>
            <a:r>
              <a:rPr dirty="0" sz="1000" i="1">
                <a:latin typeface="Verdana"/>
                <a:cs typeface="Verdana"/>
              </a:rPr>
              <a:t>time</a:t>
            </a:r>
            <a:r>
              <a:rPr dirty="0" sz="1000" spc="-30" i="1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as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 i="1">
                <a:latin typeface="Verdana"/>
                <a:cs typeface="Verdana"/>
              </a:rPr>
              <a:t>parameter</a:t>
            </a:r>
            <a:r>
              <a:rPr dirty="0" sz="1000" spc="-15" i="1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to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define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your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path,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and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hence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you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can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call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your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path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curve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 spc="-50">
                <a:latin typeface="Verdana"/>
                <a:cs typeface="Verdana"/>
              </a:rPr>
              <a:t>a </a:t>
            </a:r>
            <a:r>
              <a:rPr dirty="0" sz="1000" i="1">
                <a:latin typeface="Verdana"/>
                <a:cs typeface="Verdana"/>
              </a:rPr>
              <a:t>parametric</a:t>
            </a:r>
            <a:r>
              <a:rPr dirty="0" sz="1000" spc="-30" i="1">
                <a:latin typeface="Verdana"/>
                <a:cs typeface="Verdana"/>
              </a:rPr>
              <a:t> </a:t>
            </a:r>
            <a:r>
              <a:rPr dirty="0" sz="1000" i="1">
                <a:latin typeface="Verdana"/>
                <a:cs typeface="Verdana"/>
              </a:rPr>
              <a:t>curve</a:t>
            </a:r>
            <a:r>
              <a:rPr dirty="0" sz="1000">
                <a:latin typeface="Verdana"/>
                <a:cs typeface="Verdana"/>
              </a:rPr>
              <a:t>.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time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interval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you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spend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from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start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to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end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(8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to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9)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is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called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 spc="-25">
                <a:latin typeface="Verdana"/>
                <a:cs typeface="Verdana"/>
              </a:rPr>
              <a:t>the </a:t>
            </a:r>
            <a:r>
              <a:rPr dirty="0" sz="1000" i="1">
                <a:latin typeface="Verdana"/>
                <a:cs typeface="Verdana"/>
              </a:rPr>
              <a:t>curve</a:t>
            </a:r>
            <a:r>
              <a:rPr dirty="0" sz="1000" spc="-25" i="1">
                <a:latin typeface="Verdana"/>
                <a:cs typeface="Verdana"/>
              </a:rPr>
              <a:t> </a:t>
            </a:r>
            <a:r>
              <a:rPr dirty="0" sz="1000" i="1">
                <a:latin typeface="Verdana"/>
                <a:cs typeface="Verdana"/>
              </a:rPr>
              <a:t>domain</a:t>
            </a:r>
            <a:r>
              <a:rPr dirty="0" sz="1000" spc="-20" i="1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or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 spc="-10" i="1">
                <a:latin typeface="Verdana"/>
                <a:cs typeface="Verdana"/>
              </a:rPr>
              <a:t>interval</a:t>
            </a:r>
            <a:r>
              <a:rPr dirty="0" sz="1000" spc="-10">
                <a:latin typeface="Verdana"/>
                <a:cs typeface="Verdana"/>
              </a:rPr>
              <a:t>.</a:t>
            </a:r>
            <a:endParaRPr sz="1000">
              <a:latin typeface="Verdana"/>
              <a:cs typeface="Verdana"/>
            </a:endParaRPr>
          </a:p>
          <a:p>
            <a:pPr marL="127000" marR="2301240">
              <a:lnSpc>
                <a:spcPct val="100000"/>
              </a:lnSpc>
              <a:spcBef>
                <a:spcPts val="300"/>
              </a:spcBef>
            </a:pPr>
            <a:r>
              <a:rPr dirty="0" sz="1000">
                <a:latin typeface="Verdana"/>
                <a:cs typeface="Verdana"/>
              </a:rPr>
              <a:t>In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general,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we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can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describe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x,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y,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and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 spc="-50">
                <a:latin typeface="Verdana"/>
                <a:cs typeface="Verdana"/>
              </a:rPr>
              <a:t>z </a:t>
            </a:r>
            <a:r>
              <a:rPr dirty="0" sz="1000">
                <a:latin typeface="Verdana"/>
                <a:cs typeface="Verdana"/>
              </a:rPr>
              <a:t>location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of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parametric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curve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in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terms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of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 spc="-20">
                <a:latin typeface="Verdana"/>
                <a:cs typeface="Verdana"/>
              </a:rPr>
              <a:t>some </a:t>
            </a:r>
            <a:r>
              <a:rPr dirty="0" sz="1000">
                <a:latin typeface="Verdana"/>
                <a:cs typeface="Verdana"/>
              </a:rPr>
              <a:t>parameter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 i="1">
                <a:latin typeface="Verdana"/>
                <a:cs typeface="Verdana"/>
              </a:rPr>
              <a:t>t</a:t>
            </a:r>
            <a:r>
              <a:rPr dirty="0" sz="1000" spc="-20" i="1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as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follows:</a:t>
            </a:r>
            <a:endParaRPr sz="1000">
              <a:latin typeface="Verdana"/>
              <a:cs typeface="Verdana"/>
            </a:endParaRPr>
          </a:p>
          <a:p>
            <a:pPr marL="355600">
              <a:lnSpc>
                <a:spcPct val="100000"/>
              </a:lnSpc>
              <a:spcBef>
                <a:spcPts val="300"/>
              </a:spcBef>
            </a:pPr>
            <a:r>
              <a:rPr dirty="0" sz="1000">
                <a:latin typeface="Verdana"/>
                <a:cs typeface="Verdana"/>
              </a:rPr>
              <a:t>x</a:t>
            </a:r>
            <a:r>
              <a:rPr dirty="0" sz="1000" spc="-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=</a:t>
            </a:r>
            <a:r>
              <a:rPr dirty="0" sz="1000" spc="-5">
                <a:latin typeface="Verdana"/>
                <a:cs typeface="Verdana"/>
              </a:rPr>
              <a:t> </a:t>
            </a:r>
            <a:r>
              <a:rPr dirty="0" sz="1000" spc="-20">
                <a:latin typeface="Verdana"/>
                <a:cs typeface="Verdana"/>
              </a:rPr>
              <a:t>x(</a:t>
            </a:r>
            <a:r>
              <a:rPr dirty="0" sz="1000" spc="-20" i="1">
                <a:latin typeface="Verdana"/>
                <a:cs typeface="Verdana"/>
              </a:rPr>
              <a:t>t</a:t>
            </a:r>
            <a:r>
              <a:rPr dirty="0" sz="1000" spc="-20">
                <a:latin typeface="Verdana"/>
                <a:cs typeface="Verdana"/>
              </a:rPr>
              <a:t>)</a:t>
            </a:r>
            <a:endParaRPr sz="1000">
              <a:latin typeface="Verdana"/>
              <a:cs typeface="Verdana"/>
            </a:endParaRPr>
          </a:p>
          <a:p>
            <a:pPr marL="355600">
              <a:lnSpc>
                <a:spcPct val="100000"/>
              </a:lnSpc>
              <a:spcBef>
                <a:spcPts val="300"/>
              </a:spcBef>
            </a:pPr>
            <a:r>
              <a:rPr dirty="0" sz="1000">
                <a:latin typeface="Verdana"/>
                <a:cs typeface="Verdana"/>
              </a:rPr>
              <a:t>y</a:t>
            </a:r>
            <a:r>
              <a:rPr dirty="0" sz="1000" spc="-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=</a:t>
            </a:r>
            <a:r>
              <a:rPr dirty="0" sz="1000" spc="-5">
                <a:latin typeface="Verdana"/>
                <a:cs typeface="Verdana"/>
              </a:rPr>
              <a:t> </a:t>
            </a:r>
            <a:r>
              <a:rPr dirty="0" sz="1000" spc="-20">
                <a:latin typeface="Verdana"/>
                <a:cs typeface="Verdana"/>
              </a:rPr>
              <a:t>y(</a:t>
            </a:r>
            <a:r>
              <a:rPr dirty="0" sz="1000" spc="-20" i="1">
                <a:latin typeface="Verdana"/>
                <a:cs typeface="Verdana"/>
              </a:rPr>
              <a:t>t</a:t>
            </a:r>
            <a:r>
              <a:rPr dirty="0" sz="1000" spc="-20">
                <a:latin typeface="Verdana"/>
                <a:cs typeface="Verdana"/>
              </a:rPr>
              <a:t>)</a:t>
            </a:r>
            <a:endParaRPr sz="1000">
              <a:latin typeface="Verdana"/>
              <a:cs typeface="Verdana"/>
            </a:endParaRPr>
          </a:p>
          <a:p>
            <a:pPr marL="127000" marR="4622165" indent="228600">
              <a:lnSpc>
                <a:spcPct val="125000"/>
              </a:lnSpc>
            </a:pPr>
            <a:r>
              <a:rPr dirty="0" sz="1000">
                <a:latin typeface="Verdana"/>
                <a:cs typeface="Verdana"/>
              </a:rPr>
              <a:t>z</a:t>
            </a:r>
            <a:r>
              <a:rPr dirty="0" sz="1000" spc="-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=</a:t>
            </a:r>
            <a:r>
              <a:rPr dirty="0" sz="1000" spc="-5">
                <a:latin typeface="Verdana"/>
                <a:cs typeface="Verdana"/>
              </a:rPr>
              <a:t> </a:t>
            </a:r>
            <a:r>
              <a:rPr dirty="0" sz="1000" spc="-20">
                <a:latin typeface="Verdana"/>
                <a:cs typeface="Verdana"/>
              </a:rPr>
              <a:t>z(</a:t>
            </a:r>
            <a:r>
              <a:rPr dirty="0" sz="1000" spc="-20" i="1">
                <a:latin typeface="Verdana"/>
                <a:cs typeface="Verdana"/>
              </a:rPr>
              <a:t>t</a:t>
            </a:r>
            <a:r>
              <a:rPr dirty="0" sz="1000" spc="-20">
                <a:latin typeface="Verdana"/>
                <a:cs typeface="Verdana"/>
              </a:rPr>
              <a:t>) </a:t>
            </a:r>
            <a:r>
              <a:rPr dirty="0" sz="1000" spc="-10">
                <a:latin typeface="Verdana"/>
                <a:cs typeface="Verdana"/>
              </a:rPr>
              <a:t>Where:</a:t>
            </a:r>
            <a:endParaRPr sz="1000">
              <a:latin typeface="Verdana"/>
              <a:cs typeface="Verdana"/>
            </a:endParaRPr>
          </a:p>
          <a:p>
            <a:pPr marL="355600">
              <a:lnSpc>
                <a:spcPct val="100000"/>
              </a:lnSpc>
              <a:spcBef>
                <a:spcPts val="300"/>
              </a:spcBef>
            </a:pPr>
            <a:r>
              <a:rPr dirty="0" sz="1000" i="1">
                <a:latin typeface="Verdana"/>
                <a:cs typeface="Verdana"/>
              </a:rPr>
              <a:t>t</a:t>
            </a:r>
            <a:r>
              <a:rPr dirty="0" sz="1000" spc="-15" i="1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is</a:t>
            </a:r>
            <a:r>
              <a:rPr dirty="0" sz="1000" spc="-1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</a:t>
            </a:r>
            <a:r>
              <a:rPr dirty="0" sz="1000" spc="-1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range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of</a:t>
            </a:r>
            <a:r>
              <a:rPr dirty="0" sz="1000" spc="-1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real</a:t>
            </a:r>
            <a:r>
              <a:rPr dirty="0" sz="1000" spc="-10">
                <a:latin typeface="Verdana"/>
                <a:cs typeface="Verdana"/>
              </a:rPr>
              <a:t> numbers</a:t>
            </a:r>
            <a:endParaRPr sz="1000">
              <a:latin typeface="Verdana"/>
              <a:cs typeface="Verdana"/>
            </a:endParaRPr>
          </a:p>
          <a:p>
            <a:pPr>
              <a:lnSpc>
                <a:spcPct val="100000"/>
              </a:lnSpc>
            </a:pPr>
            <a:endParaRPr sz="1200">
              <a:latin typeface="Verdana"/>
              <a:cs typeface="Verdana"/>
            </a:endParaRPr>
          </a:p>
          <a:p>
            <a:pPr marL="12700" marR="382905">
              <a:lnSpc>
                <a:spcPct val="100000"/>
              </a:lnSpc>
              <a:spcBef>
                <a:spcPts val="940"/>
              </a:spcBef>
            </a:pPr>
            <a:r>
              <a:rPr dirty="0" sz="1000">
                <a:latin typeface="Verdana"/>
                <a:cs typeface="Verdana"/>
              </a:rPr>
              <a:t>We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saw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earlier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that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parametric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equation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of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line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in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terms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of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parameter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 i="1">
                <a:latin typeface="Verdana"/>
                <a:cs typeface="Verdana"/>
              </a:rPr>
              <a:t>t</a:t>
            </a:r>
            <a:r>
              <a:rPr dirty="0" sz="1000" spc="-15" i="1">
                <a:latin typeface="Verdana"/>
                <a:cs typeface="Verdana"/>
              </a:rPr>
              <a:t> </a:t>
            </a:r>
            <a:r>
              <a:rPr dirty="0" sz="1000" spc="-25">
                <a:latin typeface="Verdana"/>
                <a:cs typeface="Verdana"/>
              </a:rPr>
              <a:t>is </a:t>
            </a:r>
            <a:r>
              <a:rPr dirty="0" sz="1000">
                <a:latin typeface="Verdana"/>
                <a:cs typeface="Verdana"/>
              </a:rPr>
              <a:t>defined</a:t>
            </a:r>
            <a:r>
              <a:rPr dirty="0" sz="1000" spc="-25">
                <a:latin typeface="Verdana"/>
                <a:cs typeface="Verdana"/>
              </a:rPr>
              <a:t> as:</a:t>
            </a:r>
            <a:endParaRPr sz="10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  <a:spcBef>
                <a:spcPts val="300"/>
              </a:spcBef>
            </a:pPr>
            <a:r>
              <a:rPr dirty="0" sz="1000">
                <a:latin typeface="Verdana"/>
                <a:cs typeface="Verdana"/>
              </a:rPr>
              <a:t>x</a:t>
            </a:r>
            <a:r>
              <a:rPr dirty="0" sz="1000" spc="-1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=</a:t>
            </a:r>
            <a:r>
              <a:rPr dirty="0" sz="1000" spc="-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x’</a:t>
            </a:r>
            <a:r>
              <a:rPr dirty="0" sz="1000" spc="-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+</a:t>
            </a:r>
            <a:r>
              <a:rPr dirty="0" sz="1000" spc="-5">
                <a:latin typeface="Verdana"/>
                <a:cs typeface="Verdana"/>
              </a:rPr>
              <a:t> </a:t>
            </a:r>
            <a:r>
              <a:rPr dirty="0" sz="1000" i="1">
                <a:latin typeface="Verdana"/>
                <a:cs typeface="Verdana"/>
              </a:rPr>
              <a:t>t</a:t>
            </a:r>
            <a:r>
              <a:rPr dirty="0" sz="1000" spc="-145" i="1">
                <a:latin typeface="Verdana"/>
                <a:cs typeface="Verdana"/>
              </a:rPr>
              <a:t> </a:t>
            </a:r>
            <a:r>
              <a:rPr dirty="0" sz="1000">
                <a:latin typeface="Corbel"/>
                <a:cs typeface="Corbel"/>
              </a:rPr>
              <a:t>*</a:t>
            </a:r>
            <a:r>
              <a:rPr dirty="0" sz="1000" spc="10">
                <a:latin typeface="Corbel"/>
                <a:cs typeface="Corbel"/>
              </a:rPr>
              <a:t> </a:t>
            </a:r>
            <a:r>
              <a:rPr dirty="0" sz="1000" spc="-50">
                <a:latin typeface="Verdana"/>
                <a:cs typeface="Verdana"/>
              </a:rPr>
              <a:t>a</a:t>
            </a:r>
            <a:endParaRPr sz="10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</a:pPr>
            <a:r>
              <a:rPr dirty="0" sz="1000">
                <a:latin typeface="Verdana"/>
                <a:cs typeface="Verdana"/>
              </a:rPr>
              <a:t>y</a:t>
            </a:r>
            <a:r>
              <a:rPr dirty="0" sz="1000" spc="-1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=</a:t>
            </a:r>
            <a:r>
              <a:rPr dirty="0" sz="1000" spc="-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y’</a:t>
            </a:r>
            <a:r>
              <a:rPr dirty="0" sz="1000" spc="-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+</a:t>
            </a:r>
            <a:r>
              <a:rPr dirty="0" sz="1000" spc="-5">
                <a:latin typeface="Verdana"/>
                <a:cs typeface="Verdana"/>
              </a:rPr>
              <a:t> </a:t>
            </a:r>
            <a:r>
              <a:rPr dirty="0" sz="1000" i="1">
                <a:latin typeface="Verdana"/>
                <a:cs typeface="Verdana"/>
              </a:rPr>
              <a:t>t</a:t>
            </a:r>
            <a:r>
              <a:rPr dirty="0" sz="1000" spc="-145" i="1">
                <a:latin typeface="Verdana"/>
                <a:cs typeface="Verdana"/>
              </a:rPr>
              <a:t> </a:t>
            </a:r>
            <a:r>
              <a:rPr dirty="0" sz="1000">
                <a:latin typeface="Corbel"/>
                <a:cs typeface="Corbel"/>
              </a:rPr>
              <a:t>*</a:t>
            </a:r>
            <a:r>
              <a:rPr dirty="0" sz="1000" spc="10">
                <a:latin typeface="Corbel"/>
                <a:cs typeface="Corbel"/>
              </a:rPr>
              <a:t> </a:t>
            </a:r>
            <a:r>
              <a:rPr dirty="0" sz="1000" spc="-50">
                <a:latin typeface="Verdana"/>
                <a:cs typeface="Verdana"/>
              </a:rPr>
              <a:t>b</a:t>
            </a:r>
            <a:endParaRPr sz="10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</a:pPr>
            <a:r>
              <a:rPr dirty="0" sz="1000">
                <a:latin typeface="Verdana"/>
                <a:cs typeface="Verdana"/>
              </a:rPr>
              <a:t>z</a:t>
            </a:r>
            <a:r>
              <a:rPr dirty="0" sz="1000" spc="-1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=</a:t>
            </a:r>
            <a:r>
              <a:rPr dirty="0" sz="1000" spc="-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z’</a:t>
            </a:r>
            <a:r>
              <a:rPr dirty="0" sz="1000" spc="-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+</a:t>
            </a:r>
            <a:r>
              <a:rPr dirty="0" sz="1000" spc="-5">
                <a:latin typeface="Verdana"/>
                <a:cs typeface="Verdana"/>
              </a:rPr>
              <a:t> </a:t>
            </a:r>
            <a:r>
              <a:rPr dirty="0" sz="1000" i="1">
                <a:latin typeface="Verdana"/>
                <a:cs typeface="Verdana"/>
              </a:rPr>
              <a:t>t</a:t>
            </a:r>
            <a:r>
              <a:rPr dirty="0" sz="1000" spc="-145" i="1">
                <a:latin typeface="Verdana"/>
                <a:cs typeface="Verdana"/>
              </a:rPr>
              <a:t> </a:t>
            </a:r>
            <a:r>
              <a:rPr dirty="0" sz="1000">
                <a:latin typeface="Corbel"/>
                <a:cs typeface="Corbel"/>
              </a:rPr>
              <a:t>*</a:t>
            </a:r>
            <a:r>
              <a:rPr dirty="0" sz="1000" spc="10">
                <a:latin typeface="Corbel"/>
                <a:cs typeface="Corbel"/>
              </a:rPr>
              <a:t> </a:t>
            </a:r>
            <a:r>
              <a:rPr dirty="0" sz="1000" spc="-50">
                <a:latin typeface="Verdana"/>
                <a:cs typeface="Verdana"/>
              </a:rPr>
              <a:t>c</a:t>
            </a:r>
            <a:endParaRPr sz="10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dirty="0" sz="1000" spc="-10">
                <a:latin typeface="Verdana"/>
                <a:cs typeface="Verdana"/>
              </a:rPr>
              <a:t>Where:</a:t>
            </a:r>
            <a:endParaRPr sz="1000">
              <a:latin typeface="Verdana"/>
              <a:cs typeface="Verdana"/>
            </a:endParaRPr>
          </a:p>
          <a:p>
            <a:pPr marL="241300" marR="530225">
              <a:lnSpc>
                <a:spcPct val="125000"/>
              </a:lnSpc>
            </a:pPr>
            <a:r>
              <a:rPr dirty="0" sz="1000">
                <a:latin typeface="Verdana"/>
                <a:cs typeface="Verdana"/>
              </a:rPr>
              <a:t>x,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y,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and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z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are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functions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of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 i="1">
                <a:latin typeface="Verdana"/>
                <a:cs typeface="Verdana"/>
              </a:rPr>
              <a:t>t</a:t>
            </a:r>
            <a:r>
              <a:rPr dirty="0" sz="1000" spc="-20" i="1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where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 i="1">
                <a:latin typeface="Verdana"/>
                <a:cs typeface="Verdana"/>
              </a:rPr>
              <a:t>t</a:t>
            </a:r>
            <a:r>
              <a:rPr dirty="0" sz="1000" spc="-15" i="1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represents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range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of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real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numbers. </a:t>
            </a:r>
            <a:r>
              <a:rPr dirty="0" sz="1000">
                <a:latin typeface="Verdana"/>
                <a:cs typeface="Verdana"/>
              </a:rPr>
              <a:t>X’,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y’,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and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z’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are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coordinates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of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point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on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line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segment.</a:t>
            </a:r>
            <a:endParaRPr sz="1000">
              <a:latin typeface="Verdana"/>
              <a:cs typeface="Verdana"/>
            </a:endParaRPr>
          </a:p>
          <a:p>
            <a:pPr marL="241300" marR="22860">
              <a:lnSpc>
                <a:spcPct val="100000"/>
              </a:lnSpc>
              <a:spcBef>
                <a:spcPts val="300"/>
              </a:spcBef>
            </a:pPr>
            <a:r>
              <a:rPr dirty="0" sz="1000">
                <a:latin typeface="Verdana"/>
                <a:cs typeface="Verdana"/>
              </a:rPr>
              <a:t>a,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b,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and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define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slope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of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line,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such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that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vector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 b="1">
                <a:latin typeface="Verdana"/>
                <a:cs typeface="Verdana"/>
              </a:rPr>
              <a:t>v</a:t>
            </a:r>
            <a:r>
              <a:rPr dirty="0" sz="1000">
                <a:latin typeface="Verdana"/>
                <a:cs typeface="Verdana"/>
              </a:rPr>
              <a:t>&lt;a,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b,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c&gt;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is</a:t>
            </a:r>
            <a:r>
              <a:rPr dirty="0" sz="1000" spc="-10">
                <a:latin typeface="Verdana"/>
                <a:cs typeface="Verdana"/>
              </a:rPr>
              <a:t> parallel </a:t>
            </a:r>
            <a:r>
              <a:rPr dirty="0" sz="1000">
                <a:latin typeface="Verdana"/>
                <a:cs typeface="Verdana"/>
              </a:rPr>
              <a:t>to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10">
                <a:latin typeface="Verdana"/>
                <a:cs typeface="Verdana"/>
              </a:rPr>
              <a:t> line.</a:t>
            </a:r>
            <a:endParaRPr sz="1000">
              <a:latin typeface="Verdana"/>
              <a:cs typeface="Verdana"/>
            </a:endParaRPr>
          </a:p>
          <a:p>
            <a:pPr marL="12700" marR="220345">
              <a:lnSpc>
                <a:spcPct val="100000"/>
              </a:lnSpc>
              <a:spcBef>
                <a:spcPts val="300"/>
              </a:spcBef>
            </a:pPr>
            <a:r>
              <a:rPr dirty="0" sz="1000">
                <a:latin typeface="Verdana"/>
                <a:cs typeface="Verdana"/>
              </a:rPr>
              <a:t>We</a:t>
            </a:r>
            <a:r>
              <a:rPr dirty="0" sz="1000" spc="-3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can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therefore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write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parametric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equation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of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line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segment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using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 spc="-50" i="1">
                <a:latin typeface="Verdana"/>
                <a:cs typeface="Verdana"/>
              </a:rPr>
              <a:t>t</a:t>
            </a:r>
            <a:r>
              <a:rPr dirty="0" sz="1000" spc="-50" i="1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parameter</a:t>
            </a:r>
            <a:r>
              <a:rPr dirty="0" sz="1000" spc="-3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that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ranges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between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two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real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number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values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 i="1">
                <a:latin typeface="Verdana"/>
                <a:cs typeface="Verdana"/>
              </a:rPr>
              <a:t>t0</a:t>
            </a:r>
            <a:r>
              <a:rPr dirty="0" sz="1000">
                <a:latin typeface="Verdana"/>
                <a:cs typeface="Verdana"/>
              </a:rPr>
              <a:t>,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 i="1">
                <a:latin typeface="Verdana"/>
                <a:cs typeface="Verdana"/>
              </a:rPr>
              <a:t>t1</a:t>
            </a:r>
            <a:r>
              <a:rPr dirty="0" sz="1000" spc="-25" i="1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and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unit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vector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 spc="-50" b="1">
                <a:latin typeface="Verdana"/>
                <a:cs typeface="Verdana"/>
              </a:rPr>
              <a:t>v </a:t>
            </a:r>
            <a:r>
              <a:rPr dirty="0" sz="1000">
                <a:latin typeface="Verdana"/>
                <a:cs typeface="Verdana"/>
              </a:rPr>
              <a:t>that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is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in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direction</a:t>
            </a:r>
            <a:r>
              <a:rPr dirty="0" sz="1000" spc="-1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of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line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as</a:t>
            </a:r>
            <a:r>
              <a:rPr dirty="0" sz="1000" spc="-10">
                <a:latin typeface="Verdana"/>
                <a:cs typeface="Verdana"/>
              </a:rPr>
              <a:t> follows:</a:t>
            </a:r>
            <a:endParaRPr sz="1000">
              <a:latin typeface="Verdana"/>
              <a:cs typeface="Verdana"/>
            </a:endParaRPr>
          </a:p>
          <a:p>
            <a:pPr marL="355600">
              <a:lnSpc>
                <a:spcPct val="100000"/>
              </a:lnSpc>
              <a:spcBef>
                <a:spcPts val="300"/>
              </a:spcBef>
            </a:pPr>
            <a:r>
              <a:rPr dirty="0" sz="1000">
                <a:latin typeface="Verdana"/>
                <a:cs typeface="Verdana"/>
              </a:rPr>
              <a:t>P</a:t>
            </a:r>
            <a:r>
              <a:rPr dirty="0" sz="1000" spc="-1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=</a:t>
            </a:r>
            <a:r>
              <a:rPr dirty="0" sz="1000" spc="-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P’</a:t>
            </a:r>
            <a:r>
              <a:rPr dirty="0" sz="1000" spc="-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+</a:t>
            </a:r>
            <a:r>
              <a:rPr dirty="0" sz="1000" spc="-5">
                <a:latin typeface="Verdana"/>
                <a:cs typeface="Verdana"/>
              </a:rPr>
              <a:t> </a:t>
            </a:r>
            <a:r>
              <a:rPr dirty="0" sz="1000" i="1">
                <a:latin typeface="Verdana"/>
                <a:cs typeface="Verdana"/>
              </a:rPr>
              <a:t>t</a:t>
            </a:r>
            <a:r>
              <a:rPr dirty="0" sz="1000" spc="-145" i="1">
                <a:latin typeface="Verdana"/>
                <a:cs typeface="Verdana"/>
              </a:rPr>
              <a:t> </a:t>
            </a:r>
            <a:r>
              <a:rPr dirty="0" sz="1000">
                <a:latin typeface="Corbel"/>
                <a:cs typeface="Corbel"/>
              </a:rPr>
              <a:t>*</a:t>
            </a:r>
            <a:r>
              <a:rPr dirty="0" sz="1000" spc="10">
                <a:latin typeface="Corbel"/>
                <a:cs typeface="Corbel"/>
              </a:rPr>
              <a:t> </a:t>
            </a:r>
            <a:r>
              <a:rPr dirty="0" sz="1000" spc="-50" b="1">
                <a:latin typeface="Verdana"/>
                <a:cs typeface="Verdana"/>
              </a:rPr>
              <a:t>v</a:t>
            </a:r>
            <a:endParaRPr sz="1000">
              <a:latin typeface="Verdana"/>
              <a:cs typeface="Verdana"/>
            </a:endParaRPr>
          </a:p>
        </p:txBody>
      </p:sp>
      <p:pic>
        <p:nvPicPr>
          <p:cNvPr id="7" name="object 7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657725" y="6953250"/>
            <a:ext cx="1714500" cy="925619"/>
          </a:xfrm>
          <a:prstGeom prst="rect">
            <a:avLst/>
          </a:prstGeom>
        </p:spPr>
      </p:pic>
      <p:sp>
        <p:nvSpPr>
          <p:cNvPr id="8" name="object 8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54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 spc="-25"/>
              <a:t>16</a:t>
            </a:fld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 descr=""/>
          <p:cNvGraphicFramePr>
            <a:graphicFrameLocks noGrp="1"/>
          </p:cNvGraphicFramePr>
          <p:nvPr/>
        </p:nvGraphicFramePr>
        <p:xfrm>
          <a:off x="1143000" y="520049"/>
          <a:ext cx="5799455" cy="73513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535555"/>
                <a:gridCol w="3187699"/>
              </a:tblGrid>
              <a:tr h="1701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B w="9525">
                      <a:solidFill>
                        <a:srgbClr val="9999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952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000" i="1">
                          <a:latin typeface="Verdana"/>
                          <a:cs typeface="Verdana"/>
                        </a:rPr>
                        <a:t>Essential</a:t>
                      </a:r>
                      <a:r>
                        <a:rPr dirty="0" sz="1000" spc="-40" i="1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000" i="1">
                          <a:latin typeface="Verdana"/>
                          <a:cs typeface="Verdana"/>
                        </a:rPr>
                        <a:t>Mathematics</a:t>
                      </a:r>
                      <a:r>
                        <a:rPr dirty="0" sz="1000" spc="-40" i="1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000" i="1">
                          <a:latin typeface="Verdana"/>
                          <a:cs typeface="Verdana"/>
                        </a:rPr>
                        <a:t>for</a:t>
                      </a:r>
                      <a:r>
                        <a:rPr dirty="0" sz="1000" spc="-40" i="1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000" i="1">
                          <a:latin typeface="Verdana"/>
                          <a:cs typeface="Verdana"/>
                        </a:rPr>
                        <a:t>Computational</a:t>
                      </a:r>
                      <a:r>
                        <a:rPr dirty="0" sz="1000" spc="-40" i="1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000" spc="-10" i="1">
                          <a:latin typeface="Verdana"/>
                          <a:cs typeface="Verdana"/>
                        </a:rPr>
                        <a:t>Design</a:t>
                      </a:r>
                      <a:endParaRPr sz="1000">
                        <a:latin typeface="Verdana"/>
                        <a:cs typeface="Verdana"/>
                      </a:endParaRPr>
                    </a:p>
                  </a:txBody>
                  <a:tcPr marL="0" marR="0" marB="0" marT="635">
                    <a:lnB w="9525">
                      <a:solidFill>
                        <a:srgbClr val="999999"/>
                      </a:solidFill>
                      <a:prstDash val="solid"/>
                    </a:lnB>
                  </a:tcPr>
                </a:tc>
              </a:tr>
              <a:tr h="4267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marL="457200">
                        <a:lnSpc>
                          <a:spcPct val="100000"/>
                        </a:lnSpc>
                      </a:pPr>
                      <a:r>
                        <a:rPr dirty="0" sz="1100">
                          <a:latin typeface="Calibri"/>
                          <a:cs typeface="Calibri"/>
                        </a:rPr>
                        <a:t>Identity</a:t>
                      </a:r>
                      <a:r>
                        <a:rPr dirty="0" sz="1100" spc="-4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100" spc="-10">
                          <a:latin typeface="Calibri"/>
                          <a:cs typeface="Calibri"/>
                        </a:rPr>
                        <a:t>matrix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B="0" marT="5715">
                    <a:lnT w="9525">
                      <a:solidFill>
                        <a:srgbClr val="999999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algn="r" marR="1905">
                        <a:lnSpc>
                          <a:spcPct val="100000"/>
                        </a:lnSpc>
                      </a:pPr>
                      <a:r>
                        <a:rPr dirty="0" sz="1100" spc="-25">
                          <a:latin typeface="Calibri"/>
                          <a:cs typeface="Calibri"/>
                        </a:rPr>
                        <a:t>37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B="0" marT="5715">
                    <a:lnT w="9525">
                      <a:solidFill>
                        <a:srgbClr val="999999"/>
                      </a:solidFill>
                      <a:prstDash val="solid"/>
                    </a:lnT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marL="228600">
                        <a:lnSpc>
                          <a:spcPct val="100000"/>
                        </a:lnSpc>
                      </a:pPr>
                      <a:r>
                        <a:rPr dirty="0" sz="1100" spc="-10">
                          <a:latin typeface="Calibri"/>
                          <a:cs typeface="Calibri"/>
                        </a:rPr>
                        <a:t>Transformation</a:t>
                      </a:r>
                      <a:r>
                        <a:rPr dirty="0" sz="1100" spc="7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100" spc="-10">
                          <a:latin typeface="Calibri"/>
                          <a:cs typeface="Calibri"/>
                        </a:rPr>
                        <a:t>operations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dirty="0" sz="1100" spc="-25">
                          <a:latin typeface="Calibri"/>
                          <a:cs typeface="Calibri"/>
                        </a:rPr>
                        <a:t>38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</a:tr>
              <a:tr h="209550">
                <a:tc>
                  <a:txBody>
                    <a:bodyPr/>
                    <a:lstStyle/>
                    <a:p>
                      <a:pPr algn="r" marR="109220">
                        <a:lnSpc>
                          <a:spcPct val="100000"/>
                        </a:lnSpc>
                      </a:pPr>
                      <a:r>
                        <a:rPr dirty="0" sz="1100">
                          <a:latin typeface="Calibri"/>
                          <a:cs typeface="Calibri"/>
                        </a:rPr>
                        <a:t>Translation</a:t>
                      </a:r>
                      <a:r>
                        <a:rPr dirty="0" sz="1100" spc="-4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100">
                          <a:latin typeface="Calibri"/>
                          <a:cs typeface="Calibri"/>
                        </a:rPr>
                        <a:t>(move)</a:t>
                      </a:r>
                      <a:r>
                        <a:rPr dirty="0" sz="1100" spc="-4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100" spc="-10">
                          <a:latin typeface="Calibri"/>
                          <a:cs typeface="Calibri"/>
                        </a:rPr>
                        <a:t>transformation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1905">
                        <a:lnSpc>
                          <a:spcPct val="100000"/>
                        </a:lnSpc>
                      </a:pPr>
                      <a:r>
                        <a:rPr dirty="0" sz="1100" spc="-25">
                          <a:latin typeface="Calibri"/>
                          <a:cs typeface="Calibri"/>
                        </a:rPr>
                        <a:t>38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</a:tr>
              <a:tr h="209550">
                <a:tc>
                  <a:txBody>
                    <a:bodyPr/>
                    <a:lstStyle/>
                    <a:p>
                      <a:pPr marL="457200">
                        <a:lnSpc>
                          <a:spcPct val="100000"/>
                        </a:lnSpc>
                      </a:pPr>
                      <a:r>
                        <a:rPr dirty="0" sz="1100">
                          <a:latin typeface="Calibri"/>
                          <a:cs typeface="Calibri"/>
                        </a:rPr>
                        <a:t>Rotation</a:t>
                      </a:r>
                      <a:r>
                        <a:rPr dirty="0" sz="1100" spc="-4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100" spc="-10">
                          <a:latin typeface="Calibri"/>
                          <a:cs typeface="Calibri"/>
                        </a:rPr>
                        <a:t>transformation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1905">
                        <a:lnSpc>
                          <a:spcPct val="100000"/>
                        </a:lnSpc>
                      </a:pPr>
                      <a:r>
                        <a:rPr dirty="0" sz="1100" spc="-25">
                          <a:latin typeface="Calibri"/>
                          <a:cs typeface="Calibri"/>
                        </a:rPr>
                        <a:t>39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</a:tr>
              <a:tr h="209550">
                <a:tc>
                  <a:txBody>
                    <a:bodyPr/>
                    <a:lstStyle/>
                    <a:p>
                      <a:pPr marL="457200">
                        <a:lnSpc>
                          <a:spcPct val="100000"/>
                        </a:lnSpc>
                      </a:pPr>
                      <a:r>
                        <a:rPr dirty="0" sz="1100">
                          <a:latin typeface="Calibri"/>
                          <a:cs typeface="Calibri"/>
                        </a:rPr>
                        <a:t>Scale</a:t>
                      </a:r>
                      <a:r>
                        <a:rPr dirty="0" sz="1100" spc="-2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100" spc="-10">
                          <a:latin typeface="Calibri"/>
                          <a:cs typeface="Calibri"/>
                        </a:rPr>
                        <a:t>transformation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dirty="0" sz="1100" spc="-25">
                          <a:latin typeface="Calibri"/>
                          <a:cs typeface="Calibri"/>
                        </a:rPr>
                        <a:t>40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</a:tr>
              <a:tr h="209550">
                <a:tc>
                  <a:txBody>
                    <a:bodyPr/>
                    <a:lstStyle/>
                    <a:p>
                      <a:pPr marL="457200">
                        <a:lnSpc>
                          <a:spcPct val="100000"/>
                        </a:lnSpc>
                      </a:pPr>
                      <a:r>
                        <a:rPr dirty="0" sz="1100">
                          <a:latin typeface="Calibri"/>
                          <a:cs typeface="Calibri"/>
                        </a:rPr>
                        <a:t>Shear</a:t>
                      </a:r>
                      <a:r>
                        <a:rPr dirty="0" sz="1100" spc="-2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100" spc="-10">
                          <a:latin typeface="Calibri"/>
                          <a:cs typeface="Calibri"/>
                        </a:rPr>
                        <a:t>transformation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1905">
                        <a:lnSpc>
                          <a:spcPct val="100000"/>
                        </a:lnSpc>
                      </a:pPr>
                      <a:r>
                        <a:rPr dirty="0" sz="1100" spc="-25">
                          <a:latin typeface="Calibri"/>
                          <a:cs typeface="Calibri"/>
                        </a:rPr>
                        <a:t>41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</a:tr>
              <a:tr h="209550">
                <a:tc>
                  <a:txBody>
                    <a:bodyPr/>
                    <a:lstStyle/>
                    <a:p>
                      <a:pPr algn="r" marR="76200">
                        <a:lnSpc>
                          <a:spcPct val="100000"/>
                        </a:lnSpc>
                      </a:pPr>
                      <a:r>
                        <a:rPr dirty="0" sz="1100">
                          <a:latin typeface="Calibri"/>
                          <a:cs typeface="Calibri"/>
                        </a:rPr>
                        <a:t>Mirror</a:t>
                      </a:r>
                      <a:r>
                        <a:rPr dirty="0" sz="1100" spc="-3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100">
                          <a:latin typeface="Calibri"/>
                          <a:cs typeface="Calibri"/>
                        </a:rPr>
                        <a:t>or</a:t>
                      </a:r>
                      <a:r>
                        <a:rPr dirty="0" sz="1100" spc="-3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100">
                          <a:latin typeface="Calibri"/>
                          <a:cs typeface="Calibri"/>
                        </a:rPr>
                        <a:t>reflection</a:t>
                      </a:r>
                      <a:r>
                        <a:rPr dirty="0" sz="1100" spc="-3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100" spc="-10">
                          <a:latin typeface="Calibri"/>
                          <a:cs typeface="Calibri"/>
                        </a:rPr>
                        <a:t>transformation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1905">
                        <a:lnSpc>
                          <a:spcPct val="100000"/>
                        </a:lnSpc>
                      </a:pPr>
                      <a:r>
                        <a:rPr dirty="0" sz="1100" spc="-25">
                          <a:latin typeface="Calibri"/>
                          <a:cs typeface="Calibri"/>
                        </a:rPr>
                        <a:t>42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</a:tr>
              <a:tr h="209550">
                <a:tc>
                  <a:txBody>
                    <a:bodyPr/>
                    <a:lstStyle/>
                    <a:p>
                      <a:pPr marL="457200">
                        <a:lnSpc>
                          <a:spcPct val="100000"/>
                        </a:lnSpc>
                      </a:pPr>
                      <a:r>
                        <a:rPr dirty="0" sz="1100">
                          <a:latin typeface="Calibri"/>
                          <a:cs typeface="Calibri"/>
                        </a:rPr>
                        <a:t>Planar</a:t>
                      </a:r>
                      <a:r>
                        <a:rPr dirty="0" sz="1100" spc="-4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100">
                          <a:latin typeface="Calibri"/>
                          <a:cs typeface="Calibri"/>
                        </a:rPr>
                        <a:t>Projection</a:t>
                      </a:r>
                      <a:r>
                        <a:rPr dirty="0" sz="1100" spc="-4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100" spc="-10">
                          <a:latin typeface="Calibri"/>
                          <a:cs typeface="Calibri"/>
                        </a:rPr>
                        <a:t>transformation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1905">
                        <a:lnSpc>
                          <a:spcPct val="100000"/>
                        </a:lnSpc>
                      </a:pPr>
                      <a:r>
                        <a:rPr dirty="0" sz="1100" spc="-25">
                          <a:latin typeface="Calibri"/>
                          <a:cs typeface="Calibri"/>
                        </a:rPr>
                        <a:t>43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</a:tr>
              <a:tr h="209550">
                <a:tc>
                  <a:txBody>
                    <a:bodyPr/>
                    <a:lstStyle/>
                    <a:p>
                      <a:pPr marL="228600">
                        <a:lnSpc>
                          <a:spcPct val="100000"/>
                        </a:lnSpc>
                      </a:pPr>
                      <a:r>
                        <a:rPr dirty="0" sz="1100" spc="-10">
                          <a:latin typeface="Calibri"/>
                          <a:cs typeface="Calibri"/>
                        </a:rPr>
                        <a:t>Tutorial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1905">
                        <a:lnSpc>
                          <a:spcPct val="100000"/>
                        </a:lnSpc>
                      </a:pPr>
                      <a:r>
                        <a:rPr dirty="0" sz="1100" spc="-25">
                          <a:latin typeface="Calibri"/>
                          <a:cs typeface="Calibri"/>
                        </a:rPr>
                        <a:t>43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</a:tr>
              <a:tr h="209550">
                <a:tc>
                  <a:txBody>
                    <a:bodyPr/>
                    <a:lstStyle/>
                    <a:p>
                      <a:pPr marL="457200">
                        <a:lnSpc>
                          <a:spcPct val="100000"/>
                        </a:lnSpc>
                      </a:pPr>
                      <a:r>
                        <a:rPr dirty="0" sz="1100">
                          <a:latin typeface="Calibri"/>
                          <a:cs typeface="Calibri"/>
                        </a:rPr>
                        <a:t>Multiple</a:t>
                      </a:r>
                      <a:r>
                        <a:rPr dirty="0" sz="1100" spc="-4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100" spc="-10">
                          <a:latin typeface="Calibri"/>
                          <a:cs typeface="Calibri"/>
                        </a:rPr>
                        <a:t>transformations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1905">
                        <a:lnSpc>
                          <a:spcPct val="100000"/>
                        </a:lnSpc>
                      </a:pPr>
                      <a:r>
                        <a:rPr dirty="0" sz="1100" spc="-25">
                          <a:latin typeface="Calibri"/>
                          <a:cs typeface="Calibri"/>
                        </a:rPr>
                        <a:t>43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</a:tr>
              <a:tr h="209550">
                <a:tc>
                  <a:txBody>
                    <a:bodyPr/>
                    <a:lstStyle/>
                    <a:p>
                      <a:pPr algn="ctr" marR="359410">
                        <a:lnSpc>
                          <a:spcPct val="100000"/>
                        </a:lnSpc>
                      </a:pPr>
                      <a:r>
                        <a:rPr dirty="0" sz="1100" spc="-10">
                          <a:latin typeface="Calibri"/>
                          <a:cs typeface="Calibri"/>
                        </a:rPr>
                        <a:t>Input: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1905">
                        <a:lnSpc>
                          <a:spcPct val="100000"/>
                        </a:lnSpc>
                      </a:pPr>
                      <a:r>
                        <a:rPr dirty="0" sz="1100" spc="-25">
                          <a:latin typeface="Calibri"/>
                          <a:cs typeface="Calibri"/>
                        </a:rPr>
                        <a:t>44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</a:tr>
              <a:tr h="209550">
                <a:tc>
                  <a:txBody>
                    <a:bodyPr/>
                    <a:lstStyle/>
                    <a:p>
                      <a:pPr marL="914400">
                        <a:lnSpc>
                          <a:spcPct val="100000"/>
                        </a:lnSpc>
                      </a:pPr>
                      <a:r>
                        <a:rPr dirty="0" sz="1100">
                          <a:latin typeface="Calibri"/>
                          <a:cs typeface="Calibri"/>
                        </a:rPr>
                        <a:t>Additional</a:t>
                      </a:r>
                      <a:r>
                        <a:rPr dirty="0" sz="1100" spc="-5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100" spc="-10">
                          <a:latin typeface="Calibri"/>
                          <a:cs typeface="Calibri"/>
                        </a:rPr>
                        <a:t>input: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1905">
                        <a:lnSpc>
                          <a:spcPct val="100000"/>
                        </a:lnSpc>
                      </a:pPr>
                      <a:r>
                        <a:rPr dirty="0" sz="1100" spc="-25">
                          <a:latin typeface="Calibri"/>
                          <a:cs typeface="Calibri"/>
                        </a:rPr>
                        <a:t>44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</a:tr>
              <a:tr h="252095">
                <a:tc>
                  <a:txBody>
                    <a:bodyPr/>
                    <a:lstStyle/>
                    <a:p>
                      <a:pPr algn="ctr" marR="192405">
                        <a:lnSpc>
                          <a:spcPct val="100000"/>
                        </a:lnSpc>
                      </a:pPr>
                      <a:r>
                        <a:rPr dirty="0" sz="1100" spc="-10">
                          <a:latin typeface="Calibri"/>
                          <a:cs typeface="Calibri"/>
                        </a:rPr>
                        <a:t>Solution: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1905">
                        <a:lnSpc>
                          <a:spcPct val="100000"/>
                        </a:lnSpc>
                      </a:pPr>
                      <a:r>
                        <a:rPr dirty="0" sz="1100" spc="-25">
                          <a:latin typeface="Calibri"/>
                          <a:cs typeface="Calibri"/>
                        </a:rPr>
                        <a:t>45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</a:tr>
              <a:tr h="2520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dirty="0" sz="1100" b="1">
                          <a:latin typeface="Calibri"/>
                          <a:cs typeface="Calibri"/>
                        </a:rPr>
                        <a:t>3</a:t>
                      </a:r>
                      <a:r>
                        <a:rPr dirty="0" sz="1100" spc="-25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100" b="1">
                          <a:latin typeface="Calibri"/>
                          <a:cs typeface="Calibri"/>
                        </a:rPr>
                        <a:t>Parametric</a:t>
                      </a:r>
                      <a:r>
                        <a:rPr dirty="0" sz="1100" spc="-25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100" b="1">
                          <a:latin typeface="Calibri"/>
                          <a:cs typeface="Calibri"/>
                        </a:rPr>
                        <a:t>Curves</a:t>
                      </a:r>
                      <a:r>
                        <a:rPr dirty="0" sz="1100" spc="-25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100" b="1">
                          <a:latin typeface="Calibri"/>
                          <a:cs typeface="Calibri"/>
                        </a:rPr>
                        <a:t>and</a:t>
                      </a:r>
                      <a:r>
                        <a:rPr dirty="0" sz="1100" spc="-25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100" spc="-10" b="1">
                          <a:latin typeface="Calibri"/>
                          <a:cs typeface="Calibri"/>
                        </a:rPr>
                        <a:t>Surfaces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B="0" marT="42545"/>
                </a:tc>
                <a:tc>
                  <a:txBody>
                    <a:bodyPr/>
                    <a:lstStyle/>
                    <a:p>
                      <a:pPr algn="r" marR="1905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dirty="0" sz="1100" spc="-25" b="1">
                          <a:latin typeface="Calibri"/>
                          <a:cs typeface="Calibri"/>
                        </a:rPr>
                        <a:t>49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B="0" marT="42545"/>
                </a:tc>
              </a:tr>
              <a:tr h="209550">
                <a:tc>
                  <a:txBody>
                    <a:bodyPr/>
                    <a:lstStyle/>
                    <a:p>
                      <a:pPr marL="228600">
                        <a:lnSpc>
                          <a:spcPct val="100000"/>
                        </a:lnSpc>
                      </a:pPr>
                      <a:r>
                        <a:rPr dirty="0" sz="1100">
                          <a:latin typeface="Calibri"/>
                          <a:cs typeface="Calibri"/>
                        </a:rPr>
                        <a:t>Parametric</a:t>
                      </a:r>
                      <a:r>
                        <a:rPr dirty="0" sz="1100" spc="-5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100" spc="-10">
                          <a:latin typeface="Calibri"/>
                          <a:cs typeface="Calibri"/>
                        </a:rPr>
                        <a:t>curves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1905">
                        <a:lnSpc>
                          <a:spcPct val="100000"/>
                        </a:lnSpc>
                      </a:pPr>
                      <a:r>
                        <a:rPr dirty="0" sz="1100" spc="-25">
                          <a:latin typeface="Calibri"/>
                          <a:cs typeface="Calibri"/>
                        </a:rPr>
                        <a:t>50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</a:tr>
              <a:tr h="209550">
                <a:tc>
                  <a:txBody>
                    <a:bodyPr/>
                    <a:lstStyle/>
                    <a:p>
                      <a:pPr marL="457200">
                        <a:lnSpc>
                          <a:spcPct val="100000"/>
                        </a:lnSpc>
                      </a:pPr>
                      <a:r>
                        <a:rPr dirty="0" sz="1100">
                          <a:latin typeface="Calibri"/>
                          <a:cs typeface="Calibri"/>
                        </a:rPr>
                        <a:t>Curve</a:t>
                      </a:r>
                      <a:r>
                        <a:rPr dirty="0" sz="1100" spc="-2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100" spc="-10">
                          <a:latin typeface="Calibri"/>
                          <a:cs typeface="Calibri"/>
                        </a:rPr>
                        <a:t>parameter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dirty="0" sz="1100" spc="-25">
                          <a:latin typeface="Calibri"/>
                          <a:cs typeface="Calibri"/>
                        </a:rPr>
                        <a:t>50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</a:tr>
              <a:tr h="209550">
                <a:tc>
                  <a:txBody>
                    <a:bodyPr/>
                    <a:lstStyle/>
                    <a:p>
                      <a:pPr marL="457200">
                        <a:lnSpc>
                          <a:spcPct val="100000"/>
                        </a:lnSpc>
                      </a:pPr>
                      <a:r>
                        <a:rPr dirty="0" sz="1100">
                          <a:latin typeface="Calibri"/>
                          <a:cs typeface="Calibri"/>
                        </a:rPr>
                        <a:t>Curve</a:t>
                      </a:r>
                      <a:r>
                        <a:rPr dirty="0" sz="1100" spc="-2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100">
                          <a:latin typeface="Calibri"/>
                          <a:cs typeface="Calibri"/>
                        </a:rPr>
                        <a:t>domain</a:t>
                      </a:r>
                      <a:r>
                        <a:rPr dirty="0" sz="1100" spc="-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100">
                          <a:latin typeface="Calibri"/>
                          <a:cs typeface="Calibri"/>
                        </a:rPr>
                        <a:t>or</a:t>
                      </a:r>
                      <a:r>
                        <a:rPr dirty="0" sz="1100" spc="-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100" spc="-10">
                          <a:latin typeface="Calibri"/>
                          <a:cs typeface="Calibri"/>
                        </a:rPr>
                        <a:t>interval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1905">
                        <a:lnSpc>
                          <a:spcPct val="100000"/>
                        </a:lnSpc>
                      </a:pPr>
                      <a:r>
                        <a:rPr dirty="0" sz="1100" spc="-25">
                          <a:latin typeface="Calibri"/>
                          <a:cs typeface="Calibri"/>
                        </a:rPr>
                        <a:t>51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</a:tr>
              <a:tr h="209550">
                <a:tc>
                  <a:txBody>
                    <a:bodyPr/>
                    <a:lstStyle/>
                    <a:p>
                      <a:pPr marL="457200">
                        <a:lnSpc>
                          <a:spcPct val="100000"/>
                        </a:lnSpc>
                      </a:pPr>
                      <a:r>
                        <a:rPr dirty="0" sz="1100">
                          <a:latin typeface="Calibri"/>
                          <a:cs typeface="Calibri"/>
                        </a:rPr>
                        <a:t>Curve</a:t>
                      </a:r>
                      <a:r>
                        <a:rPr dirty="0" sz="1100" spc="-2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100" spc="-10">
                          <a:latin typeface="Calibri"/>
                          <a:cs typeface="Calibri"/>
                        </a:rPr>
                        <a:t>evaluation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1905">
                        <a:lnSpc>
                          <a:spcPct val="100000"/>
                        </a:lnSpc>
                      </a:pPr>
                      <a:r>
                        <a:rPr dirty="0" sz="1100" spc="-25">
                          <a:latin typeface="Calibri"/>
                          <a:cs typeface="Calibri"/>
                        </a:rPr>
                        <a:t>52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</a:tr>
              <a:tr h="209550">
                <a:tc>
                  <a:txBody>
                    <a:bodyPr/>
                    <a:lstStyle/>
                    <a:p>
                      <a:pPr marL="457200">
                        <a:lnSpc>
                          <a:spcPct val="100000"/>
                        </a:lnSpc>
                      </a:pPr>
                      <a:r>
                        <a:rPr dirty="0" sz="1100">
                          <a:latin typeface="Calibri"/>
                          <a:cs typeface="Calibri"/>
                        </a:rPr>
                        <a:t>Tangent</a:t>
                      </a:r>
                      <a:r>
                        <a:rPr dirty="0" sz="1100" spc="-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100">
                          <a:latin typeface="Calibri"/>
                          <a:cs typeface="Calibri"/>
                        </a:rPr>
                        <a:t>vector</a:t>
                      </a:r>
                      <a:r>
                        <a:rPr dirty="0" sz="1100" spc="-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100">
                          <a:latin typeface="Calibri"/>
                          <a:cs typeface="Calibri"/>
                        </a:rPr>
                        <a:t>to</a:t>
                      </a:r>
                      <a:r>
                        <a:rPr dirty="0" sz="1100" spc="-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100">
                          <a:latin typeface="Calibri"/>
                          <a:cs typeface="Calibri"/>
                        </a:rPr>
                        <a:t>a</a:t>
                      </a:r>
                      <a:r>
                        <a:rPr dirty="0" sz="1100" spc="-20">
                          <a:latin typeface="Calibri"/>
                          <a:cs typeface="Calibri"/>
                        </a:rPr>
                        <a:t> curve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1905">
                        <a:lnSpc>
                          <a:spcPct val="100000"/>
                        </a:lnSpc>
                      </a:pPr>
                      <a:r>
                        <a:rPr dirty="0" sz="1100" spc="-25">
                          <a:latin typeface="Calibri"/>
                          <a:cs typeface="Calibri"/>
                        </a:rPr>
                        <a:t>54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</a:tr>
              <a:tr h="209550">
                <a:tc>
                  <a:txBody>
                    <a:bodyPr/>
                    <a:lstStyle/>
                    <a:p>
                      <a:pPr marL="457200">
                        <a:lnSpc>
                          <a:spcPct val="100000"/>
                        </a:lnSpc>
                      </a:pPr>
                      <a:r>
                        <a:rPr dirty="0" sz="1100">
                          <a:latin typeface="Calibri"/>
                          <a:cs typeface="Calibri"/>
                        </a:rPr>
                        <a:t>Cubic</a:t>
                      </a:r>
                      <a:r>
                        <a:rPr dirty="0" sz="1100" spc="-4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100">
                          <a:latin typeface="Calibri"/>
                          <a:cs typeface="Calibri"/>
                        </a:rPr>
                        <a:t>polynomial</a:t>
                      </a:r>
                      <a:r>
                        <a:rPr dirty="0" sz="1100" spc="-3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100" spc="-10">
                          <a:latin typeface="Calibri"/>
                          <a:cs typeface="Calibri"/>
                        </a:rPr>
                        <a:t>curves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1905">
                        <a:lnSpc>
                          <a:spcPct val="100000"/>
                        </a:lnSpc>
                      </a:pPr>
                      <a:r>
                        <a:rPr dirty="0" sz="1100" spc="-25">
                          <a:latin typeface="Calibri"/>
                          <a:cs typeface="Calibri"/>
                        </a:rPr>
                        <a:t>54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</a:tr>
              <a:tr h="209550">
                <a:tc>
                  <a:txBody>
                    <a:bodyPr/>
                    <a:lstStyle/>
                    <a:p>
                      <a:pPr marL="457200">
                        <a:lnSpc>
                          <a:spcPct val="100000"/>
                        </a:lnSpc>
                      </a:pPr>
                      <a:r>
                        <a:rPr dirty="0" sz="1100">
                          <a:latin typeface="Calibri"/>
                          <a:cs typeface="Calibri"/>
                        </a:rPr>
                        <a:t>Evaluating</a:t>
                      </a:r>
                      <a:r>
                        <a:rPr dirty="0" sz="1100" spc="-3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100">
                          <a:latin typeface="Calibri"/>
                          <a:cs typeface="Calibri"/>
                        </a:rPr>
                        <a:t>cubic</a:t>
                      </a:r>
                      <a:r>
                        <a:rPr dirty="0" sz="1100" spc="-3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100">
                          <a:latin typeface="Calibri"/>
                          <a:cs typeface="Calibri"/>
                        </a:rPr>
                        <a:t>Bézier</a:t>
                      </a:r>
                      <a:r>
                        <a:rPr dirty="0" sz="1100" spc="-3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100" spc="-10">
                          <a:latin typeface="Calibri"/>
                          <a:cs typeface="Calibri"/>
                        </a:rPr>
                        <a:t>curves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1905">
                        <a:lnSpc>
                          <a:spcPct val="100000"/>
                        </a:lnSpc>
                      </a:pPr>
                      <a:r>
                        <a:rPr dirty="0" sz="1100" spc="-25">
                          <a:latin typeface="Calibri"/>
                          <a:cs typeface="Calibri"/>
                        </a:rPr>
                        <a:t>56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</a:tr>
              <a:tr h="209550">
                <a:tc>
                  <a:txBody>
                    <a:bodyPr/>
                    <a:lstStyle/>
                    <a:p>
                      <a:pPr marL="228600">
                        <a:lnSpc>
                          <a:spcPct val="100000"/>
                        </a:lnSpc>
                      </a:pPr>
                      <a:r>
                        <a:rPr dirty="0" sz="1100">
                          <a:latin typeface="Calibri"/>
                          <a:cs typeface="Calibri"/>
                        </a:rPr>
                        <a:t>NURBS</a:t>
                      </a:r>
                      <a:r>
                        <a:rPr dirty="0" sz="1100" spc="-2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100" spc="-10">
                          <a:latin typeface="Calibri"/>
                          <a:cs typeface="Calibri"/>
                        </a:rPr>
                        <a:t>curves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1905">
                        <a:lnSpc>
                          <a:spcPct val="100000"/>
                        </a:lnSpc>
                      </a:pPr>
                      <a:r>
                        <a:rPr dirty="0" sz="1100" spc="-25">
                          <a:latin typeface="Calibri"/>
                          <a:cs typeface="Calibri"/>
                        </a:rPr>
                        <a:t>56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</a:tr>
              <a:tr h="209550">
                <a:tc>
                  <a:txBody>
                    <a:bodyPr/>
                    <a:lstStyle/>
                    <a:p>
                      <a:pPr marL="457200">
                        <a:lnSpc>
                          <a:spcPct val="100000"/>
                        </a:lnSpc>
                      </a:pPr>
                      <a:r>
                        <a:rPr dirty="0" sz="1100" spc="-10">
                          <a:latin typeface="Calibri"/>
                          <a:cs typeface="Calibri"/>
                        </a:rPr>
                        <a:t>Degree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1905">
                        <a:lnSpc>
                          <a:spcPct val="100000"/>
                        </a:lnSpc>
                      </a:pPr>
                      <a:r>
                        <a:rPr dirty="0" sz="1100" spc="-25">
                          <a:latin typeface="Calibri"/>
                          <a:cs typeface="Calibri"/>
                        </a:rPr>
                        <a:t>57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</a:tr>
              <a:tr h="209550">
                <a:tc>
                  <a:txBody>
                    <a:bodyPr/>
                    <a:lstStyle/>
                    <a:p>
                      <a:pPr marL="457200">
                        <a:lnSpc>
                          <a:spcPct val="100000"/>
                        </a:lnSpc>
                      </a:pPr>
                      <a:r>
                        <a:rPr dirty="0" sz="1100">
                          <a:latin typeface="Calibri"/>
                          <a:cs typeface="Calibri"/>
                        </a:rPr>
                        <a:t>Control</a:t>
                      </a:r>
                      <a:r>
                        <a:rPr dirty="0" sz="1100" spc="-3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100" spc="-10">
                          <a:latin typeface="Calibri"/>
                          <a:cs typeface="Calibri"/>
                        </a:rPr>
                        <a:t>points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1905">
                        <a:lnSpc>
                          <a:spcPct val="100000"/>
                        </a:lnSpc>
                      </a:pPr>
                      <a:r>
                        <a:rPr dirty="0" sz="1100" spc="-25">
                          <a:latin typeface="Calibri"/>
                          <a:cs typeface="Calibri"/>
                        </a:rPr>
                        <a:t>57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</a:tr>
              <a:tr h="209550">
                <a:tc>
                  <a:txBody>
                    <a:bodyPr/>
                    <a:lstStyle/>
                    <a:p>
                      <a:pPr marL="457200">
                        <a:lnSpc>
                          <a:spcPct val="100000"/>
                        </a:lnSpc>
                      </a:pPr>
                      <a:r>
                        <a:rPr dirty="0" sz="1100">
                          <a:latin typeface="Calibri"/>
                          <a:cs typeface="Calibri"/>
                        </a:rPr>
                        <a:t>Weights</a:t>
                      </a:r>
                      <a:r>
                        <a:rPr dirty="0" sz="1100" spc="-3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100">
                          <a:latin typeface="Calibri"/>
                          <a:cs typeface="Calibri"/>
                        </a:rPr>
                        <a:t>of</a:t>
                      </a:r>
                      <a:r>
                        <a:rPr dirty="0" sz="1100" spc="-2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100">
                          <a:latin typeface="Calibri"/>
                          <a:cs typeface="Calibri"/>
                        </a:rPr>
                        <a:t>control</a:t>
                      </a:r>
                      <a:r>
                        <a:rPr dirty="0" sz="1100" spc="-2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100" spc="-10">
                          <a:latin typeface="Calibri"/>
                          <a:cs typeface="Calibri"/>
                        </a:rPr>
                        <a:t>points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1905">
                        <a:lnSpc>
                          <a:spcPct val="100000"/>
                        </a:lnSpc>
                      </a:pPr>
                      <a:r>
                        <a:rPr dirty="0" sz="1100" spc="-25">
                          <a:latin typeface="Calibri"/>
                          <a:cs typeface="Calibri"/>
                        </a:rPr>
                        <a:t>58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</a:tr>
              <a:tr h="209550">
                <a:tc>
                  <a:txBody>
                    <a:bodyPr/>
                    <a:lstStyle/>
                    <a:p>
                      <a:pPr marL="457200">
                        <a:lnSpc>
                          <a:spcPct val="100000"/>
                        </a:lnSpc>
                      </a:pPr>
                      <a:r>
                        <a:rPr dirty="0" sz="1100" spc="-10">
                          <a:latin typeface="Calibri"/>
                          <a:cs typeface="Calibri"/>
                        </a:rPr>
                        <a:t>Knots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1905">
                        <a:lnSpc>
                          <a:spcPct val="100000"/>
                        </a:lnSpc>
                      </a:pPr>
                      <a:r>
                        <a:rPr dirty="0" sz="1100" spc="-25">
                          <a:latin typeface="Calibri"/>
                          <a:cs typeface="Calibri"/>
                        </a:rPr>
                        <a:t>59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</a:tr>
              <a:tr h="209550">
                <a:tc>
                  <a:txBody>
                    <a:bodyPr/>
                    <a:lstStyle/>
                    <a:p>
                      <a:pPr marL="457200">
                        <a:lnSpc>
                          <a:spcPct val="100000"/>
                        </a:lnSpc>
                      </a:pPr>
                      <a:r>
                        <a:rPr dirty="0" sz="1100">
                          <a:latin typeface="Calibri"/>
                          <a:cs typeface="Calibri"/>
                        </a:rPr>
                        <a:t>Knots</a:t>
                      </a:r>
                      <a:r>
                        <a:rPr dirty="0" sz="1100" spc="-3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100">
                          <a:latin typeface="Calibri"/>
                          <a:cs typeface="Calibri"/>
                        </a:rPr>
                        <a:t>are</a:t>
                      </a:r>
                      <a:r>
                        <a:rPr dirty="0" sz="1100" spc="-3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100">
                          <a:latin typeface="Calibri"/>
                          <a:cs typeface="Calibri"/>
                        </a:rPr>
                        <a:t>parameter</a:t>
                      </a:r>
                      <a:r>
                        <a:rPr dirty="0" sz="1100" spc="-2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100" spc="-10">
                          <a:latin typeface="Calibri"/>
                          <a:cs typeface="Calibri"/>
                        </a:rPr>
                        <a:t>values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1905">
                        <a:lnSpc>
                          <a:spcPct val="100000"/>
                        </a:lnSpc>
                      </a:pPr>
                      <a:r>
                        <a:rPr dirty="0" sz="1100" spc="-25">
                          <a:latin typeface="Calibri"/>
                          <a:cs typeface="Calibri"/>
                        </a:rPr>
                        <a:t>59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</a:tr>
              <a:tr h="208915">
                <a:tc>
                  <a:txBody>
                    <a:bodyPr/>
                    <a:lstStyle/>
                    <a:p>
                      <a:pPr marL="685800">
                        <a:lnSpc>
                          <a:spcPct val="100000"/>
                        </a:lnSpc>
                      </a:pPr>
                      <a:r>
                        <a:rPr dirty="0" sz="1100">
                          <a:latin typeface="Calibri"/>
                          <a:cs typeface="Calibri"/>
                        </a:rPr>
                        <a:t>Knot</a:t>
                      </a:r>
                      <a:r>
                        <a:rPr dirty="0" sz="1100" spc="-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100" spc="-10">
                          <a:latin typeface="Calibri"/>
                          <a:cs typeface="Calibri"/>
                        </a:rPr>
                        <a:t>multiplicity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1905">
                        <a:lnSpc>
                          <a:spcPct val="100000"/>
                        </a:lnSpc>
                      </a:pPr>
                      <a:r>
                        <a:rPr dirty="0" sz="1100" spc="-25">
                          <a:latin typeface="Calibri"/>
                          <a:cs typeface="Calibri"/>
                        </a:rPr>
                        <a:t>60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</a:tr>
              <a:tr h="209550">
                <a:tc>
                  <a:txBody>
                    <a:bodyPr/>
                    <a:lstStyle/>
                    <a:p>
                      <a:pPr marL="685800">
                        <a:lnSpc>
                          <a:spcPct val="100000"/>
                        </a:lnSpc>
                      </a:pPr>
                      <a:r>
                        <a:rPr dirty="0" sz="1100" spc="-10">
                          <a:latin typeface="Calibri"/>
                          <a:cs typeface="Calibri"/>
                        </a:rPr>
                        <a:t>Fully-</a:t>
                      </a:r>
                      <a:r>
                        <a:rPr dirty="0" sz="1100">
                          <a:latin typeface="Calibri"/>
                          <a:cs typeface="Calibri"/>
                        </a:rPr>
                        <a:t>multiple</a:t>
                      </a:r>
                      <a:r>
                        <a:rPr dirty="0" sz="1100" spc="-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100" spc="-20">
                          <a:latin typeface="Calibri"/>
                          <a:cs typeface="Calibri"/>
                        </a:rPr>
                        <a:t>knots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1905">
                        <a:lnSpc>
                          <a:spcPct val="100000"/>
                        </a:lnSpc>
                      </a:pPr>
                      <a:r>
                        <a:rPr dirty="0" sz="1100" spc="-25">
                          <a:latin typeface="Calibri"/>
                          <a:cs typeface="Calibri"/>
                        </a:rPr>
                        <a:t>60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</a:tr>
              <a:tr h="209550">
                <a:tc>
                  <a:txBody>
                    <a:bodyPr/>
                    <a:lstStyle/>
                    <a:p>
                      <a:pPr marL="685800">
                        <a:lnSpc>
                          <a:spcPct val="100000"/>
                        </a:lnSpc>
                      </a:pPr>
                      <a:r>
                        <a:rPr dirty="0" sz="1100">
                          <a:latin typeface="Calibri"/>
                          <a:cs typeface="Calibri"/>
                        </a:rPr>
                        <a:t>Uniform</a:t>
                      </a:r>
                      <a:r>
                        <a:rPr dirty="0" sz="1100" spc="-3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100" spc="-10">
                          <a:latin typeface="Calibri"/>
                          <a:cs typeface="Calibri"/>
                        </a:rPr>
                        <a:t>knots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1905">
                        <a:lnSpc>
                          <a:spcPct val="100000"/>
                        </a:lnSpc>
                      </a:pPr>
                      <a:r>
                        <a:rPr dirty="0" sz="1100" spc="-25">
                          <a:latin typeface="Calibri"/>
                          <a:cs typeface="Calibri"/>
                        </a:rPr>
                        <a:t>61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</a:tr>
              <a:tr h="209550">
                <a:tc>
                  <a:txBody>
                    <a:bodyPr/>
                    <a:lstStyle/>
                    <a:p>
                      <a:pPr marL="685800">
                        <a:lnSpc>
                          <a:spcPct val="100000"/>
                        </a:lnSpc>
                      </a:pPr>
                      <a:r>
                        <a:rPr dirty="0" sz="1100">
                          <a:latin typeface="Calibri"/>
                          <a:cs typeface="Calibri"/>
                        </a:rPr>
                        <a:t>Non</a:t>
                      </a:r>
                      <a:r>
                        <a:rPr dirty="0" sz="1100" spc="-2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100">
                          <a:latin typeface="Calibri"/>
                          <a:cs typeface="Calibri"/>
                        </a:rPr>
                        <a:t>uniform</a:t>
                      </a:r>
                      <a:r>
                        <a:rPr dirty="0" sz="1100" spc="-2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100" spc="-10">
                          <a:latin typeface="Calibri"/>
                          <a:cs typeface="Calibri"/>
                        </a:rPr>
                        <a:t>knots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dirty="0" sz="1100" spc="-25">
                          <a:latin typeface="Calibri"/>
                          <a:cs typeface="Calibri"/>
                        </a:rPr>
                        <a:t>62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</a:tr>
              <a:tr h="209550">
                <a:tc>
                  <a:txBody>
                    <a:bodyPr/>
                    <a:lstStyle/>
                    <a:p>
                      <a:pPr marL="457200">
                        <a:lnSpc>
                          <a:spcPct val="100000"/>
                        </a:lnSpc>
                      </a:pPr>
                      <a:r>
                        <a:rPr dirty="0" sz="1100">
                          <a:latin typeface="Calibri"/>
                          <a:cs typeface="Calibri"/>
                        </a:rPr>
                        <a:t>Evaluation</a:t>
                      </a:r>
                      <a:r>
                        <a:rPr dirty="0" sz="1100" spc="-5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100" spc="-20">
                          <a:latin typeface="Calibri"/>
                          <a:cs typeface="Calibri"/>
                        </a:rPr>
                        <a:t>rule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1905">
                        <a:lnSpc>
                          <a:spcPct val="100000"/>
                        </a:lnSpc>
                      </a:pPr>
                      <a:r>
                        <a:rPr dirty="0" sz="1100" spc="-25">
                          <a:latin typeface="Calibri"/>
                          <a:cs typeface="Calibri"/>
                        </a:rPr>
                        <a:t>63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</a:tr>
              <a:tr h="173990">
                <a:tc>
                  <a:txBody>
                    <a:bodyPr/>
                    <a:lstStyle/>
                    <a:p>
                      <a:pPr marL="457200">
                        <a:lnSpc>
                          <a:spcPts val="1275"/>
                        </a:lnSpc>
                      </a:pPr>
                      <a:r>
                        <a:rPr dirty="0" sz="1100" spc="-10">
                          <a:latin typeface="Calibri"/>
                          <a:cs typeface="Calibri"/>
                        </a:rPr>
                        <a:t>Characteristics</a:t>
                      </a:r>
                      <a:r>
                        <a:rPr dirty="0" sz="1100" spc="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100">
                          <a:latin typeface="Calibri"/>
                          <a:cs typeface="Calibri"/>
                        </a:rPr>
                        <a:t>of</a:t>
                      </a:r>
                      <a:r>
                        <a:rPr dirty="0" sz="1100" spc="1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100">
                          <a:latin typeface="Calibri"/>
                          <a:cs typeface="Calibri"/>
                        </a:rPr>
                        <a:t>NURBS</a:t>
                      </a:r>
                      <a:r>
                        <a:rPr dirty="0" sz="1100" spc="1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100" spc="-10">
                          <a:latin typeface="Calibri"/>
                          <a:cs typeface="Calibri"/>
                        </a:rPr>
                        <a:t>curves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1905">
                        <a:lnSpc>
                          <a:spcPts val="1275"/>
                        </a:lnSpc>
                      </a:pPr>
                      <a:r>
                        <a:rPr dirty="0" sz="1100" spc="-25">
                          <a:latin typeface="Calibri"/>
                          <a:cs typeface="Calibri"/>
                        </a:rPr>
                        <a:t>64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</a:tr>
            </a:tbl>
          </a:graphicData>
        </a:graphic>
      </p:graphicFrame>
      <p:sp>
        <p:nvSpPr>
          <p:cNvPr id="3" name="object 3" descr=""/>
          <p:cNvSpPr/>
          <p:nvPr/>
        </p:nvSpPr>
        <p:spPr>
          <a:xfrm>
            <a:off x="1143000" y="9210675"/>
            <a:ext cx="5715000" cy="9525"/>
          </a:xfrm>
          <a:custGeom>
            <a:avLst/>
            <a:gdLst/>
            <a:ahLst/>
            <a:cxnLst/>
            <a:rect l="l" t="t" r="r" b="b"/>
            <a:pathLst>
              <a:path w="5715000" h="9525">
                <a:moveTo>
                  <a:pt x="5715000" y="9525"/>
                </a:moveTo>
                <a:lnTo>
                  <a:pt x="0" y="9525"/>
                </a:lnTo>
                <a:lnTo>
                  <a:pt x="0" y="0"/>
                </a:lnTo>
                <a:lnTo>
                  <a:pt x="5715000" y="0"/>
                </a:lnTo>
                <a:lnTo>
                  <a:pt x="5715000" y="9525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 txBox="1"/>
          <p:nvPr/>
        </p:nvSpPr>
        <p:spPr>
          <a:xfrm>
            <a:off x="1358900" y="7854301"/>
            <a:ext cx="2488565" cy="10731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69900" marR="5080">
              <a:lnSpc>
                <a:spcPct val="125000"/>
              </a:lnSpc>
              <a:spcBef>
                <a:spcPts val="100"/>
              </a:spcBef>
            </a:pPr>
            <a:r>
              <a:rPr dirty="0" sz="1100">
                <a:latin typeface="Calibri"/>
                <a:cs typeface="Calibri"/>
              </a:rPr>
              <a:t>Clamped</a:t>
            </a:r>
            <a:r>
              <a:rPr dirty="0" sz="1100" spc="-3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vs.</a:t>
            </a:r>
            <a:r>
              <a:rPr dirty="0" sz="1100" spc="-3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periodic</a:t>
            </a:r>
            <a:r>
              <a:rPr dirty="0" sz="1100" spc="-3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NURBS</a:t>
            </a:r>
            <a:r>
              <a:rPr dirty="0" sz="1100" spc="-25">
                <a:latin typeface="Calibri"/>
                <a:cs typeface="Calibri"/>
              </a:rPr>
              <a:t> </a:t>
            </a:r>
            <a:r>
              <a:rPr dirty="0" sz="1100" spc="-10">
                <a:latin typeface="Calibri"/>
                <a:cs typeface="Calibri"/>
              </a:rPr>
              <a:t>curves Weights</a:t>
            </a:r>
            <a:endParaRPr sz="1100">
              <a:latin typeface="Calibri"/>
              <a:cs typeface="Calibri"/>
            </a:endParaRPr>
          </a:p>
          <a:p>
            <a:pPr marL="698500" marR="823594" indent="-457200">
              <a:lnSpc>
                <a:spcPct val="125000"/>
              </a:lnSpc>
            </a:pPr>
            <a:r>
              <a:rPr dirty="0" sz="1100">
                <a:latin typeface="Calibri"/>
                <a:cs typeface="Calibri"/>
              </a:rPr>
              <a:t>Evaluating</a:t>
            </a:r>
            <a:r>
              <a:rPr dirty="0" sz="1100" spc="-4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NURBS</a:t>
            </a:r>
            <a:r>
              <a:rPr dirty="0" sz="1100" spc="-35">
                <a:latin typeface="Calibri"/>
                <a:cs typeface="Calibri"/>
              </a:rPr>
              <a:t> </a:t>
            </a:r>
            <a:r>
              <a:rPr dirty="0" sz="1100" spc="-10">
                <a:latin typeface="Calibri"/>
                <a:cs typeface="Calibri"/>
              </a:rPr>
              <a:t>curves Solution: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30"/>
              </a:spcBef>
            </a:pPr>
            <a:r>
              <a:rPr dirty="0" sz="1100">
                <a:latin typeface="Calibri"/>
                <a:cs typeface="Calibri"/>
              </a:rPr>
              <a:t>Curve</a:t>
            </a:r>
            <a:r>
              <a:rPr dirty="0" sz="1100" spc="-3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geometric</a:t>
            </a:r>
            <a:r>
              <a:rPr dirty="0" sz="1100" spc="-35">
                <a:latin typeface="Calibri"/>
                <a:cs typeface="Calibri"/>
              </a:rPr>
              <a:t> </a:t>
            </a:r>
            <a:r>
              <a:rPr dirty="0" sz="1100" spc="-10">
                <a:latin typeface="Calibri"/>
                <a:cs typeface="Calibri"/>
              </a:rPr>
              <a:t>continuity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6" name="object 6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54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 spc="-25"/>
              <a:t>10</a:t>
            </a:fld>
          </a:p>
        </p:txBody>
      </p:sp>
      <p:sp>
        <p:nvSpPr>
          <p:cNvPr id="5" name="object 5" descr=""/>
          <p:cNvSpPr txBox="1"/>
          <p:nvPr/>
        </p:nvSpPr>
        <p:spPr>
          <a:xfrm>
            <a:off x="6702425" y="7854301"/>
            <a:ext cx="167005" cy="1073150"/>
          </a:xfrm>
          <a:prstGeom prst="rect">
            <a:avLst/>
          </a:prstGeom>
        </p:spPr>
        <p:txBody>
          <a:bodyPr wrap="square" lIns="0" tIns="546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30"/>
              </a:spcBef>
            </a:pPr>
            <a:r>
              <a:rPr dirty="0" sz="1100" spc="-25">
                <a:latin typeface="Calibri"/>
                <a:cs typeface="Calibri"/>
              </a:rPr>
              <a:t>65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30"/>
              </a:spcBef>
            </a:pPr>
            <a:r>
              <a:rPr dirty="0" sz="1100" spc="-25">
                <a:latin typeface="Calibri"/>
                <a:cs typeface="Calibri"/>
              </a:rPr>
              <a:t>66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30"/>
              </a:spcBef>
            </a:pPr>
            <a:r>
              <a:rPr dirty="0" sz="1100" spc="-25">
                <a:latin typeface="Calibri"/>
                <a:cs typeface="Calibri"/>
              </a:rPr>
              <a:t>67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30"/>
              </a:spcBef>
            </a:pPr>
            <a:r>
              <a:rPr dirty="0" sz="1100" spc="-25">
                <a:latin typeface="Calibri"/>
                <a:cs typeface="Calibri"/>
              </a:rPr>
              <a:t>68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30"/>
              </a:spcBef>
            </a:pPr>
            <a:r>
              <a:rPr dirty="0" sz="1100" spc="-25">
                <a:latin typeface="Calibri"/>
                <a:cs typeface="Calibri"/>
              </a:rPr>
              <a:t>68</a:t>
            </a:r>
            <a:endParaRPr sz="11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1143000" y="9210675"/>
            <a:ext cx="5715000" cy="9525"/>
          </a:xfrm>
          <a:custGeom>
            <a:avLst/>
            <a:gdLst/>
            <a:ahLst/>
            <a:cxnLst/>
            <a:rect l="l" t="t" r="r" b="b"/>
            <a:pathLst>
              <a:path w="5715000" h="9525">
                <a:moveTo>
                  <a:pt x="5715000" y="9525"/>
                </a:moveTo>
                <a:lnTo>
                  <a:pt x="0" y="9525"/>
                </a:lnTo>
                <a:lnTo>
                  <a:pt x="0" y="0"/>
                </a:lnTo>
                <a:lnTo>
                  <a:pt x="5715000" y="0"/>
                </a:lnTo>
                <a:lnTo>
                  <a:pt x="5715000" y="9525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91075" y="1428750"/>
            <a:ext cx="1830697" cy="1767840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1295400" y="508031"/>
            <a:ext cx="5604510" cy="6121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466975">
              <a:lnSpc>
                <a:spcPct val="100000"/>
              </a:lnSpc>
              <a:spcBef>
                <a:spcPts val="100"/>
              </a:spcBef>
            </a:pPr>
            <a:r>
              <a:rPr dirty="0" sz="1000" i="1">
                <a:latin typeface="Verdana"/>
                <a:cs typeface="Verdana"/>
              </a:rPr>
              <a:t>Essential</a:t>
            </a:r>
            <a:r>
              <a:rPr dirty="0" sz="1000" spc="-40" i="1">
                <a:latin typeface="Verdana"/>
                <a:cs typeface="Verdana"/>
              </a:rPr>
              <a:t> </a:t>
            </a:r>
            <a:r>
              <a:rPr dirty="0" sz="1000" i="1">
                <a:latin typeface="Verdana"/>
                <a:cs typeface="Verdana"/>
              </a:rPr>
              <a:t>Mathematics</a:t>
            </a:r>
            <a:r>
              <a:rPr dirty="0" sz="1000" spc="-40" i="1">
                <a:latin typeface="Verdana"/>
                <a:cs typeface="Verdana"/>
              </a:rPr>
              <a:t> </a:t>
            </a:r>
            <a:r>
              <a:rPr dirty="0" sz="1000" i="1">
                <a:latin typeface="Verdana"/>
                <a:cs typeface="Verdana"/>
              </a:rPr>
              <a:t>for</a:t>
            </a:r>
            <a:r>
              <a:rPr dirty="0" sz="1000" spc="-40" i="1">
                <a:latin typeface="Verdana"/>
                <a:cs typeface="Verdana"/>
              </a:rPr>
              <a:t> </a:t>
            </a:r>
            <a:r>
              <a:rPr dirty="0" sz="1000" i="1">
                <a:latin typeface="Verdana"/>
                <a:cs typeface="Verdana"/>
              </a:rPr>
              <a:t>Computational</a:t>
            </a:r>
            <a:r>
              <a:rPr dirty="0" sz="1000" spc="-40" i="1">
                <a:latin typeface="Verdana"/>
                <a:cs typeface="Verdana"/>
              </a:rPr>
              <a:t> </a:t>
            </a:r>
            <a:r>
              <a:rPr dirty="0" sz="1000" spc="-10" i="1">
                <a:latin typeface="Verdana"/>
                <a:cs typeface="Verdana"/>
              </a:rPr>
              <a:t>Design</a:t>
            </a:r>
            <a:endParaRPr sz="10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500">
              <a:latin typeface="Verdana"/>
              <a:cs typeface="Verdana"/>
            </a:endParaRPr>
          </a:p>
          <a:p>
            <a:pPr marL="76200" marR="81280">
              <a:lnSpc>
                <a:spcPct val="100000"/>
              </a:lnSpc>
            </a:pPr>
            <a:r>
              <a:rPr dirty="0" sz="1000">
                <a:latin typeface="Verdana"/>
                <a:cs typeface="Verdana"/>
              </a:rPr>
              <a:t>Another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example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is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circle.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parametric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equation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of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circle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on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xy-plane </a:t>
            </a:r>
            <a:r>
              <a:rPr dirty="0" sz="1000">
                <a:latin typeface="Verdana"/>
                <a:cs typeface="Verdana"/>
              </a:rPr>
              <a:t>with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center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at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origin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(0,0)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and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an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angle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parameter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 i="1">
                <a:latin typeface="Verdana"/>
                <a:cs typeface="Verdana"/>
              </a:rPr>
              <a:t>t</a:t>
            </a:r>
            <a:r>
              <a:rPr dirty="0" sz="1000" spc="-20" i="1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ranging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between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0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and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 spc="-25">
                <a:latin typeface="Verdana"/>
                <a:cs typeface="Verdana"/>
              </a:rPr>
              <a:t>2</a:t>
            </a:r>
            <a:r>
              <a:rPr dirty="0" sz="1000" spc="-25">
                <a:latin typeface="Arial"/>
                <a:cs typeface="Arial"/>
              </a:rPr>
              <a:t>π </a:t>
            </a:r>
            <a:r>
              <a:rPr dirty="0" sz="1000">
                <a:latin typeface="Verdana"/>
                <a:cs typeface="Verdana"/>
              </a:rPr>
              <a:t>radians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 spc="-25">
                <a:latin typeface="Verdana"/>
                <a:cs typeface="Verdana"/>
              </a:rPr>
              <a:t>is:</a:t>
            </a:r>
            <a:endParaRPr sz="1000">
              <a:latin typeface="Verdana"/>
              <a:cs typeface="Verdana"/>
            </a:endParaRPr>
          </a:p>
          <a:p>
            <a:pPr marL="533400" marR="4321175">
              <a:lnSpc>
                <a:spcPct val="125000"/>
              </a:lnSpc>
            </a:pPr>
            <a:r>
              <a:rPr dirty="0" sz="1000">
                <a:latin typeface="Verdana"/>
                <a:cs typeface="Verdana"/>
              </a:rPr>
              <a:t>x</a:t>
            </a:r>
            <a:r>
              <a:rPr dirty="0" sz="1000" spc="-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=</a:t>
            </a:r>
            <a:r>
              <a:rPr dirty="0" sz="1000" spc="-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r</a:t>
            </a:r>
            <a:r>
              <a:rPr dirty="0" sz="1000" spc="-5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cos(</a:t>
            </a:r>
            <a:r>
              <a:rPr dirty="0" sz="1000" spc="-10" i="1">
                <a:latin typeface="Verdana"/>
                <a:cs typeface="Verdana"/>
              </a:rPr>
              <a:t>t</a:t>
            </a:r>
            <a:r>
              <a:rPr dirty="0" sz="1000" spc="-10">
                <a:latin typeface="Verdana"/>
                <a:cs typeface="Verdana"/>
              </a:rPr>
              <a:t>) </a:t>
            </a:r>
            <a:r>
              <a:rPr dirty="0" sz="1000">
                <a:latin typeface="Verdana"/>
                <a:cs typeface="Verdana"/>
              </a:rPr>
              <a:t>y</a:t>
            </a:r>
            <a:r>
              <a:rPr dirty="0" sz="1000" spc="-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=</a:t>
            </a:r>
            <a:r>
              <a:rPr dirty="0" sz="1000" spc="-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r</a:t>
            </a:r>
            <a:r>
              <a:rPr dirty="0" sz="1000" spc="-5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sin(</a:t>
            </a:r>
            <a:r>
              <a:rPr dirty="0" sz="1000" spc="-10" i="1">
                <a:latin typeface="Verdana"/>
                <a:cs typeface="Verdana"/>
              </a:rPr>
              <a:t>t</a:t>
            </a:r>
            <a:r>
              <a:rPr dirty="0" sz="1000" spc="-10">
                <a:latin typeface="Verdana"/>
                <a:cs typeface="Verdana"/>
              </a:rPr>
              <a:t>)</a:t>
            </a:r>
            <a:endParaRPr sz="1000">
              <a:latin typeface="Verdana"/>
              <a:cs typeface="Verdana"/>
            </a:endParaRPr>
          </a:p>
          <a:p>
            <a:pPr marL="304800" marR="2350770">
              <a:lnSpc>
                <a:spcPct val="100000"/>
              </a:lnSpc>
              <a:spcBef>
                <a:spcPts val="300"/>
              </a:spcBef>
            </a:pPr>
            <a:r>
              <a:rPr dirty="0" sz="1000">
                <a:latin typeface="Verdana"/>
                <a:cs typeface="Verdana"/>
              </a:rPr>
              <a:t>We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can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derive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general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equation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of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circle </a:t>
            </a:r>
            <a:r>
              <a:rPr dirty="0" sz="1000">
                <a:latin typeface="Verdana"/>
                <a:cs typeface="Verdana"/>
              </a:rPr>
              <a:t>for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parametric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one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as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follows:</a:t>
            </a:r>
            <a:endParaRPr sz="1000">
              <a:latin typeface="Verdana"/>
              <a:cs typeface="Verdana"/>
            </a:endParaRPr>
          </a:p>
          <a:p>
            <a:pPr marL="533400" marR="4307840">
              <a:lnSpc>
                <a:spcPct val="125000"/>
              </a:lnSpc>
            </a:pPr>
            <a:r>
              <a:rPr dirty="0" sz="1000">
                <a:latin typeface="Verdana"/>
                <a:cs typeface="Verdana"/>
              </a:rPr>
              <a:t>x/r</a:t>
            </a:r>
            <a:r>
              <a:rPr dirty="0" sz="1000" spc="-1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=</a:t>
            </a:r>
            <a:r>
              <a:rPr dirty="0" sz="1000" spc="-10">
                <a:latin typeface="Verdana"/>
                <a:cs typeface="Verdana"/>
              </a:rPr>
              <a:t> cos(</a:t>
            </a:r>
            <a:r>
              <a:rPr dirty="0" sz="1000" spc="-10" i="1">
                <a:latin typeface="Verdana"/>
                <a:cs typeface="Verdana"/>
              </a:rPr>
              <a:t>t</a:t>
            </a:r>
            <a:r>
              <a:rPr dirty="0" sz="1000" spc="-10">
                <a:latin typeface="Verdana"/>
                <a:cs typeface="Verdana"/>
              </a:rPr>
              <a:t>) </a:t>
            </a:r>
            <a:r>
              <a:rPr dirty="0" sz="1000">
                <a:latin typeface="Verdana"/>
                <a:cs typeface="Verdana"/>
              </a:rPr>
              <a:t>y/r</a:t>
            </a:r>
            <a:r>
              <a:rPr dirty="0" sz="1000" spc="-1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=</a:t>
            </a:r>
            <a:r>
              <a:rPr dirty="0" sz="1000" spc="-10">
                <a:latin typeface="Verdana"/>
                <a:cs typeface="Verdana"/>
              </a:rPr>
              <a:t> sin(</a:t>
            </a:r>
            <a:r>
              <a:rPr dirty="0" sz="1000" spc="-10" i="1">
                <a:latin typeface="Verdana"/>
                <a:cs typeface="Verdana"/>
              </a:rPr>
              <a:t>t</a:t>
            </a:r>
            <a:r>
              <a:rPr dirty="0" sz="1000" spc="-10">
                <a:latin typeface="Verdana"/>
                <a:cs typeface="Verdana"/>
              </a:rPr>
              <a:t>)</a:t>
            </a:r>
            <a:endParaRPr sz="1000">
              <a:latin typeface="Verdana"/>
              <a:cs typeface="Verdana"/>
            </a:endParaRPr>
          </a:p>
          <a:p>
            <a:pPr marL="304800">
              <a:lnSpc>
                <a:spcPct val="100000"/>
              </a:lnSpc>
              <a:spcBef>
                <a:spcPts val="300"/>
              </a:spcBef>
            </a:pPr>
            <a:r>
              <a:rPr dirty="0" sz="1000">
                <a:latin typeface="Verdana"/>
                <a:cs typeface="Verdana"/>
              </a:rPr>
              <a:t>And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since:</a:t>
            </a:r>
            <a:endParaRPr sz="1000">
              <a:latin typeface="Verdana"/>
              <a:cs typeface="Verdana"/>
            </a:endParaRPr>
          </a:p>
          <a:p>
            <a:pPr marL="304800" marR="2292350" indent="228600">
              <a:lnSpc>
                <a:spcPct val="125000"/>
              </a:lnSpc>
            </a:pPr>
            <a:r>
              <a:rPr dirty="0" sz="1000">
                <a:latin typeface="Verdana"/>
                <a:cs typeface="Verdana"/>
              </a:rPr>
              <a:t>cos(</a:t>
            </a:r>
            <a:r>
              <a:rPr dirty="0" sz="1000" i="1">
                <a:latin typeface="Verdana"/>
                <a:cs typeface="Verdana"/>
              </a:rPr>
              <a:t>t</a:t>
            </a:r>
            <a:r>
              <a:rPr dirty="0" sz="1000">
                <a:latin typeface="Verdana"/>
                <a:cs typeface="Verdana"/>
              </a:rPr>
              <a:t>)</a:t>
            </a:r>
            <a:r>
              <a:rPr dirty="0" baseline="32407" sz="900">
                <a:latin typeface="Verdana"/>
                <a:cs typeface="Verdana"/>
              </a:rPr>
              <a:t>2</a:t>
            </a:r>
            <a:r>
              <a:rPr dirty="0" baseline="32407" sz="900" spc="172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+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sin(</a:t>
            </a:r>
            <a:r>
              <a:rPr dirty="0" sz="1000" i="1">
                <a:latin typeface="Verdana"/>
                <a:cs typeface="Verdana"/>
              </a:rPr>
              <a:t>t</a:t>
            </a:r>
            <a:r>
              <a:rPr dirty="0" sz="1000">
                <a:latin typeface="Verdana"/>
                <a:cs typeface="Verdana"/>
              </a:rPr>
              <a:t>)</a:t>
            </a:r>
            <a:r>
              <a:rPr dirty="0" baseline="32407" sz="900">
                <a:latin typeface="Verdana"/>
                <a:cs typeface="Verdana"/>
              </a:rPr>
              <a:t>2</a:t>
            </a:r>
            <a:r>
              <a:rPr dirty="0" baseline="32407" sz="900" spc="179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=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1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(Pythagorean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identity) Then:</a:t>
            </a:r>
            <a:endParaRPr sz="1000">
              <a:latin typeface="Verdana"/>
              <a:cs typeface="Verdana"/>
            </a:endParaRPr>
          </a:p>
          <a:p>
            <a:pPr marL="533400" marR="3672204">
              <a:lnSpc>
                <a:spcPct val="125000"/>
              </a:lnSpc>
            </a:pPr>
            <a:r>
              <a:rPr dirty="0" sz="1000">
                <a:latin typeface="Verdana"/>
                <a:cs typeface="Verdana"/>
              </a:rPr>
              <a:t>(x/r)</a:t>
            </a:r>
            <a:r>
              <a:rPr dirty="0" baseline="32407" sz="900">
                <a:latin typeface="Verdana"/>
                <a:cs typeface="Verdana"/>
              </a:rPr>
              <a:t>2</a:t>
            </a:r>
            <a:r>
              <a:rPr dirty="0" baseline="32407" sz="900" spc="179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+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(y/r)</a:t>
            </a:r>
            <a:r>
              <a:rPr dirty="0" baseline="32407" sz="900">
                <a:latin typeface="Verdana"/>
                <a:cs typeface="Verdana"/>
              </a:rPr>
              <a:t>2</a:t>
            </a:r>
            <a:r>
              <a:rPr dirty="0" baseline="32407" sz="900" spc="187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=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1,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 spc="-25">
                <a:latin typeface="Verdana"/>
                <a:cs typeface="Verdana"/>
              </a:rPr>
              <a:t>or </a:t>
            </a:r>
            <a:r>
              <a:rPr dirty="0" sz="1000">
                <a:latin typeface="Verdana"/>
                <a:cs typeface="Verdana"/>
              </a:rPr>
              <a:t>x</a:t>
            </a:r>
            <a:r>
              <a:rPr dirty="0" baseline="32407" sz="900">
                <a:latin typeface="Verdana"/>
                <a:cs typeface="Verdana"/>
              </a:rPr>
              <a:t>2</a:t>
            </a:r>
            <a:r>
              <a:rPr dirty="0" baseline="32407" sz="900" spc="19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+</a:t>
            </a:r>
            <a:r>
              <a:rPr dirty="0" sz="1000" spc="-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y</a:t>
            </a:r>
            <a:r>
              <a:rPr dirty="0" baseline="32407" sz="900">
                <a:latin typeface="Verdana"/>
                <a:cs typeface="Verdana"/>
              </a:rPr>
              <a:t>2</a:t>
            </a:r>
            <a:r>
              <a:rPr dirty="0" baseline="32407" sz="900" spc="19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=</a:t>
            </a:r>
            <a:r>
              <a:rPr dirty="0" sz="1000" spc="-5">
                <a:latin typeface="Verdana"/>
                <a:cs typeface="Verdana"/>
              </a:rPr>
              <a:t> </a:t>
            </a:r>
            <a:r>
              <a:rPr dirty="0" sz="1000" spc="-25">
                <a:latin typeface="Verdana"/>
                <a:cs typeface="Verdana"/>
              </a:rPr>
              <a:t>r</a:t>
            </a:r>
            <a:r>
              <a:rPr dirty="0" baseline="32407" sz="900" spc="-37">
                <a:latin typeface="Verdana"/>
                <a:cs typeface="Verdana"/>
              </a:rPr>
              <a:t>2</a:t>
            </a:r>
            <a:endParaRPr baseline="32407" sz="9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700">
              <a:latin typeface="Verdana"/>
              <a:cs typeface="Verdana"/>
            </a:endParaRPr>
          </a:p>
          <a:p>
            <a:pPr marL="76200">
              <a:lnSpc>
                <a:spcPct val="100000"/>
              </a:lnSpc>
              <a:tabLst>
                <a:tab pos="5561965" algn="l"/>
              </a:tabLst>
            </a:pPr>
            <a:r>
              <a:rPr dirty="0" u="sng" sz="140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Parametric</a:t>
            </a:r>
            <a:r>
              <a:rPr dirty="0" u="sng" sz="1400" spc="-5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sng" sz="1400" spc="-1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curves</a:t>
            </a:r>
            <a:r>
              <a:rPr dirty="0" u="sng" sz="140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	</a:t>
            </a:r>
            <a:endParaRPr sz="1400">
              <a:latin typeface="Arial"/>
              <a:cs typeface="Arial"/>
            </a:endParaRPr>
          </a:p>
          <a:p>
            <a:pPr marL="76200">
              <a:lnSpc>
                <a:spcPct val="100000"/>
              </a:lnSpc>
              <a:spcBef>
                <a:spcPts val="1295"/>
              </a:spcBef>
            </a:pPr>
            <a:r>
              <a:rPr dirty="0" sz="1200" b="1">
                <a:latin typeface="Arial"/>
                <a:cs typeface="Arial"/>
              </a:rPr>
              <a:t>Curve </a:t>
            </a:r>
            <a:r>
              <a:rPr dirty="0" sz="1200" spc="-10" b="1">
                <a:latin typeface="Arial"/>
                <a:cs typeface="Arial"/>
              </a:rPr>
              <a:t>parameter</a:t>
            </a:r>
            <a:endParaRPr sz="1200">
              <a:latin typeface="Arial"/>
              <a:cs typeface="Arial"/>
            </a:endParaRPr>
          </a:p>
          <a:p>
            <a:pPr marL="76200" marR="230504">
              <a:lnSpc>
                <a:spcPct val="100000"/>
              </a:lnSpc>
              <a:spcBef>
                <a:spcPts val="335"/>
              </a:spcBef>
            </a:pPr>
            <a:r>
              <a:rPr dirty="0" sz="1000">
                <a:latin typeface="Verdana"/>
                <a:cs typeface="Verdana"/>
              </a:rPr>
              <a:t>A</a:t>
            </a:r>
            <a:r>
              <a:rPr dirty="0" sz="1000" spc="-3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parameter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on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curve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represents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address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of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point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on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that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curve.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 spc="-25">
                <a:latin typeface="Verdana"/>
                <a:cs typeface="Verdana"/>
              </a:rPr>
              <a:t>As </a:t>
            </a:r>
            <a:r>
              <a:rPr dirty="0" sz="1000">
                <a:latin typeface="Verdana"/>
                <a:cs typeface="Verdana"/>
              </a:rPr>
              <a:t>mentioned</a:t>
            </a:r>
            <a:r>
              <a:rPr dirty="0" sz="1000" spc="-3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before,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you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can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think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of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parametric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curve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as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path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traveled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between </a:t>
            </a:r>
            <a:r>
              <a:rPr dirty="0" sz="1000">
                <a:latin typeface="Verdana"/>
                <a:cs typeface="Verdana"/>
              </a:rPr>
              <a:t>two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points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in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certain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amount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of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time,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traveling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at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fixed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or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variable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speed.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 spc="-25">
                <a:latin typeface="Verdana"/>
                <a:cs typeface="Verdana"/>
              </a:rPr>
              <a:t>If </a:t>
            </a:r>
            <a:r>
              <a:rPr dirty="0" sz="1000">
                <a:latin typeface="Verdana"/>
                <a:cs typeface="Verdana"/>
              </a:rPr>
              <a:t>traveling</a:t>
            </a:r>
            <a:r>
              <a:rPr dirty="0" sz="1000" spc="-3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takes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amount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of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time,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then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parameter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 i="1">
                <a:latin typeface="Verdana"/>
                <a:cs typeface="Verdana"/>
              </a:rPr>
              <a:t>t</a:t>
            </a:r>
            <a:r>
              <a:rPr dirty="0" sz="1000" spc="-20" i="1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represents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time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within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 spc="-50">
                <a:latin typeface="Verdana"/>
                <a:cs typeface="Verdana"/>
              </a:rPr>
              <a:t>T </a:t>
            </a:r>
            <a:r>
              <a:rPr dirty="0" sz="1000">
                <a:latin typeface="Verdana"/>
                <a:cs typeface="Verdana"/>
              </a:rPr>
              <a:t>that</a:t>
            </a:r>
            <a:r>
              <a:rPr dirty="0" sz="1000" spc="-3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translates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to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location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(point)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on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curve.</a:t>
            </a:r>
            <a:endParaRPr sz="1000">
              <a:latin typeface="Verdana"/>
              <a:cs typeface="Verdana"/>
            </a:endParaRPr>
          </a:p>
          <a:p>
            <a:pPr marL="76200" marR="69850">
              <a:lnSpc>
                <a:spcPct val="100000"/>
              </a:lnSpc>
              <a:spcBef>
                <a:spcPts val="300"/>
              </a:spcBef>
            </a:pPr>
            <a:r>
              <a:rPr dirty="0" sz="1000">
                <a:latin typeface="Verdana"/>
                <a:cs typeface="Verdana"/>
              </a:rPr>
              <a:t>If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you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have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straight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path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(line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segment)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between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two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points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and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B,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and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 spc="-50" b="1">
                <a:latin typeface="Verdana"/>
                <a:cs typeface="Verdana"/>
              </a:rPr>
              <a:t>v </a:t>
            </a:r>
            <a:r>
              <a:rPr dirty="0" sz="1000">
                <a:latin typeface="Verdana"/>
                <a:cs typeface="Verdana"/>
              </a:rPr>
              <a:t>were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vector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from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</a:t>
            </a:r>
            <a:r>
              <a:rPr dirty="0" sz="1000" spc="-1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to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B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(</a:t>
            </a:r>
            <a:r>
              <a:rPr dirty="0" sz="1000" b="1">
                <a:latin typeface="Verdana"/>
                <a:cs typeface="Verdana"/>
              </a:rPr>
              <a:t>v</a:t>
            </a:r>
            <a:r>
              <a:rPr dirty="0" sz="1000" spc="-5" b="1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=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B</a:t>
            </a:r>
            <a:r>
              <a:rPr dirty="0" sz="1000" spc="-1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-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A),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then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you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can</a:t>
            </a:r>
            <a:r>
              <a:rPr dirty="0" sz="1000" spc="-1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use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parametric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line</a:t>
            </a:r>
            <a:r>
              <a:rPr dirty="0" sz="1000" spc="-10">
                <a:latin typeface="Verdana"/>
                <a:cs typeface="Verdana"/>
              </a:rPr>
              <a:t> equation </a:t>
            </a:r>
            <a:r>
              <a:rPr dirty="0" sz="1000">
                <a:latin typeface="Verdana"/>
                <a:cs typeface="Verdana"/>
              </a:rPr>
              <a:t>to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find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all</a:t>
            </a:r>
            <a:r>
              <a:rPr dirty="0" sz="1000" spc="-1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points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M</a:t>
            </a:r>
            <a:r>
              <a:rPr dirty="0" sz="1000" spc="-1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between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and</a:t>
            </a:r>
            <a:r>
              <a:rPr dirty="0" sz="1000" spc="-1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B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as</a:t>
            </a:r>
            <a:r>
              <a:rPr dirty="0" sz="1000" spc="-10">
                <a:latin typeface="Verdana"/>
                <a:cs typeface="Verdana"/>
              </a:rPr>
              <a:t> follows:</a:t>
            </a:r>
            <a:endParaRPr sz="1000">
              <a:latin typeface="Verdana"/>
              <a:cs typeface="Verdana"/>
            </a:endParaRPr>
          </a:p>
          <a:p>
            <a:pPr marL="304800">
              <a:lnSpc>
                <a:spcPct val="100000"/>
              </a:lnSpc>
              <a:spcBef>
                <a:spcPts val="300"/>
              </a:spcBef>
            </a:pPr>
            <a:r>
              <a:rPr dirty="0" sz="1000">
                <a:latin typeface="Verdana"/>
                <a:cs typeface="Verdana"/>
              </a:rPr>
              <a:t>M = A +</a:t>
            </a:r>
            <a:r>
              <a:rPr dirty="0" sz="1000" spc="5">
                <a:latin typeface="Verdana"/>
                <a:cs typeface="Verdana"/>
              </a:rPr>
              <a:t> </a:t>
            </a:r>
            <a:r>
              <a:rPr dirty="0" sz="1000" spc="-10" i="1">
                <a:latin typeface="Verdana"/>
                <a:cs typeface="Verdana"/>
              </a:rPr>
              <a:t>t</a:t>
            </a:r>
            <a:r>
              <a:rPr dirty="0" sz="1000" spc="-10">
                <a:latin typeface="Verdana"/>
                <a:cs typeface="Verdana"/>
              </a:rPr>
              <a:t>*(B-</a:t>
            </a:r>
            <a:r>
              <a:rPr dirty="0" sz="1000" spc="-25">
                <a:latin typeface="Verdana"/>
                <a:cs typeface="Verdana"/>
              </a:rPr>
              <a:t>A)</a:t>
            </a:r>
            <a:endParaRPr sz="1000">
              <a:latin typeface="Verdana"/>
              <a:cs typeface="Verdana"/>
            </a:endParaRPr>
          </a:p>
          <a:p>
            <a:pPr marL="76200">
              <a:lnSpc>
                <a:spcPct val="100000"/>
              </a:lnSpc>
              <a:spcBef>
                <a:spcPts val="300"/>
              </a:spcBef>
            </a:pPr>
            <a:r>
              <a:rPr dirty="0" sz="1000" spc="-10">
                <a:latin typeface="Verdana"/>
                <a:cs typeface="Verdana"/>
              </a:rPr>
              <a:t>Where:</a:t>
            </a:r>
            <a:endParaRPr sz="1000">
              <a:latin typeface="Verdana"/>
              <a:cs typeface="Verdana"/>
            </a:endParaRPr>
          </a:p>
          <a:p>
            <a:pPr marL="304800">
              <a:lnSpc>
                <a:spcPct val="100000"/>
              </a:lnSpc>
              <a:spcBef>
                <a:spcPts val="300"/>
              </a:spcBef>
            </a:pPr>
            <a:r>
              <a:rPr dirty="0" sz="1000" i="1">
                <a:latin typeface="Verdana"/>
                <a:cs typeface="Verdana"/>
              </a:rPr>
              <a:t>t</a:t>
            </a:r>
            <a:r>
              <a:rPr dirty="0" sz="1000" spc="-15" i="1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is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</a:t>
            </a:r>
            <a:r>
              <a:rPr dirty="0" sz="1000" spc="-1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value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between</a:t>
            </a:r>
            <a:r>
              <a:rPr dirty="0" sz="1000" spc="-1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0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and</a:t>
            </a:r>
            <a:r>
              <a:rPr dirty="0" sz="1000" spc="-10">
                <a:latin typeface="Verdana"/>
                <a:cs typeface="Verdana"/>
              </a:rPr>
              <a:t> </a:t>
            </a:r>
            <a:r>
              <a:rPr dirty="0" sz="1000" spc="-25">
                <a:latin typeface="Verdana"/>
                <a:cs typeface="Verdana"/>
              </a:rPr>
              <a:t>1.</a:t>
            </a:r>
            <a:endParaRPr sz="1000">
              <a:latin typeface="Verdana"/>
              <a:cs typeface="Verdana"/>
            </a:endParaRPr>
          </a:p>
          <a:p>
            <a:pPr marL="76200" marR="187960">
              <a:lnSpc>
                <a:spcPct val="100000"/>
              </a:lnSpc>
              <a:spcBef>
                <a:spcPts val="300"/>
              </a:spcBef>
            </a:pP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range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of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 i="1">
                <a:latin typeface="Verdana"/>
                <a:cs typeface="Verdana"/>
              </a:rPr>
              <a:t>t</a:t>
            </a:r>
            <a:r>
              <a:rPr dirty="0" sz="1000" spc="-15" i="1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values,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0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to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1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in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this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case,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is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referred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to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as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 i="1">
                <a:latin typeface="Verdana"/>
                <a:cs typeface="Verdana"/>
              </a:rPr>
              <a:t>curve</a:t>
            </a:r>
            <a:r>
              <a:rPr dirty="0" sz="1000" spc="-15" i="1">
                <a:latin typeface="Verdana"/>
                <a:cs typeface="Verdana"/>
              </a:rPr>
              <a:t> </a:t>
            </a:r>
            <a:r>
              <a:rPr dirty="0" sz="1000" i="1">
                <a:latin typeface="Verdana"/>
                <a:cs typeface="Verdana"/>
              </a:rPr>
              <a:t>domain</a:t>
            </a:r>
            <a:r>
              <a:rPr dirty="0" sz="1000" spc="-15" i="1">
                <a:latin typeface="Verdana"/>
                <a:cs typeface="Verdana"/>
              </a:rPr>
              <a:t> </a:t>
            </a:r>
            <a:r>
              <a:rPr dirty="0" sz="1000" spc="-25">
                <a:latin typeface="Verdana"/>
                <a:cs typeface="Verdana"/>
              </a:rPr>
              <a:t>or </a:t>
            </a:r>
            <a:r>
              <a:rPr dirty="0" sz="1000" i="1">
                <a:latin typeface="Verdana"/>
                <a:cs typeface="Verdana"/>
              </a:rPr>
              <a:t>interval</a:t>
            </a:r>
            <a:r>
              <a:rPr dirty="0" sz="1000">
                <a:latin typeface="Verdana"/>
                <a:cs typeface="Verdana"/>
              </a:rPr>
              <a:t>.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If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 i="1">
                <a:latin typeface="Verdana"/>
                <a:cs typeface="Verdana"/>
              </a:rPr>
              <a:t>t</a:t>
            </a:r>
            <a:r>
              <a:rPr dirty="0" sz="1000" spc="-20" i="1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was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value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outside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domain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(less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than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0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or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more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than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1),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then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 spc="-25">
                <a:latin typeface="Verdana"/>
                <a:cs typeface="Verdana"/>
              </a:rPr>
              <a:t>the </a:t>
            </a:r>
            <a:r>
              <a:rPr dirty="0" sz="1000">
                <a:latin typeface="Verdana"/>
                <a:cs typeface="Verdana"/>
              </a:rPr>
              <a:t>resulting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point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M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will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be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outside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linear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curve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 spc="-25">
                <a:latin typeface="Verdana"/>
                <a:cs typeface="Verdana"/>
              </a:rPr>
              <a:t>AB.</a:t>
            </a:r>
            <a:endParaRPr sz="1000">
              <a:latin typeface="Verdana"/>
              <a:cs typeface="Verdana"/>
            </a:endParaRPr>
          </a:p>
        </p:txBody>
      </p:sp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90650" y="6753225"/>
            <a:ext cx="3667125" cy="1411137"/>
          </a:xfrm>
          <a:prstGeom prst="rect">
            <a:avLst/>
          </a:prstGeom>
        </p:spPr>
      </p:pic>
      <p:sp>
        <p:nvSpPr>
          <p:cNvPr id="6" name="object 6" descr=""/>
          <p:cNvSpPr txBox="1"/>
          <p:nvPr/>
        </p:nvSpPr>
        <p:spPr>
          <a:xfrm>
            <a:off x="1358900" y="8207375"/>
            <a:ext cx="3796029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i="1">
                <a:latin typeface="Verdana"/>
                <a:cs typeface="Verdana"/>
              </a:rPr>
              <a:t>Figure (25): Parametric line in 3-D space and parameter </a:t>
            </a:r>
            <a:r>
              <a:rPr dirty="0" sz="900" spc="-10" i="1">
                <a:latin typeface="Verdana"/>
                <a:cs typeface="Verdana"/>
              </a:rPr>
              <a:t>interval.</a:t>
            </a:r>
            <a:endParaRPr sz="900">
              <a:latin typeface="Verdana"/>
              <a:cs typeface="Verdana"/>
            </a:endParaRPr>
          </a:p>
        </p:txBody>
      </p:sp>
      <p:sp>
        <p:nvSpPr>
          <p:cNvPr id="7" name="object 7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54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 spc="-25"/>
              <a:t>16</a:t>
            </a:fld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358900" y="508031"/>
            <a:ext cx="5502910" cy="10255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403475">
              <a:lnSpc>
                <a:spcPct val="100000"/>
              </a:lnSpc>
              <a:spcBef>
                <a:spcPts val="100"/>
              </a:spcBef>
            </a:pPr>
            <a:r>
              <a:rPr dirty="0" sz="1000" i="1">
                <a:latin typeface="Verdana"/>
                <a:cs typeface="Verdana"/>
              </a:rPr>
              <a:t>Essential</a:t>
            </a:r>
            <a:r>
              <a:rPr dirty="0" sz="1000" spc="-40" i="1">
                <a:latin typeface="Verdana"/>
                <a:cs typeface="Verdana"/>
              </a:rPr>
              <a:t> </a:t>
            </a:r>
            <a:r>
              <a:rPr dirty="0" sz="1000" i="1">
                <a:latin typeface="Verdana"/>
                <a:cs typeface="Verdana"/>
              </a:rPr>
              <a:t>Mathematics</a:t>
            </a:r>
            <a:r>
              <a:rPr dirty="0" sz="1000" spc="-40" i="1">
                <a:latin typeface="Verdana"/>
                <a:cs typeface="Verdana"/>
              </a:rPr>
              <a:t> </a:t>
            </a:r>
            <a:r>
              <a:rPr dirty="0" sz="1000" i="1">
                <a:latin typeface="Verdana"/>
                <a:cs typeface="Verdana"/>
              </a:rPr>
              <a:t>for</a:t>
            </a:r>
            <a:r>
              <a:rPr dirty="0" sz="1000" spc="-40" i="1">
                <a:latin typeface="Verdana"/>
                <a:cs typeface="Verdana"/>
              </a:rPr>
              <a:t> </a:t>
            </a:r>
            <a:r>
              <a:rPr dirty="0" sz="1000" i="1">
                <a:latin typeface="Verdana"/>
                <a:cs typeface="Verdana"/>
              </a:rPr>
              <a:t>Computational</a:t>
            </a:r>
            <a:r>
              <a:rPr dirty="0" sz="1000" spc="-40" i="1">
                <a:latin typeface="Verdana"/>
                <a:cs typeface="Verdana"/>
              </a:rPr>
              <a:t> </a:t>
            </a:r>
            <a:r>
              <a:rPr dirty="0" sz="1000" spc="-10" i="1">
                <a:latin typeface="Verdana"/>
                <a:cs typeface="Verdana"/>
              </a:rPr>
              <a:t>Design</a:t>
            </a:r>
            <a:endParaRPr sz="10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500">
              <a:latin typeface="Verdana"/>
              <a:cs typeface="Verdana"/>
            </a:endParaRPr>
          </a:p>
          <a:p>
            <a:pPr marL="12700" marR="36195">
              <a:lnSpc>
                <a:spcPct val="100000"/>
              </a:lnSpc>
            </a:pP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3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same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principle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applies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for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any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parametric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curve.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Any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point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on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curve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can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 spc="-25">
                <a:latin typeface="Verdana"/>
                <a:cs typeface="Verdana"/>
              </a:rPr>
              <a:t>be </a:t>
            </a:r>
            <a:r>
              <a:rPr dirty="0" sz="1000">
                <a:latin typeface="Verdana"/>
                <a:cs typeface="Verdana"/>
              </a:rPr>
              <a:t>calculated</a:t>
            </a:r>
            <a:r>
              <a:rPr dirty="0" sz="1000" spc="-3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using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parameter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 i="1">
                <a:latin typeface="Verdana"/>
                <a:cs typeface="Verdana"/>
              </a:rPr>
              <a:t>t</a:t>
            </a:r>
            <a:r>
              <a:rPr dirty="0" sz="1000" spc="-20" i="1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within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interval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or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domain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of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values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that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define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limits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of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curve.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start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parameter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of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domain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is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usually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referred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to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as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 spc="-25">
                <a:latin typeface="Verdana"/>
                <a:cs typeface="Verdana"/>
              </a:rPr>
              <a:t>t0 </a:t>
            </a:r>
            <a:r>
              <a:rPr dirty="0" sz="1000">
                <a:latin typeface="Verdana"/>
                <a:cs typeface="Verdana"/>
              </a:rPr>
              <a:t>and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end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of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domain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as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 spc="-25">
                <a:latin typeface="Verdana"/>
                <a:cs typeface="Verdana"/>
              </a:rPr>
              <a:t>t1.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3" name="object 3" descr=""/>
          <p:cNvSpPr/>
          <p:nvPr/>
        </p:nvSpPr>
        <p:spPr>
          <a:xfrm>
            <a:off x="1143000" y="9210675"/>
            <a:ext cx="5715000" cy="9525"/>
          </a:xfrm>
          <a:custGeom>
            <a:avLst/>
            <a:gdLst/>
            <a:ahLst/>
            <a:cxnLst/>
            <a:rect l="l" t="t" r="r" b="b"/>
            <a:pathLst>
              <a:path w="5715000" h="9525">
                <a:moveTo>
                  <a:pt x="5715000" y="9525"/>
                </a:moveTo>
                <a:lnTo>
                  <a:pt x="0" y="9525"/>
                </a:lnTo>
                <a:lnTo>
                  <a:pt x="0" y="0"/>
                </a:lnTo>
                <a:lnTo>
                  <a:pt x="5715000" y="0"/>
                </a:lnTo>
                <a:lnTo>
                  <a:pt x="5715000" y="9525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90650" y="1657350"/>
            <a:ext cx="4133850" cy="2276475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1358900" y="3949700"/>
            <a:ext cx="5504180" cy="15938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i="1">
                <a:latin typeface="Verdana"/>
                <a:cs typeface="Verdana"/>
              </a:rPr>
              <a:t>Figure (26): Curve in 3-D space and its domain in parameter </a:t>
            </a:r>
            <a:r>
              <a:rPr dirty="0" sz="900" spc="-10" i="1">
                <a:latin typeface="Verdana"/>
                <a:cs typeface="Verdana"/>
              </a:rPr>
              <a:t>space.</a:t>
            </a:r>
            <a:endParaRPr sz="900">
              <a:latin typeface="Verdana"/>
              <a:cs typeface="Verdana"/>
            </a:endParaRPr>
          </a:p>
          <a:p>
            <a:pPr>
              <a:lnSpc>
                <a:spcPct val="100000"/>
              </a:lnSpc>
            </a:pPr>
            <a:endParaRPr sz="9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1200" b="1">
                <a:latin typeface="Arial"/>
                <a:cs typeface="Arial"/>
              </a:rPr>
              <a:t>Curve domain or </a:t>
            </a:r>
            <a:r>
              <a:rPr dirty="0" sz="1200" spc="-10" b="1">
                <a:latin typeface="Arial"/>
                <a:cs typeface="Arial"/>
              </a:rPr>
              <a:t>interval</a:t>
            </a:r>
            <a:endParaRPr sz="12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spcBef>
                <a:spcPts val="335"/>
              </a:spcBef>
            </a:pPr>
            <a:r>
              <a:rPr dirty="0" sz="1000">
                <a:latin typeface="Verdana"/>
                <a:cs typeface="Verdana"/>
              </a:rPr>
              <a:t>A</a:t>
            </a:r>
            <a:r>
              <a:rPr dirty="0" sz="1000" spc="-3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curve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 i="1">
                <a:latin typeface="Verdana"/>
                <a:cs typeface="Verdana"/>
              </a:rPr>
              <a:t>domain</a:t>
            </a:r>
            <a:r>
              <a:rPr dirty="0" sz="1000" spc="-20" i="1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or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 i="1">
                <a:latin typeface="Verdana"/>
                <a:cs typeface="Verdana"/>
              </a:rPr>
              <a:t>interval</a:t>
            </a:r>
            <a:r>
              <a:rPr dirty="0" sz="1000" spc="-20" i="1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is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defined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as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range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of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parameters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that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evaluate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into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 spc="-50">
                <a:latin typeface="Verdana"/>
                <a:cs typeface="Verdana"/>
              </a:rPr>
              <a:t>a </a:t>
            </a:r>
            <a:r>
              <a:rPr dirty="0" sz="1000">
                <a:latin typeface="Verdana"/>
                <a:cs typeface="Verdana"/>
              </a:rPr>
              <a:t>point</a:t>
            </a:r>
            <a:r>
              <a:rPr dirty="0" sz="1000" spc="-3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within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that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curve.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domain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is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usually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described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with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two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real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numbers </a:t>
            </a:r>
            <a:r>
              <a:rPr dirty="0" sz="1000">
                <a:latin typeface="Verdana"/>
                <a:cs typeface="Verdana"/>
              </a:rPr>
              <a:t>defining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domain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limits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expressed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in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form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(min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to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max)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or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(min,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max).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 spc="-25">
                <a:latin typeface="Verdana"/>
                <a:cs typeface="Verdana"/>
              </a:rPr>
              <a:t>The </a:t>
            </a:r>
            <a:r>
              <a:rPr dirty="0" sz="1000">
                <a:latin typeface="Verdana"/>
                <a:cs typeface="Verdana"/>
              </a:rPr>
              <a:t>domain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limits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can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be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any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two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values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that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may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or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may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not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be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related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to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actual </a:t>
            </a:r>
            <a:r>
              <a:rPr dirty="0" sz="1000">
                <a:latin typeface="Verdana"/>
                <a:cs typeface="Verdana"/>
              </a:rPr>
              <a:t>length</a:t>
            </a:r>
            <a:r>
              <a:rPr dirty="0" sz="1000" spc="-3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of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curve.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In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an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increasing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domain,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domain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min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parameter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evaluates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 spc="-25">
                <a:latin typeface="Verdana"/>
                <a:cs typeface="Verdana"/>
              </a:rPr>
              <a:t>to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start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point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of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curve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and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domain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max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evaluates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to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end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point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of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 spc="-25">
                <a:latin typeface="Verdana"/>
                <a:cs typeface="Verdana"/>
              </a:rPr>
              <a:t>the </a:t>
            </a:r>
            <a:r>
              <a:rPr dirty="0" sz="1000" spc="-10">
                <a:latin typeface="Verdana"/>
                <a:cs typeface="Verdana"/>
              </a:rPr>
              <a:t>curve.</a:t>
            </a:r>
            <a:endParaRPr sz="1000">
              <a:latin typeface="Verdana"/>
              <a:cs typeface="Verdana"/>
            </a:endParaRPr>
          </a:p>
        </p:txBody>
      </p:sp>
      <p:pic>
        <p:nvPicPr>
          <p:cNvPr id="6" name="object 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90650" y="5667375"/>
            <a:ext cx="5410200" cy="2171700"/>
          </a:xfrm>
          <a:prstGeom prst="rect">
            <a:avLst/>
          </a:prstGeom>
        </p:spPr>
      </p:pic>
      <p:sp>
        <p:nvSpPr>
          <p:cNvPr id="7" name="object 7" descr=""/>
          <p:cNvSpPr txBox="1"/>
          <p:nvPr/>
        </p:nvSpPr>
        <p:spPr>
          <a:xfrm>
            <a:off x="1358900" y="7854950"/>
            <a:ext cx="5459095" cy="429259"/>
          </a:xfrm>
          <a:prstGeom prst="rect">
            <a:avLst/>
          </a:prstGeom>
        </p:spPr>
        <p:txBody>
          <a:bodyPr wrap="square" lIns="0" tIns="20320" rIns="0" bIns="0" rtlCol="0" vert="horz">
            <a:spAutoFit/>
          </a:bodyPr>
          <a:lstStyle/>
          <a:p>
            <a:pPr marL="12700" marR="5080">
              <a:lnSpc>
                <a:spcPts val="1050"/>
              </a:lnSpc>
              <a:spcBef>
                <a:spcPts val="160"/>
              </a:spcBef>
            </a:pPr>
            <a:r>
              <a:rPr dirty="0" sz="900" i="1">
                <a:latin typeface="Verdana"/>
                <a:cs typeface="Verdana"/>
              </a:rPr>
              <a:t>Figure (27): Curve domain or interval is a set of two numbers that is usually ascending. </a:t>
            </a:r>
            <a:r>
              <a:rPr dirty="0" sz="900" spc="-20" i="1">
                <a:latin typeface="Verdana"/>
                <a:cs typeface="Verdana"/>
              </a:rPr>
              <a:t>When</a:t>
            </a:r>
            <a:r>
              <a:rPr dirty="0" sz="900" spc="-20" i="1">
                <a:latin typeface="Verdana"/>
                <a:cs typeface="Verdana"/>
              </a:rPr>
              <a:t> </a:t>
            </a:r>
            <a:r>
              <a:rPr dirty="0" sz="900" i="1">
                <a:latin typeface="Verdana"/>
                <a:cs typeface="Verdana"/>
              </a:rPr>
              <a:t>possible, domain length is set to be close to the 3d curve length, but it can be set to </a:t>
            </a:r>
            <a:r>
              <a:rPr dirty="0" sz="900" spc="-25" i="1">
                <a:latin typeface="Verdana"/>
                <a:cs typeface="Verdana"/>
              </a:rPr>
              <a:t>any </a:t>
            </a:r>
            <a:r>
              <a:rPr dirty="0" sz="900" i="1">
                <a:latin typeface="Verdana"/>
                <a:cs typeface="Verdana"/>
              </a:rPr>
              <a:t>length without changing the 3d </a:t>
            </a:r>
            <a:r>
              <a:rPr dirty="0" sz="900" spc="-10" i="1">
                <a:latin typeface="Verdana"/>
                <a:cs typeface="Verdana"/>
              </a:rPr>
              <a:t>curve.</a:t>
            </a:r>
            <a:endParaRPr sz="900">
              <a:latin typeface="Verdana"/>
              <a:cs typeface="Verdana"/>
            </a:endParaRPr>
          </a:p>
        </p:txBody>
      </p:sp>
      <p:sp>
        <p:nvSpPr>
          <p:cNvPr id="8" name="object 8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54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 spc="-25"/>
              <a:t>16</a:t>
            </a:fld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358900" y="508031"/>
            <a:ext cx="5502910" cy="11779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403475">
              <a:lnSpc>
                <a:spcPct val="100000"/>
              </a:lnSpc>
              <a:spcBef>
                <a:spcPts val="100"/>
              </a:spcBef>
            </a:pPr>
            <a:r>
              <a:rPr dirty="0" sz="1000" i="1">
                <a:latin typeface="Verdana"/>
                <a:cs typeface="Verdana"/>
              </a:rPr>
              <a:t>Essential</a:t>
            </a:r>
            <a:r>
              <a:rPr dirty="0" sz="1000" spc="-40" i="1">
                <a:latin typeface="Verdana"/>
                <a:cs typeface="Verdana"/>
              </a:rPr>
              <a:t> </a:t>
            </a:r>
            <a:r>
              <a:rPr dirty="0" sz="1000" i="1">
                <a:latin typeface="Verdana"/>
                <a:cs typeface="Verdana"/>
              </a:rPr>
              <a:t>Mathematics</a:t>
            </a:r>
            <a:r>
              <a:rPr dirty="0" sz="1000" spc="-40" i="1">
                <a:latin typeface="Verdana"/>
                <a:cs typeface="Verdana"/>
              </a:rPr>
              <a:t> </a:t>
            </a:r>
            <a:r>
              <a:rPr dirty="0" sz="1000" i="1">
                <a:latin typeface="Verdana"/>
                <a:cs typeface="Verdana"/>
              </a:rPr>
              <a:t>for</a:t>
            </a:r>
            <a:r>
              <a:rPr dirty="0" sz="1000" spc="-40" i="1">
                <a:latin typeface="Verdana"/>
                <a:cs typeface="Verdana"/>
              </a:rPr>
              <a:t> </a:t>
            </a:r>
            <a:r>
              <a:rPr dirty="0" sz="1000" i="1">
                <a:latin typeface="Verdana"/>
                <a:cs typeface="Verdana"/>
              </a:rPr>
              <a:t>Computational</a:t>
            </a:r>
            <a:r>
              <a:rPr dirty="0" sz="1000" spc="-40" i="1">
                <a:latin typeface="Verdana"/>
                <a:cs typeface="Verdana"/>
              </a:rPr>
              <a:t> </a:t>
            </a:r>
            <a:r>
              <a:rPr dirty="0" sz="1000" spc="-10" i="1">
                <a:latin typeface="Verdana"/>
                <a:cs typeface="Verdana"/>
              </a:rPr>
              <a:t>Design</a:t>
            </a:r>
            <a:endParaRPr sz="10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500">
              <a:latin typeface="Verdana"/>
              <a:cs typeface="Verdana"/>
            </a:endParaRPr>
          </a:p>
          <a:p>
            <a:pPr marL="12700" marR="14604">
              <a:lnSpc>
                <a:spcPct val="100000"/>
              </a:lnSpc>
            </a:pPr>
            <a:r>
              <a:rPr dirty="0" sz="1000">
                <a:latin typeface="Verdana"/>
                <a:cs typeface="Verdana"/>
              </a:rPr>
              <a:t>Changing</a:t>
            </a:r>
            <a:r>
              <a:rPr dirty="0" sz="1000" spc="-3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curve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domain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is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referred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to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as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process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of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 i="1">
                <a:latin typeface="Verdana"/>
                <a:cs typeface="Verdana"/>
              </a:rPr>
              <a:t>reparameterizing</a:t>
            </a:r>
            <a:r>
              <a:rPr dirty="0" sz="1000" spc="-25" i="1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curve. </a:t>
            </a:r>
            <a:r>
              <a:rPr dirty="0" sz="1000">
                <a:latin typeface="Verdana"/>
                <a:cs typeface="Verdana"/>
              </a:rPr>
              <a:t>For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example,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it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is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very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common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to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change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domain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to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be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(0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to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 spc="-25">
                <a:latin typeface="Verdana"/>
                <a:cs typeface="Verdana"/>
              </a:rPr>
              <a:t>1).</a:t>
            </a:r>
            <a:endParaRPr sz="1000">
              <a:latin typeface="Verdana"/>
              <a:cs typeface="Verdana"/>
            </a:endParaRPr>
          </a:p>
          <a:p>
            <a:pPr marL="12700" marR="276225">
              <a:lnSpc>
                <a:spcPct val="100000"/>
              </a:lnSpc>
            </a:pPr>
            <a:r>
              <a:rPr dirty="0" sz="1000">
                <a:latin typeface="Verdana"/>
                <a:cs typeface="Verdana"/>
              </a:rPr>
              <a:t>Reparameterizing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curve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does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not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affect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shape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of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3-</a:t>
            </a:r>
            <a:r>
              <a:rPr dirty="0" sz="1000">
                <a:latin typeface="Verdana"/>
                <a:cs typeface="Verdana"/>
              </a:rPr>
              <a:t>D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curve.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It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is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 spc="-20">
                <a:latin typeface="Verdana"/>
                <a:cs typeface="Verdana"/>
              </a:rPr>
              <a:t>like </a:t>
            </a:r>
            <a:r>
              <a:rPr dirty="0" sz="1000">
                <a:latin typeface="Verdana"/>
                <a:cs typeface="Verdana"/>
              </a:rPr>
              <a:t>changing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travel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time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on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path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by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running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instead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of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walking,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which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does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 spc="-25">
                <a:latin typeface="Verdana"/>
                <a:cs typeface="Verdana"/>
              </a:rPr>
              <a:t>not </a:t>
            </a:r>
            <a:r>
              <a:rPr dirty="0" sz="1000">
                <a:latin typeface="Verdana"/>
                <a:cs typeface="Verdana"/>
              </a:rPr>
              <a:t>change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shape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of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path.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3" name="object 3" descr=""/>
          <p:cNvSpPr/>
          <p:nvPr/>
        </p:nvSpPr>
        <p:spPr>
          <a:xfrm>
            <a:off x="1143000" y="9210675"/>
            <a:ext cx="5715000" cy="9525"/>
          </a:xfrm>
          <a:custGeom>
            <a:avLst/>
            <a:gdLst/>
            <a:ahLst/>
            <a:cxnLst/>
            <a:rect l="l" t="t" r="r" b="b"/>
            <a:pathLst>
              <a:path w="5715000" h="9525">
                <a:moveTo>
                  <a:pt x="5715000" y="9525"/>
                </a:moveTo>
                <a:lnTo>
                  <a:pt x="0" y="9525"/>
                </a:lnTo>
                <a:lnTo>
                  <a:pt x="0" y="0"/>
                </a:lnTo>
                <a:lnTo>
                  <a:pt x="5715000" y="0"/>
                </a:lnTo>
                <a:lnTo>
                  <a:pt x="5715000" y="9525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90650" y="1809750"/>
            <a:ext cx="5476875" cy="2200275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1358900" y="4025900"/>
            <a:ext cx="5478780" cy="2622550"/>
          </a:xfrm>
          <a:prstGeom prst="rect">
            <a:avLst/>
          </a:prstGeom>
        </p:spPr>
        <p:txBody>
          <a:bodyPr wrap="square" lIns="0" tIns="20320" rIns="0" bIns="0" rtlCol="0" vert="horz">
            <a:spAutoFit/>
          </a:bodyPr>
          <a:lstStyle/>
          <a:p>
            <a:pPr marL="12700" marR="74295">
              <a:lnSpc>
                <a:spcPts val="1050"/>
              </a:lnSpc>
              <a:spcBef>
                <a:spcPts val="160"/>
              </a:spcBef>
            </a:pPr>
            <a:r>
              <a:rPr dirty="0" sz="900" i="1">
                <a:latin typeface="Verdana"/>
                <a:cs typeface="Verdana"/>
              </a:rPr>
              <a:t>Figure (28): Curve domain can be normalized (set to 0 to 1). Note that if the 3d curve </a:t>
            </a:r>
            <a:r>
              <a:rPr dirty="0" sz="900" spc="-10" i="1">
                <a:latin typeface="Verdana"/>
                <a:cs typeface="Verdana"/>
              </a:rPr>
              <a:t>length</a:t>
            </a:r>
            <a:r>
              <a:rPr dirty="0" sz="900" spc="-10" i="1">
                <a:latin typeface="Verdana"/>
                <a:cs typeface="Verdana"/>
              </a:rPr>
              <a:t> </a:t>
            </a:r>
            <a:r>
              <a:rPr dirty="0" sz="900" i="1">
                <a:latin typeface="Verdana"/>
                <a:cs typeface="Verdana"/>
              </a:rPr>
              <a:t>is much bigger than the domain length (by a factor of 10 or more), the evaluation of </a:t>
            </a:r>
            <a:r>
              <a:rPr dirty="0" sz="900" spc="-50" i="1">
                <a:latin typeface="Verdana"/>
                <a:cs typeface="Verdana"/>
              </a:rPr>
              <a:t>a </a:t>
            </a:r>
            <a:r>
              <a:rPr dirty="0" sz="900" i="1">
                <a:latin typeface="Verdana"/>
                <a:cs typeface="Verdana"/>
              </a:rPr>
              <a:t>parameter might not yield very accurate location on the 3d </a:t>
            </a:r>
            <a:r>
              <a:rPr dirty="0" sz="900" spc="-10" i="1">
                <a:latin typeface="Verdana"/>
                <a:cs typeface="Verdana"/>
              </a:rPr>
              <a:t>curve.</a:t>
            </a:r>
            <a:endParaRPr sz="900">
              <a:latin typeface="Verdana"/>
              <a:cs typeface="Verdana"/>
            </a:endParaRPr>
          </a:p>
          <a:p>
            <a:pPr marL="12700" marR="245110">
              <a:lnSpc>
                <a:spcPct val="100000"/>
              </a:lnSpc>
              <a:spcBef>
                <a:spcPts val="815"/>
              </a:spcBef>
            </a:pPr>
            <a:r>
              <a:rPr dirty="0" sz="1000">
                <a:latin typeface="Verdana"/>
                <a:cs typeface="Verdana"/>
              </a:rPr>
              <a:t>An</a:t>
            </a:r>
            <a:r>
              <a:rPr dirty="0" sz="1000" spc="-3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increasing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domain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means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that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minimum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value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of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domain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points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to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 spc="-25">
                <a:latin typeface="Verdana"/>
                <a:cs typeface="Verdana"/>
              </a:rPr>
              <a:t>the </a:t>
            </a:r>
            <a:r>
              <a:rPr dirty="0" sz="1000">
                <a:latin typeface="Verdana"/>
                <a:cs typeface="Verdana"/>
              </a:rPr>
              <a:t>start</a:t>
            </a:r>
            <a:r>
              <a:rPr dirty="0" sz="1000" spc="-3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of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curve.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Domains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are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typically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increasing,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but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not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always.</a:t>
            </a:r>
            <a:endParaRPr sz="10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9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1200" b="1">
                <a:latin typeface="Arial"/>
                <a:cs typeface="Arial"/>
              </a:rPr>
              <a:t>Curve </a:t>
            </a:r>
            <a:r>
              <a:rPr dirty="0" sz="1200" spc="-10" b="1">
                <a:latin typeface="Arial"/>
                <a:cs typeface="Arial"/>
              </a:rPr>
              <a:t>evaluation</a:t>
            </a:r>
            <a:endParaRPr sz="12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spcBef>
                <a:spcPts val="335"/>
              </a:spcBef>
            </a:pPr>
            <a:r>
              <a:rPr dirty="0" sz="1000">
                <a:latin typeface="Verdana"/>
                <a:cs typeface="Verdana"/>
              </a:rPr>
              <a:t>We</a:t>
            </a:r>
            <a:r>
              <a:rPr dirty="0" sz="1000" spc="-3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learned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that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curve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interval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is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range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of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all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parameter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values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that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evaluate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 spc="-25">
                <a:latin typeface="Verdana"/>
                <a:cs typeface="Verdana"/>
              </a:rPr>
              <a:t>to </a:t>
            </a:r>
            <a:r>
              <a:rPr dirty="0" sz="1000">
                <a:latin typeface="Verdana"/>
                <a:cs typeface="Verdana"/>
              </a:rPr>
              <a:t>points</a:t>
            </a:r>
            <a:r>
              <a:rPr dirty="0" sz="1000" spc="-3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within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3-</a:t>
            </a:r>
            <a:r>
              <a:rPr dirty="0" sz="1000">
                <a:latin typeface="Verdana"/>
                <a:cs typeface="Verdana"/>
              </a:rPr>
              <a:t>D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curve.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There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is,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however,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no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guarantee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that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evaluating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at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 spc="-25">
                <a:latin typeface="Verdana"/>
                <a:cs typeface="Verdana"/>
              </a:rPr>
              <a:t>the </a:t>
            </a:r>
            <a:r>
              <a:rPr dirty="0" sz="1000">
                <a:latin typeface="Verdana"/>
                <a:cs typeface="Verdana"/>
              </a:rPr>
              <a:t>middle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of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domain,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for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example,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will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give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point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that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is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in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middle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of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 spc="-25">
                <a:latin typeface="Verdana"/>
                <a:cs typeface="Verdana"/>
              </a:rPr>
              <a:t>the</a:t>
            </a:r>
            <a:r>
              <a:rPr dirty="0" sz="1000" spc="500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curve.</a:t>
            </a:r>
            <a:endParaRPr sz="1000">
              <a:latin typeface="Verdana"/>
              <a:cs typeface="Verdana"/>
            </a:endParaRPr>
          </a:p>
          <a:p>
            <a:pPr marL="12700" marR="158750">
              <a:lnSpc>
                <a:spcPct val="100000"/>
              </a:lnSpc>
              <a:spcBef>
                <a:spcPts val="300"/>
              </a:spcBef>
            </a:pPr>
            <a:r>
              <a:rPr dirty="0" sz="1000">
                <a:latin typeface="Verdana"/>
                <a:cs typeface="Verdana"/>
              </a:rPr>
              <a:t>We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can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think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of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uniform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parameterization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of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curve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as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traveling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path</a:t>
            </a:r>
            <a:r>
              <a:rPr dirty="0" sz="1000" spc="-20">
                <a:latin typeface="Verdana"/>
                <a:cs typeface="Verdana"/>
              </a:rPr>
              <a:t> with </a:t>
            </a:r>
            <a:r>
              <a:rPr dirty="0" sz="1000">
                <a:latin typeface="Verdana"/>
                <a:cs typeface="Verdana"/>
              </a:rPr>
              <a:t>constant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speed.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degree-</a:t>
            </a:r>
            <a:r>
              <a:rPr dirty="0" sz="1000">
                <a:latin typeface="Verdana"/>
                <a:cs typeface="Verdana"/>
              </a:rPr>
              <a:t>1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line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between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two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points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is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one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example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where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equal </a:t>
            </a:r>
            <a:r>
              <a:rPr dirty="0" sz="1000">
                <a:latin typeface="Verdana"/>
                <a:cs typeface="Verdana"/>
              </a:rPr>
              <a:t>intervals</a:t>
            </a:r>
            <a:r>
              <a:rPr dirty="0" sz="1000" spc="-3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or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parameters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translate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into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equal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intervals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of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arc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length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on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line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as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 spc="-25">
                <a:latin typeface="Verdana"/>
                <a:cs typeface="Verdana"/>
              </a:rPr>
              <a:t>in </a:t>
            </a:r>
            <a:r>
              <a:rPr dirty="0" sz="1000">
                <a:latin typeface="Verdana"/>
                <a:cs typeface="Verdana"/>
              </a:rPr>
              <a:t>figure</a:t>
            </a:r>
            <a:r>
              <a:rPr dirty="0" sz="1000" spc="-3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(29).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In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parametric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curves,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it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is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rare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that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equal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intervals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of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parameters </a:t>
            </a:r>
            <a:r>
              <a:rPr dirty="0" sz="1000">
                <a:latin typeface="Verdana"/>
                <a:cs typeface="Verdana"/>
              </a:rPr>
              <a:t>evaluate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to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equal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intervals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on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3-</a:t>
            </a:r>
            <a:r>
              <a:rPr dirty="0" sz="1000">
                <a:latin typeface="Verdana"/>
                <a:cs typeface="Verdana"/>
              </a:rPr>
              <a:t>D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curve.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6" name="object 6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54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 spc="-25"/>
              <a:t>16</a:t>
            </a:fld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3749675" y="508031"/>
            <a:ext cx="3112135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i="1">
                <a:latin typeface="Verdana"/>
                <a:cs typeface="Verdana"/>
              </a:rPr>
              <a:t>Essential</a:t>
            </a:r>
            <a:r>
              <a:rPr dirty="0" sz="1000" spc="-40" i="1">
                <a:latin typeface="Verdana"/>
                <a:cs typeface="Verdana"/>
              </a:rPr>
              <a:t> </a:t>
            </a:r>
            <a:r>
              <a:rPr dirty="0" sz="1000" i="1">
                <a:latin typeface="Verdana"/>
                <a:cs typeface="Verdana"/>
              </a:rPr>
              <a:t>Mathematics</a:t>
            </a:r>
            <a:r>
              <a:rPr dirty="0" sz="1000" spc="-40" i="1">
                <a:latin typeface="Verdana"/>
                <a:cs typeface="Verdana"/>
              </a:rPr>
              <a:t> </a:t>
            </a:r>
            <a:r>
              <a:rPr dirty="0" sz="1000" i="1">
                <a:latin typeface="Verdana"/>
                <a:cs typeface="Verdana"/>
              </a:rPr>
              <a:t>for</a:t>
            </a:r>
            <a:r>
              <a:rPr dirty="0" sz="1000" spc="-40" i="1">
                <a:latin typeface="Verdana"/>
                <a:cs typeface="Verdana"/>
              </a:rPr>
              <a:t> </a:t>
            </a:r>
            <a:r>
              <a:rPr dirty="0" sz="1000" i="1">
                <a:latin typeface="Verdana"/>
                <a:cs typeface="Verdana"/>
              </a:rPr>
              <a:t>Computational</a:t>
            </a:r>
            <a:r>
              <a:rPr dirty="0" sz="1000" spc="-40" i="1">
                <a:latin typeface="Verdana"/>
                <a:cs typeface="Verdana"/>
              </a:rPr>
              <a:t> </a:t>
            </a:r>
            <a:r>
              <a:rPr dirty="0" sz="1000" spc="-10" i="1">
                <a:latin typeface="Verdana"/>
                <a:cs typeface="Verdana"/>
              </a:rPr>
              <a:t>Design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3" name="object 3" descr=""/>
          <p:cNvSpPr/>
          <p:nvPr/>
        </p:nvSpPr>
        <p:spPr>
          <a:xfrm>
            <a:off x="1143000" y="9210675"/>
            <a:ext cx="5715000" cy="9525"/>
          </a:xfrm>
          <a:custGeom>
            <a:avLst/>
            <a:gdLst/>
            <a:ahLst/>
            <a:cxnLst/>
            <a:rect l="l" t="t" r="r" b="b"/>
            <a:pathLst>
              <a:path w="5715000" h="9525">
                <a:moveTo>
                  <a:pt x="5715000" y="9525"/>
                </a:moveTo>
                <a:lnTo>
                  <a:pt x="0" y="9525"/>
                </a:lnTo>
                <a:lnTo>
                  <a:pt x="0" y="0"/>
                </a:lnTo>
                <a:lnTo>
                  <a:pt x="5715000" y="0"/>
                </a:lnTo>
                <a:lnTo>
                  <a:pt x="5715000" y="9525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90650" y="1046824"/>
            <a:ext cx="4448175" cy="2258350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1358900" y="3321050"/>
            <a:ext cx="5391150" cy="1012825"/>
          </a:xfrm>
          <a:prstGeom prst="rect">
            <a:avLst/>
          </a:prstGeom>
        </p:spPr>
        <p:txBody>
          <a:bodyPr wrap="square" lIns="0" tIns="20320" rIns="0" bIns="0" rtlCol="0" vert="horz">
            <a:spAutoFit/>
          </a:bodyPr>
          <a:lstStyle/>
          <a:p>
            <a:pPr marL="12700" marR="125095">
              <a:lnSpc>
                <a:spcPts val="1050"/>
              </a:lnSpc>
              <a:spcBef>
                <a:spcPts val="160"/>
              </a:spcBef>
            </a:pPr>
            <a:r>
              <a:rPr dirty="0" sz="900" i="1">
                <a:latin typeface="Verdana"/>
                <a:cs typeface="Verdana"/>
              </a:rPr>
              <a:t>Figure (29): A special case of a degree-1 line where equal parameter intervals, evaluate </a:t>
            </a:r>
            <a:r>
              <a:rPr dirty="0" sz="900" spc="-25" i="1">
                <a:latin typeface="Verdana"/>
                <a:cs typeface="Verdana"/>
              </a:rPr>
              <a:t>to</a:t>
            </a:r>
            <a:r>
              <a:rPr dirty="0" sz="900" spc="-25" i="1">
                <a:latin typeface="Verdana"/>
                <a:cs typeface="Verdana"/>
              </a:rPr>
              <a:t> </a:t>
            </a:r>
            <a:r>
              <a:rPr dirty="0" sz="900" i="1">
                <a:latin typeface="Verdana"/>
                <a:cs typeface="Verdana"/>
              </a:rPr>
              <a:t>equal curve </a:t>
            </a:r>
            <a:r>
              <a:rPr dirty="0" sz="900" spc="-10" i="1">
                <a:latin typeface="Verdana"/>
                <a:cs typeface="Verdana"/>
              </a:rPr>
              <a:t>lengths.</a:t>
            </a:r>
            <a:endParaRPr sz="900">
              <a:latin typeface="Verdana"/>
              <a:cs typeface="Verdana"/>
            </a:endParaRPr>
          </a:p>
          <a:p>
            <a:pPr marL="12700" marR="5080">
              <a:lnSpc>
                <a:spcPct val="100000"/>
              </a:lnSpc>
              <a:spcBef>
                <a:spcPts val="815"/>
              </a:spcBef>
            </a:pPr>
            <a:r>
              <a:rPr dirty="0" sz="1000">
                <a:latin typeface="Verdana"/>
                <a:cs typeface="Verdana"/>
              </a:rPr>
              <a:t>It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is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more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likely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that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speed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decreases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or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increases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along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path.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For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example, </a:t>
            </a:r>
            <a:r>
              <a:rPr dirty="0" sz="1000">
                <a:latin typeface="Verdana"/>
                <a:cs typeface="Verdana"/>
              </a:rPr>
              <a:t>if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it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takes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30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minutes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to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travel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road,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it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is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unlikely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that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you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will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be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exactly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half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 spc="-25">
                <a:latin typeface="Verdana"/>
                <a:cs typeface="Verdana"/>
              </a:rPr>
              <a:t>way </a:t>
            </a:r>
            <a:r>
              <a:rPr dirty="0" sz="1000">
                <a:latin typeface="Verdana"/>
                <a:cs typeface="Verdana"/>
              </a:rPr>
              <a:t>through</a:t>
            </a:r>
            <a:r>
              <a:rPr dirty="0" sz="1000" spc="-3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at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minute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15.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Figure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(30)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shows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typical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case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where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equal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parameter </a:t>
            </a:r>
            <a:r>
              <a:rPr dirty="0" sz="1000">
                <a:latin typeface="Verdana"/>
                <a:cs typeface="Verdana"/>
              </a:rPr>
              <a:t>intervals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evaluate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to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variable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length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on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3-</a:t>
            </a:r>
            <a:r>
              <a:rPr dirty="0" sz="1000">
                <a:latin typeface="Verdana"/>
                <a:cs typeface="Verdana"/>
              </a:rPr>
              <a:t>D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curve.</a:t>
            </a:r>
            <a:endParaRPr sz="1000">
              <a:latin typeface="Verdana"/>
              <a:cs typeface="Verdana"/>
            </a:endParaRPr>
          </a:p>
        </p:txBody>
      </p:sp>
      <p:pic>
        <p:nvPicPr>
          <p:cNvPr id="6" name="object 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90650" y="4457700"/>
            <a:ext cx="4705350" cy="2038350"/>
          </a:xfrm>
          <a:prstGeom prst="rect">
            <a:avLst/>
          </a:prstGeom>
        </p:spPr>
      </p:pic>
      <p:sp>
        <p:nvSpPr>
          <p:cNvPr id="7" name="object 7" descr=""/>
          <p:cNvSpPr txBox="1"/>
          <p:nvPr/>
        </p:nvSpPr>
        <p:spPr>
          <a:xfrm>
            <a:off x="1358900" y="6511925"/>
            <a:ext cx="5408930" cy="1012825"/>
          </a:xfrm>
          <a:prstGeom prst="rect">
            <a:avLst/>
          </a:prstGeom>
        </p:spPr>
        <p:txBody>
          <a:bodyPr wrap="square" lIns="0" tIns="20320" rIns="0" bIns="0" rtlCol="0" vert="horz">
            <a:spAutoFit/>
          </a:bodyPr>
          <a:lstStyle/>
          <a:p>
            <a:pPr marL="12700" marR="286385">
              <a:lnSpc>
                <a:spcPts val="1050"/>
              </a:lnSpc>
              <a:spcBef>
                <a:spcPts val="160"/>
              </a:spcBef>
            </a:pPr>
            <a:r>
              <a:rPr dirty="0" sz="900" i="1">
                <a:latin typeface="Verdana"/>
                <a:cs typeface="Verdana"/>
              </a:rPr>
              <a:t>Figure (30): Equal parameter intervals do not usually translate into equal distances on </a:t>
            </a:r>
            <a:r>
              <a:rPr dirty="0" sz="900" spc="-50" i="1">
                <a:latin typeface="Verdana"/>
                <a:cs typeface="Verdana"/>
              </a:rPr>
              <a:t>a</a:t>
            </a:r>
            <a:r>
              <a:rPr dirty="0" sz="900" spc="-50" i="1">
                <a:latin typeface="Verdana"/>
                <a:cs typeface="Verdana"/>
              </a:rPr>
              <a:t> </a:t>
            </a:r>
            <a:r>
              <a:rPr dirty="0" sz="900" i="1">
                <a:latin typeface="Verdana"/>
                <a:cs typeface="Verdana"/>
              </a:rPr>
              <a:t>parametric curves such as NURBS </a:t>
            </a:r>
            <a:r>
              <a:rPr dirty="0" sz="900" spc="-10" i="1">
                <a:latin typeface="Verdana"/>
                <a:cs typeface="Verdana"/>
              </a:rPr>
              <a:t>curves.</a:t>
            </a:r>
            <a:endParaRPr sz="900">
              <a:latin typeface="Verdana"/>
              <a:cs typeface="Verdana"/>
            </a:endParaRPr>
          </a:p>
          <a:p>
            <a:pPr marL="12700" marR="5080">
              <a:lnSpc>
                <a:spcPct val="100000"/>
              </a:lnSpc>
              <a:spcBef>
                <a:spcPts val="815"/>
              </a:spcBef>
            </a:pPr>
            <a:r>
              <a:rPr dirty="0" sz="1000">
                <a:latin typeface="Verdana"/>
                <a:cs typeface="Verdana"/>
              </a:rPr>
              <a:t>You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may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need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to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evaluate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points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on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3-</a:t>
            </a:r>
            <a:r>
              <a:rPr dirty="0" sz="1000">
                <a:latin typeface="Verdana"/>
                <a:cs typeface="Verdana"/>
              </a:rPr>
              <a:t>D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curve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that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are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at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defined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percentage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 spc="-25">
                <a:latin typeface="Verdana"/>
                <a:cs typeface="Verdana"/>
              </a:rPr>
              <a:t>of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curve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length.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For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example,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you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might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need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to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divide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curve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into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equal </a:t>
            </a:r>
            <a:r>
              <a:rPr dirty="0" sz="1000">
                <a:latin typeface="Verdana"/>
                <a:cs typeface="Verdana"/>
              </a:rPr>
              <a:t>lengths.</a:t>
            </a:r>
            <a:r>
              <a:rPr dirty="0" sz="1000" spc="-3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Typically,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3-</a:t>
            </a:r>
            <a:r>
              <a:rPr dirty="0" sz="1000">
                <a:latin typeface="Verdana"/>
                <a:cs typeface="Verdana"/>
              </a:rPr>
              <a:t>D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modelers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provide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tools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to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evaluate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curves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relative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to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 spc="-25">
                <a:latin typeface="Verdana"/>
                <a:cs typeface="Verdana"/>
              </a:rPr>
              <a:t>arc </a:t>
            </a:r>
            <a:r>
              <a:rPr dirty="0" sz="1000" spc="-10">
                <a:latin typeface="Verdana"/>
                <a:cs typeface="Verdana"/>
              </a:rPr>
              <a:t>length.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8" name="object 8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54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 spc="-25"/>
              <a:t>16</a:t>
            </a:fld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358900" y="508031"/>
            <a:ext cx="5502910" cy="13589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403475">
              <a:lnSpc>
                <a:spcPct val="100000"/>
              </a:lnSpc>
              <a:spcBef>
                <a:spcPts val="100"/>
              </a:spcBef>
            </a:pPr>
            <a:r>
              <a:rPr dirty="0" sz="1000" i="1">
                <a:latin typeface="Verdana"/>
                <a:cs typeface="Verdana"/>
              </a:rPr>
              <a:t>Essential</a:t>
            </a:r>
            <a:r>
              <a:rPr dirty="0" sz="1000" spc="-40" i="1">
                <a:latin typeface="Verdana"/>
                <a:cs typeface="Verdana"/>
              </a:rPr>
              <a:t> </a:t>
            </a:r>
            <a:r>
              <a:rPr dirty="0" sz="1000" i="1">
                <a:latin typeface="Verdana"/>
                <a:cs typeface="Verdana"/>
              </a:rPr>
              <a:t>Mathematics</a:t>
            </a:r>
            <a:r>
              <a:rPr dirty="0" sz="1000" spc="-40" i="1">
                <a:latin typeface="Verdana"/>
                <a:cs typeface="Verdana"/>
              </a:rPr>
              <a:t> </a:t>
            </a:r>
            <a:r>
              <a:rPr dirty="0" sz="1000" i="1">
                <a:latin typeface="Verdana"/>
                <a:cs typeface="Verdana"/>
              </a:rPr>
              <a:t>for</a:t>
            </a:r>
            <a:r>
              <a:rPr dirty="0" sz="1000" spc="-40" i="1">
                <a:latin typeface="Verdana"/>
                <a:cs typeface="Verdana"/>
              </a:rPr>
              <a:t> </a:t>
            </a:r>
            <a:r>
              <a:rPr dirty="0" sz="1000" i="1">
                <a:latin typeface="Verdana"/>
                <a:cs typeface="Verdana"/>
              </a:rPr>
              <a:t>Computational</a:t>
            </a:r>
            <a:r>
              <a:rPr dirty="0" sz="1000" spc="-40" i="1">
                <a:latin typeface="Verdana"/>
                <a:cs typeface="Verdana"/>
              </a:rPr>
              <a:t> </a:t>
            </a:r>
            <a:r>
              <a:rPr dirty="0" sz="1000" spc="-10" i="1">
                <a:latin typeface="Verdana"/>
                <a:cs typeface="Verdana"/>
              </a:rPr>
              <a:t>Design</a:t>
            </a:r>
            <a:endParaRPr sz="1000">
              <a:latin typeface="Verdana"/>
              <a:cs typeface="Verdana"/>
            </a:endParaRPr>
          </a:p>
          <a:p>
            <a:pPr>
              <a:lnSpc>
                <a:spcPct val="100000"/>
              </a:lnSpc>
            </a:pPr>
            <a:endParaRPr sz="12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1200" b="1">
                <a:latin typeface="Arial"/>
                <a:cs typeface="Arial"/>
              </a:rPr>
              <a:t>Tangent vector to a </a:t>
            </a:r>
            <a:r>
              <a:rPr dirty="0" sz="1200" spc="-10" b="1">
                <a:latin typeface="Arial"/>
                <a:cs typeface="Arial"/>
              </a:rPr>
              <a:t>curve</a:t>
            </a:r>
            <a:endParaRPr sz="1200">
              <a:latin typeface="Arial"/>
              <a:cs typeface="Arial"/>
            </a:endParaRPr>
          </a:p>
          <a:p>
            <a:pPr marL="12700" marR="250190">
              <a:lnSpc>
                <a:spcPct val="100000"/>
              </a:lnSpc>
              <a:spcBef>
                <a:spcPts val="335"/>
              </a:spcBef>
            </a:pPr>
            <a:r>
              <a:rPr dirty="0" sz="1000">
                <a:latin typeface="Verdana"/>
                <a:cs typeface="Verdana"/>
              </a:rPr>
              <a:t>A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tangent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to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curve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at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any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parameter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(or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point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on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curve)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is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vector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 spc="-20">
                <a:latin typeface="Verdana"/>
                <a:cs typeface="Verdana"/>
              </a:rPr>
              <a:t>that </a:t>
            </a:r>
            <a:r>
              <a:rPr dirty="0" sz="1000">
                <a:latin typeface="Verdana"/>
                <a:cs typeface="Verdana"/>
              </a:rPr>
              <a:t>touches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curve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at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that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point,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but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does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not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cross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over.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slope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of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tangent </a:t>
            </a:r>
            <a:r>
              <a:rPr dirty="0" sz="1000">
                <a:latin typeface="Verdana"/>
                <a:cs typeface="Verdana"/>
              </a:rPr>
              <a:t>vector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equals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slope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of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curve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at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same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point.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following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example </a:t>
            </a:r>
            <a:r>
              <a:rPr dirty="0" sz="1000">
                <a:latin typeface="Verdana"/>
                <a:cs typeface="Verdana"/>
              </a:rPr>
              <a:t>evaluates</a:t>
            </a:r>
            <a:r>
              <a:rPr dirty="0" sz="1000" spc="-3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tangent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to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curve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at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two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different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parameters.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3" name="object 3" descr=""/>
          <p:cNvSpPr/>
          <p:nvPr/>
        </p:nvSpPr>
        <p:spPr>
          <a:xfrm>
            <a:off x="1143000" y="8686800"/>
            <a:ext cx="1828800" cy="9525"/>
          </a:xfrm>
          <a:custGeom>
            <a:avLst/>
            <a:gdLst/>
            <a:ahLst/>
            <a:cxnLst/>
            <a:rect l="l" t="t" r="r" b="b"/>
            <a:pathLst>
              <a:path w="1828800" h="9525">
                <a:moveTo>
                  <a:pt x="1828800" y="9525"/>
                </a:moveTo>
                <a:lnTo>
                  <a:pt x="0" y="9525"/>
                </a:lnTo>
                <a:lnTo>
                  <a:pt x="0" y="0"/>
                </a:lnTo>
                <a:lnTo>
                  <a:pt x="1828800" y="0"/>
                </a:lnTo>
                <a:lnTo>
                  <a:pt x="1828800" y="952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/>
          <p:nvPr/>
        </p:nvSpPr>
        <p:spPr>
          <a:xfrm>
            <a:off x="1143000" y="9210675"/>
            <a:ext cx="5715000" cy="9525"/>
          </a:xfrm>
          <a:custGeom>
            <a:avLst/>
            <a:gdLst/>
            <a:ahLst/>
            <a:cxnLst/>
            <a:rect l="l" t="t" r="r" b="b"/>
            <a:pathLst>
              <a:path w="5715000" h="9525">
                <a:moveTo>
                  <a:pt x="5715000" y="9525"/>
                </a:moveTo>
                <a:lnTo>
                  <a:pt x="0" y="9525"/>
                </a:lnTo>
                <a:lnTo>
                  <a:pt x="0" y="0"/>
                </a:lnTo>
                <a:lnTo>
                  <a:pt x="5715000" y="0"/>
                </a:lnTo>
                <a:lnTo>
                  <a:pt x="5715000" y="9525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5" name="object 5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36619" y="1990725"/>
            <a:ext cx="2666220" cy="1150544"/>
          </a:xfrm>
          <a:prstGeom prst="rect">
            <a:avLst/>
          </a:prstGeom>
        </p:spPr>
      </p:pic>
      <p:sp>
        <p:nvSpPr>
          <p:cNvPr id="6" name="object 6" descr=""/>
          <p:cNvSpPr txBox="1"/>
          <p:nvPr/>
        </p:nvSpPr>
        <p:spPr>
          <a:xfrm>
            <a:off x="1320800" y="3168650"/>
            <a:ext cx="5355590" cy="12890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50800">
              <a:lnSpc>
                <a:spcPct val="100000"/>
              </a:lnSpc>
              <a:spcBef>
                <a:spcPts val="100"/>
              </a:spcBef>
            </a:pPr>
            <a:r>
              <a:rPr dirty="0" sz="900" i="1">
                <a:latin typeface="Verdana"/>
                <a:cs typeface="Verdana"/>
              </a:rPr>
              <a:t>Figure (31): Tangents to a </a:t>
            </a:r>
            <a:r>
              <a:rPr dirty="0" sz="900" spc="-10" i="1">
                <a:latin typeface="Verdana"/>
                <a:cs typeface="Verdana"/>
              </a:rPr>
              <a:t>curve.</a:t>
            </a:r>
            <a:endParaRPr sz="900">
              <a:latin typeface="Verdana"/>
              <a:cs typeface="Verdana"/>
            </a:endParaRPr>
          </a:p>
          <a:p>
            <a:pPr>
              <a:lnSpc>
                <a:spcPct val="100000"/>
              </a:lnSpc>
            </a:pPr>
            <a:endParaRPr sz="900">
              <a:latin typeface="Verdana"/>
              <a:cs typeface="Verdana"/>
            </a:endParaRPr>
          </a:p>
          <a:p>
            <a:pPr marL="50800">
              <a:lnSpc>
                <a:spcPct val="100000"/>
              </a:lnSpc>
            </a:pPr>
            <a:r>
              <a:rPr dirty="0" sz="1200" b="1">
                <a:latin typeface="Arial"/>
                <a:cs typeface="Arial"/>
              </a:rPr>
              <a:t>Cubic polynomial </a:t>
            </a:r>
            <a:r>
              <a:rPr dirty="0" sz="1200" spc="-10" b="1">
                <a:latin typeface="Arial"/>
                <a:cs typeface="Arial"/>
              </a:rPr>
              <a:t>curves</a:t>
            </a:r>
            <a:endParaRPr sz="1200">
              <a:latin typeface="Arial"/>
              <a:cs typeface="Arial"/>
            </a:endParaRPr>
          </a:p>
          <a:p>
            <a:pPr marL="50800" marR="43180">
              <a:lnSpc>
                <a:spcPct val="100000"/>
              </a:lnSpc>
              <a:spcBef>
                <a:spcPts val="335"/>
              </a:spcBef>
            </a:pPr>
            <a:r>
              <a:rPr dirty="0" sz="1000">
                <a:latin typeface="Verdana"/>
                <a:cs typeface="Verdana"/>
              </a:rPr>
              <a:t>Hermite</a:t>
            </a:r>
            <a:r>
              <a:rPr dirty="0" baseline="32407" sz="900">
                <a:latin typeface="Verdana"/>
                <a:cs typeface="Verdana"/>
              </a:rPr>
              <a:t>2</a:t>
            </a:r>
            <a:r>
              <a:rPr dirty="0" baseline="32407" sz="900" spc="16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and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Bézier</a:t>
            </a:r>
            <a:r>
              <a:rPr dirty="0" baseline="32407" sz="900">
                <a:latin typeface="Verdana"/>
                <a:cs typeface="Verdana"/>
              </a:rPr>
              <a:t>3</a:t>
            </a:r>
            <a:r>
              <a:rPr dirty="0" baseline="32407" sz="900" spc="179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curves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are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two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examples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of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cubic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polynomial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curves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that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 spc="-25">
                <a:latin typeface="Verdana"/>
                <a:cs typeface="Verdana"/>
              </a:rPr>
              <a:t>are </a:t>
            </a:r>
            <a:r>
              <a:rPr dirty="0" sz="1000">
                <a:latin typeface="Verdana"/>
                <a:cs typeface="Verdana"/>
              </a:rPr>
              <a:t>determined</a:t>
            </a:r>
            <a:r>
              <a:rPr dirty="0" sz="1000" spc="-3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by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four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parameters.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Hermite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curve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is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determined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by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two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end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points </a:t>
            </a:r>
            <a:r>
              <a:rPr dirty="0" sz="1000">
                <a:latin typeface="Verdana"/>
                <a:cs typeface="Verdana"/>
              </a:rPr>
              <a:t>and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two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tangent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vectors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at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these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points,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while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Bézier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curve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is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defined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by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 spc="-20">
                <a:latin typeface="Verdana"/>
                <a:cs typeface="Verdana"/>
              </a:rPr>
              <a:t>four </a:t>
            </a:r>
            <a:r>
              <a:rPr dirty="0" sz="1000">
                <a:latin typeface="Verdana"/>
                <a:cs typeface="Verdana"/>
              </a:rPr>
              <a:t>points.</a:t>
            </a:r>
            <a:r>
              <a:rPr dirty="0" sz="1000" spc="-4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While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they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differ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mathematically,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they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share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similar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characteristics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 spc="-25">
                <a:latin typeface="Verdana"/>
                <a:cs typeface="Verdana"/>
              </a:rPr>
              <a:t>and </a:t>
            </a:r>
            <a:r>
              <a:rPr dirty="0" sz="1000" spc="-10">
                <a:latin typeface="Verdana"/>
                <a:cs typeface="Verdana"/>
              </a:rPr>
              <a:t>limitations.</a:t>
            </a:r>
            <a:endParaRPr sz="1000">
              <a:latin typeface="Verdana"/>
              <a:cs typeface="Verdana"/>
            </a:endParaRPr>
          </a:p>
        </p:txBody>
      </p:sp>
      <p:pic>
        <p:nvPicPr>
          <p:cNvPr id="7" name="object 7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36490" y="4581525"/>
            <a:ext cx="4297559" cy="1419225"/>
          </a:xfrm>
          <a:prstGeom prst="rect">
            <a:avLst/>
          </a:prstGeom>
        </p:spPr>
      </p:pic>
      <p:sp>
        <p:nvSpPr>
          <p:cNvPr id="8" name="object 8" descr=""/>
          <p:cNvSpPr txBox="1"/>
          <p:nvPr/>
        </p:nvSpPr>
        <p:spPr>
          <a:xfrm>
            <a:off x="1358900" y="6016625"/>
            <a:ext cx="5005705" cy="295910"/>
          </a:xfrm>
          <a:prstGeom prst="rect">
            <a:avLst/>
          </a:prstGeom>
        </p:spPr>
        <p:txBody>
          <a:bodyPr wrap="square" lIns="0" tIns="20320" rIns="0" bIns="0" rtlCol="0" vert="horz">
            <a:spAutoFit/>
          </a:bodyPr>
          <a:lstStyle/>
          <a:p>
            <a:pPr marL="12700" marR="5080">
              <a:lnSpc>
                <a:spcPts val="1050"/>
              </a:lnSpc>
              <a:spcBef>
                <a:spcPts val="160"/>
              </a:spcBef>
            </a:pPr>
            <a:r>
              <a:rPr dirty="0" sz="900" i="1">
                <a:latin typeface="Verdana"/>
                <a:cs typeface="Verdana"/>
              </a:rPr>
              <a:t>Figure (32): Cubic polynomial curves. The Bézier curve (left) is defined by four </a:t>
            </a:r>
            <a:r>
              <a:rPr dirty="0" sz="900" spc="-10" i="1">
                <a:latin typeface="Verdana"/>
                <a:cs typeface="Verdana"/>
              </a:rPr>
              <a:t>points.</a:t>
            </a:r>
            <a:r>
              <a:rPr dirty="0" sz="900" spc="-10" i="1">
                <a:latin typeface="Verdana"/>
                <a:cs typeface="Verdana"/>
              </a:rPr>
              <a:t> </a:t>
            </a:r>
            <a:r>
              <a:rPr dirty="0" sz="900" i="1">
                <a:latin typeface="Verdana"/>
                <a:cs typeface="Verdana"/>
              </a:rPr>
              <a:t>The Hermite curve (right) is defined by two points and two </a:t>
            </a:r>
            <a:r>
              <a:rPr dirty="0" sz="900" spc="-10" i="1">
                <a:latin typeface="Verdana"/>
                <a:cs typeface="Verdana"/>
              </a:rPr>
              <a:t>tangents.</a:t>
            </a:r>
            <a:endParaRPr sz="900">
              <a:latin typeface="Verdana"/>
              <a:cs typeface="Verdana"/>
            </a:endParaRPr>
          </a:p>
        </p:txBody>
      </p:sp>
      <p:sp>
        <p:nvSpPr>
          <p:cNvPr id="10" name="object 10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54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 spc="-25"/>
              <a:t>16</a:t>
            </a:fld>
          </a:p>
        </p:txBody>
      </p:sp>
      <p:sp>
        <p:nvSpPr>
          <p:cNvPr id="9" name="object 9" descr=""/>
          <p:cNvSpPr txBox="1"/>
          <p:nvPr/>
        </p:nvSpPr>
        <p:spPr>
          <a:xfrm>
            <a:off x="1333500" y="8709018"/>
            <a:ext cx="2827020" cy="406400"/>
          </a:xfrm>
          <a:prstGeom prst="rect">
            <a:avLst/>
          </a:prstGeom>
        </p:spPr>
        <p:txBody>
          <a:bodyPr wrap="square" lIns="0" tIns="508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400"/>
              </a:spcBef>
            </a:pPr>
            <a:r>
              <a:rPr dirty="0" baseline="32407" sz="900">
                <a:latin typeface="Verdana"/>
                <a:cs typeface="Verdana"/>
              </a:rPr>
              <a:t>2</a:t>
            </a:r>
            <a:r>
              <a:rPr dirty="0" baseline="32407" sz="900" spc="187">
                <a:latin typeface="Verdana"/>
                <a:cs typeface="Verdana"/>
              </a:rPr>
              <a:t> </a:t>
            </a:r>
            <a:r>
              <a:rPr dirty="0" u="sng" sz="100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Verdana"/>
                <a:cs typeface="Verdana"/>
                <a:hlinkClick r:id="rId4"/>
              </a:rPr>
              <a:t>Wikipedia:</a:t>
            </a:r>
            <a:r>
              <a:rPr dirty="0" u="sng" sz="1000" spc="-2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Verdana"/>
                <a:cs typeface="Verdana"/>
                <a:hlinkClick r:id="rId4"/>
              </a:rPr>
              <a:t> </a:t>
            </a:r>
            <a:r>
              <a:rPr dirty="0" u="sng" sz="1000" spc="-1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Verdana"/>
                <a:cs typeface="Verdana"/>
                <a:hlinkClick r:id="rId4"/>
              </a:rPr>
              <a:t>Non-</a:t>
            </a:r>
            <a:r>
              <a:rPr dirty="0" u="sng" sz="100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Verdana"/>
                <a:cs typeface="Verdana"/>
                <a:hlinkClick r:id="rId4"/>
              </a:rPr>
              <a:t>uniform</a:t>
            </a:r>
            <a:r>
              <a:rPr dirty="0" u="sng" sz="1000" spc="-15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Verdana"/>
                <a:cs typeface="Verdana"/>
                <a:hlinkClick r:id="rId4"/>
              </a:rPr>
              <a:t> </a:t>
            </a:r>
            <a:r>
              <a:rPr dirty="0" u="sng" sz="100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Verdana"/>
                <a:cs typeface="Verdana"/>
                <a:hlinkClick r:id="rId4"/>
              </a:rPr>
              <a:t>rational</a:t>
            </a:r>
            <a:r>
              <a:rPr dirty="0" u="sng" sz="1000" spc="-15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Verdana"/>
                <a:cs typeface="Verdana"/>
                <a:hlinkClick r:id="rId4"/>
              </a:rPr>
              <a:t> </a:t>
            </a:r>
            <a:r>
              <a:rPr dirty="0" u="sng" sz="1000" spc="-1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Verdana"/>
                <a:cs typeface="Verdana"/>
                <a:hlinkClick r:id="rId4"/>
              </a:rPr>
              <a:t>B-spline</a:t>
            </a:r>
            <a:r>
              <a:rPr dirty="0" sz="1000" spc="-10">
                <a:latin typeface="Verdana"/>
                <a:cs typeface="Verdana"/>
              </a:rPr>
              <a:t>.</a:t>
            </a:r>
            <a:endParaRPr sz="1000">
              <a:latin typeface="Verdana"/>
              <a:cs typeface="Verdana"/>
            </a:endParaRPr>
          </a:p>
          <a:p>
            <a:pPr marL="38100">
              <a:lnSpc>
                <a:spcPct val="100000"/>
              </a:lnSpc>
              <a:spcBef>
                <a:spcPts val="300"/>
              </a:spcBef>
            </a:pPr>
            <a:r>
              <a:rPr dirty="0" baseline="32407" sz="900">
                <a:latin typeface="Verdana"/>
                <a:cs typeface="Verdana"/>
              </a:rPr>
              <a:t>3</a:t>
            </a:r>
            <a:r>
              <a:rPr dirty="0" baseline="32407" sz="900" spc="179">
                <a:latin typeface="Verdana"/>
                <a:cs typeface="Verdana"/>
              </a:rPr>
              <a:t> </a:t>
            </a:r>
            <a:r>
              <a:rPr dirty="0" u="sng" sz="100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Verdana"/>
                <a:cs typeface="Verdana"/>
                <a:hlinkClick r:id="rId5"/>
              </a:rPr>
              <a:t>Wikipedia;</a:t>
            </a:r>
            <a:r>
              <a:rPr dirty="0" u="sng" sz="1000" spc="-25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Verdana"/>
                <a:cs typeface="Verdana"/>
                <a:hlinkClick r:id="rId5"/>
              </a:rPr>
              <a:t> </a:t>
            </a:r>
            <a:r>
              <a:rPr dirty="0" u="sng" sz="100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Verdana"/>
                <a:cs typeface="Verdana"/>
                <a:hlinkClick r:id="rId5"/>
              </a:rPr>
              <a:t>De</a:t>
            </a:r>
            <a:r>
              <a:rPr dirty="0" u="sng" sz="1000" spc="-2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Verdana"/>
                <a:cs typeface="Verdana"/>
                <a:hlinkClick r:id="rId5"/>
              </a:rPr>
              <a:t> </a:t>
            </a:r>
            <a:r>
              <a:rPr dirty="0" u="sng" sz="100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Verdana"/>
                <a:cs typeface="Verdana"/>
                <a:hlinkClick r:id="rId5"/>
              </a:rPr>
              <a:t>Casteljau's</a:t>
            </a:r>
            <a:r>
              <a:rPr dirty="0" u="sng" sz="1000" spc="-2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Verdana"/>
                <a:cs typeface="Verdana"/>
                <a:hlinkClick r:id="rId5"/>
              </a:rPr>
              <a:t> </a:t>
            </a:r>
            <a:r>
              <a:rPr dirty="0" u="sng" sz="1000" spc="-1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Verdana"/>
                <a:cs typeface="Verdana"/>
                <a:hlinkClick r:id="rId5"/>
              </a:rPr>
              <a:t>algorithm</a:t>
            </a:r>
            <a:r>
              <a:rPr dirty="0" sz="1000" spc="-10">
                <a:latin typeface="Verdana"/>
                <a:cs typeface="Verdana"/>
              </a:rPr>
              <a:t>.</a:t>
            </a:r>
            <a:endParaRPr sz="10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358900" y="508031"/>
            <a:ext cx="5502910" cy="10255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403475">
              <a:lnSpc>
                <a:spcPct val="100000"/>
              </a:lnSpc>
              <a:spcBef>
                <a:spcPts val="100"/>
              </a:spcBef>
            </a:pPr>
            <a:r>
              <a:rPr dirty="0" sz="1000" i="1">
                <a:latin typeface="Verdana"/>
                <a:cs typeface="Verdana"/>
              </a:rPr>
              <a:t>Essential</a:t>
            </a:r>
            <a:r>
              <a:rPr dirty="0" sz="1000" spc="-40" i="1">
                <a:latin typeface="Verdana"/>
                <a:cs typeface="Verdana"/>
              </a:rPr>
              <a:t> </a:t>
            </a:r>
            <a:r>
              <a:rPr dirty="0" sz="1000" i="1">
                <a:latin typeface="Verdana"/>
                <a:cs typeface="Verdana"/>
              </a:rPr>
              <a:t>Mathematics</a:t>
            </a:r>
            <a:r>
              <a:rPr dirty="0" sz="1000" spc="-40" i="1">
                <a:latin typeface="Verdana"/>
                <a:cs typeface="Verdana"/>
              </a:rPr>
              <a:t> </a:t>
            </a:r>
            <a:r>
              <a:rPr dirty="0" sz="1000" i="1">
                <a:latin typeface="Verdana"/>
                <a:cs typeface="Verdana"/>
              </a:rPr>
              <a:t>for</a:t>
            </a:r>
            <a:r>
              <a:rPr dirty="0" sz="1000" spc="-40" i="1">
                <a:latin typeface="Verdana"/>
                <a:cs typeface="Verdana"/>
              </a:rPr>
              <a:t> </a:t>
            </a:r>
            <a:r>
              <a:rPr dirty="0" sz="1000" i="1">
                <a:latin typeface="Verdana"/>
                <a:cs typeface="Verdana"/>
              </a:rPr>
              <a:t>Computational</a:t>
            </a:r>
            <a:r>
              <a:rPr dirty="0" sz="1000" spc="-40" i="1">
                <a:latin typeface="Verdana"/>
                <a:cs typeface="Verdana"/>
              </a:rPr>
              <a:t> </a:t>
            </a:r>
            <a:r>
              <a:rPr dirty="0" sz="1000" spc="-10" i="1">
                <a:latin typeface="Verdana"/>
                <a:cs typeface="Verdana"/>
              </a:rPr>
              <a:t>Design</a:t>
            </a:r>
            <a:endParaRPr sz="10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500">
              <a:latin typeface="Verdana"/>
              <a:cs typeface="Verdana"/>
            </a:endParaRPr>
          </a:p>
          <a:p>
            <a:pPr marL="12700" marR="12700">
              <a:lnSpc>
                <a:spcPct val="100000"/>
              </a:lnSpc>
            </a:pPr>
            <a:r>
              <a:rPr dirty="0" sz="1000">
                <a:latin typeface="Verdana"/>
                <a:cs typeface="Verdana"/>
              </a:rPr>
              <a:t>In</a:t>
            </a:r>
            <a:r>
              <a:rPr dirty="0" sz="1000" spc="-3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most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cases,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curves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are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made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out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of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multiple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segments.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This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requires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making</a:t>
            </a:r>
            <a:r>
              <a:rPr dirty="0" sz="1000" spc="-20">
                <a:latin typeface="Verdana"/>
                <a:cs typeface="Verdana"/>
              </a:rPr>
              <a:t> what </a:t>
            </a:r>
            <a:r>
              <a:rPr dirty="0" sz="1000">
                <a:latin typeface="Verdana"/>
                <a:cs typeface="Verdana"/>
              </a:rPr>
              <a:t>is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called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 i="1">
                <a:latin typeface="Verdana"/>
                <a:cs typeface="Verdana"/>
              </a:rPr>
              <a:t>piecewise</a:t>
            </a:r>
            <a:r>
              <a:rPr dirty="0" sz="1000" spc="-20" i="1">
                <a:latin typeface="Verdana"/>
                <a:cs typeface="Verdana"/>
              </a:rPr>
              <a:t> </a:t>
            </a:r>
            <a:r>
              <a:rPr dirty="0" sz="1000" i="1">
                <a:latin typeface="Verdana"/>
                <a:cs typeface="Verdana"/>
              </a:rPr>
              <a:t>cubic</a:t>
            </a:r>
            <a:r>
              <a:rPr dirty="0" sz="1000" spc="-15" i="1">
                <a:latin typeface="Verdana"/>
                <a:cs typeface="Verdana"/>
              </a:rPr>
              <a:t> </a:t>
            </a:r>
            <a:r>
              <a:rPr dirty="0" sz="1000" i="1">
                <a:latin typeface="Verdana"/>
                <a:cs typeface="Verdana"/>
              </a:rPr>
              <a:t>curve</a:t>
            </a:r>
            <a:r>
              <a:rPr dirty="0" sz="1000">
                <a:latin typeface="Verdana"/>
                <a:cs typeface="Verdana"/>
              </a:rPr>
              <a:t>.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Here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is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an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illustration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of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piecewise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Bézier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curve </a:t>
            </a:r>
            <a:r>
              <a:rPr dirty="0" sz="1000">
                <a:latin typeface="Verdana"/>
                <a:cs typeface="Verdana"/>
              </a:rPr>
              <a:t>that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uses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7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storage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points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to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create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two-</a:t>
            </a:r>
            <a:r>
              <a:rPr dirty="0" sz="1000">
                <a:latin typeface="Verdana"/>
                <a:cs typeface="Verdana"/>
              </a:rPr>
              <a:t>segment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cubic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curve.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Note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that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although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final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curve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is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joined,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it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does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not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look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smooth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or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continuous.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3" name="object 3" descr=""/>
          <p:cNvSpPr/>
          <p:nvPr/>
        </p:nvSpPr>
        <p:spPr>
          <a:xfrm>
            <a:off x="1143000" y="8877300"/>
            <a:ext cx="1828800" cy="9525"/>
          </a:xfrm>
          <a:custGeom>
            <a:avLst/>
            <a:gdLst/>
            <a:ahLst/>
            <a:cxnLst/>
            <a:rect l="l" t="t" r="r" b="b"/>
            <a:pathLst>
              <a:path w="1828800" h="9525">
                <a:moveTo>
                  <a:pt x="1828800" y="9525"/>
                </a:moveTo>
                <a:lnTo>
                  <a:pt x="0" y="9525"/>
                </a:lnTo>
                <a:lnTo>
                  <a:pt x="0" y="0"/>
                </a:lnTo>
                <a:lnTo>
                  <a:pt x="1828800" y="0"/>
                </a:lnTo>
                <a:lnTo>
                  <a:pt x="1828800" y="952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/>
          <p:nvPr/>
        </p:nvSpPr>
        <p:spPr>
          <a:xfrm>
            <a:off x="1143000" y="9210675"/>
            <a:ext cx="5715000" cy="9525"/>
          </a:xfrm>
          <a:custGeom>
            <a:avLst/>
            <a:gdLst/>
            <a:ahLst/>
            <a:cxnLst/>
            <a:rect l="l" t="t" r="r" b="b"/>
            <a:pathLst>
              <a:path w="5715000" h="9525">
                <a:moveTo>
                  <a:pt x="5715000" y="9525"/>
                </a:moveTo>
                <a:lnTo>
                  <a:pt x="0" y="9525"/>
                </a:lnTo>
                <a:lnTo>
                  <a:pt x="0" y="0"/>
                </a:lnTo>
                <a:lnTo>
                  <a:pt x="5715000" y="0"/>
                </a:lnTo>
                <a:lnTo>
                  <a:pt x="5715000" y="9525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5" name="object 5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90650" y="1657350"/>
            <a:ext cx="4669462" cy="1238250"/>
          </a:xfrm>
          <a:prstGeom prst="rect">
            <a:avLst/>
          </a:prstGeom>
        </p:spPr>
      </p:pic>
      <p:sp>
        <p:nvSpPr>
          <p:cNvPr id="6" name="object 6" descr=""/>
          <p:cNvSpPr txBox="1"/>
          <p:nvPr/>
        </p:nvSpPr>
        <p:spPr>
          <a:xfrm>
            <a:off x="1358900" y="2911475"/>
            <a:ext cx="5468620" cy="8794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>
              <a:lnSpc>
                <a:spcPct val="100000"/>
              </a:lnSpc>
              <a:spcBef>
                <a:spcPts val="100"/>
              </a:spcBef>
            </a:pPr>
            <a:r>
              <a:rPr dirty="0" sz="900" i="1">
                <a:latin typeface="Verdana"/>
                <a:cs typeface="Verdana"/>
              </a:rPr>
              <a:t>Figure (33): Two Bezier spans share one </a:t>
            </a:r>
            <a:r>
              <a:rPr dirty="0" sz="900" spc="-10" i="1">
                <a:latin typeface="Verdana"/>
                <a:cs typeface="Verdana"/>
              </a:rPr>
              <a:t>point.</a:t>
            </a:r>
            <a:endParaRPr sz="900">
              <a:latin typeface="Verdana"/>
              <a:cs typeface="Verdana"/>
            </a:endParaRPr>
          </a:p>
          <a:p>
            <a:pPr algn="just" marL="12700" marR="5080">
              <a:lnSpc>
                <a:spcPct val="100000"/>
              </a:lnSpc>
              <a:spcBef>
                <a:spcPts val="844"/>
              </a:spcBef>
            </a:pPr>
            <a:r>
              <a:rPr dirty="0" sz="1000">
                <a:latin typeface="Verdana"/>
                <a:cs typeface="Verdana"/>
              </a:rPr>
              <a:t>Although</a:t>
            </a:r>
            <a:r>
              <a:rPr dirty="0" sz="1000" spc="-3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Hermite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curves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use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same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number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of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parameters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as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Bézier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curves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(four </a:t>
            </a:r>
            <a:r>
              <a:rPr dirty="0" sz="1000">
                <a:latin typeface="Verdana"/>
                <a:cs typeface="Verdana"/>
              </a:rPr>
              <a:t>parameters</a:t>
            </a:r>
            <a:r>
              <a:rPr dirty="0" sz="1000" spc="-3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to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define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one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curve),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they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offer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additional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information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of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tangent </a:t>
            </a:r>
            <a:r>
              <a:rPr dirty="0" sz="1000">
                <a:latin typeface="Verdana"/>
                <a:cs typeface="Verdana"/>
              </a:rPr>
              <a:t>curve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that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can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also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be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shared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with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next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piece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to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create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smoother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looking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curve </a:t>
            </a:r>
            <a:r>
              <a:rPr dirty="0" sz="1000">
                <a:latin typeface="Verdana"/>
                <a:cs typeface="Verdana"/>
              </a:rPr>
              <a:t>with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less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total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storage,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as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shown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in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following.</a:t>
            </a:r>
            <a:endParaRPr sz="1000">
              <a:latin typeface="Verdana"/>
              <a:cs typeface="Verdana"/>
            </a:endParaRPr>
          </a:p>
        </p:txBody>
      </p:sp>
      <p:pic>
        <p:nvPicPr>
          <p:cNvPr id="7" name="object 7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90650" y="3914775"/>
            <a:ext cx="5341749" cy="1219950"/>
          </a:xfrm>
          <a:prstGeom prst="rect">
            <a:avLst/>
          </a:prstGeom>
        </p:spPr>
      </p:pic>
      <p:sp>
        <p:nvSpPr>
          <p:cNvPr id="8" name="object 8" descr=""/>
          <p:cNvSpPr txBox="1"/>
          <p:nvPr/>
        </p:nvSpPr>
        <p:spPr>
          <a:xfrm>
            <a:off x="1333500" y="5168900"/>
            <a:ext cx="5537835" cy="7270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z="900" i="1">
                <a:latin typeface="Verdana"/>
                <a:cs typeface="Verdana"/>
              </a:rPr>
              <a:t>Figure (34): Two Hermite spans share one point and a </a:t>
            </a:r>
            <a:r>
              <a:rPr dirty="0" sz="900" spc="-10" i="1">
                <a:latin typeface="Verdana"/>
                <a:cs typeface="Verdana"/>
              </a:rPr>
              <a:t>tangent.</a:t>
            </a:r>
            <a:endParaRPr sz="900">
              <a:latin typeface="Verdana"/>
              <a:cs typeface="Verdana"/>
            </a:endParaRPr>
          </a:p>
          <a:p>
            <a:pPr marL="38100" marR="30480">
              <a:lnSpc>
                <a:spcPct val="100000"/>
              </a:lnSpc>
              <a:spcBef>
                <a:spcPts val="845"/>
              </a:spcBef>
            </a:pP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35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non-</a:t>
            </a:r>
            <a:r>
              <a:rPr dirty="0" sz="1000">
                <a:latin typeface="Verdana"/>
                <a:cs typeface="Verdana"/>
              </a:rPr>
              <a:t>uniform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rational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B-</a:t>
            </a:r>
            <a:r>
              <a:rPr dirty="0" sz="1000">
                <a:latin typeface="Verdana"/>
                <a:cs typeface="Verdana"/>
              </a:rPr>
              <a:t>spline</a:t>
            </a:r>
            <a:r>
              <a:rPr dirty="0" baseline="32407" sz="900">
                <a:latin typeface="Verdana"/>
                <a:cs typeface="Verdana"/>
              </a:rPr>
              <a:t>4</a:t>
            </a:r>
            <a:r>
              <a:rPr dirty="0" baseline="32407" sz="900" spc="179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(NURBS)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is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powerful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curve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representation</a:t>
            </a:r>
            <a:r>
              <a:rPr dirty="0" sz="1000" spc="-20">
                <a:latin typeface="Verdana"/>
                <a:cs typeface="Verdana"/>
              </a:rPr>
              <a:t> that </a:t>
            </a:r>
            <a:r>
              <a:rPr dirty="0" sz="1000">
                <a:latin typeface="Verdana"/>
                <a:cs typeface="Verdana"/>
              </a:rPr>
              <a:t>maintains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even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smoother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and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more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continuous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curves.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Segments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share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more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control </a:t>
            </a:r>
            <a:r>
              <a:rPr dirty="0" sz="1000">
                <a:latin typeface="Verdana"/>
                <a:cs typeface="Verdana"/>
              </a:rPr>
              <a:t>points</a:t>
            </a:r>
            <a:r>
              <a:rPr dirty="0" sz="1000" spc="-3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to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achieve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even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smoother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curves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with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less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storage.</a:t>
            </a:r>
            <a:endParaRPr sz="1000">
              <a:latin typeface="Verdana"/>
              <a:cs typeface="Verdana"/>
            </a:endParaRPr>
          </a:p>
        </p:txBody>
      </p:sp>
      <p:pic>
        <p:nvPicPr>
          <p:cNvPr id="9" name="object 9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90650" y="6019800"/>
            <a:ext cx="5705475" cy="1479522"/>
          </a:xfrm>
          <a:prstGeom prst="rect">
            <a:avLst/>
          </a:prstGeom>
        </p:spPr>
      </p:pic>
      <p:sp>
        <p:nvSpPr>
          <p:cNvPr id="10" name="object 10" descr=""/>
          <p:cNvSpPr txBox="1"/>
          <p:nvPr/>
        </p:nvSpPr>
        <p:spPr>
          <a:xfrm>
            <a:off x="1358900" y="7521575"/>
            <a:ext cx="5489575" cy="7270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>
              <a:lnSpc>
                <a:spcPct val="100000"/>
              </a:lnSpc>
              <a:spcBef>
                <a:spcPts val="100"/>
              </a:spcBef>
            </a:pPr>
            <a:r>
              <a:rPr dirty="0" sz="900" i="1">
                <a:latin typeface="Verdana"/>
                <a:cs typeface="Verdana"/>
              </a:rPr>
              <a:t>Figure (35): Two degree-3 NURBS spans share three control </a:t>
            </a:r>
            <a:r>
              <a:rPr dirty="0" sz="900" spc="-10" i="1">
                <a:latin typeface="Verdana"/>
                <a:cs typeface="Verdana"/>
              </a:rPr>
              <a:t>points.</a:t>
            </a:r>
            <a:endParaRPr sz="900">
              <a:latin typeface="Verdana"/>
              <a:cs typeface="Verdana"/>
            </a:endParaRPr>
          </a:p>
          <a:p>
            <a:pPr algn="just" marL="12700" marR="5080">
              <a:lnSpc>
                <a:spcPct val="100000"/>
              </a:lnSpc>
              <a:spcBef>
                <a:spcPts val="845"/>
              </a:spcBef>
            </a:pPr>
            <a:r>
              <a:rPr dirty="0" sz="1000">
                <a:latin typeface="Verdana"/>
                <a:cs typeface="Verdana"/>
              </a:rPr>
              <a:t>NURBS</a:t>
            </a:r>
            <a:r>
              <a:rPr dirty="0" sz="1000" spc="-4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curves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and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surfaces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are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main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mathematical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representation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used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by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Rhino </a:t>
            </a:r>
            <a:r>
              <a:rPr dirty="0" sz="1000">
                <a:latin typeface="Verdana"/>
                <a:cs typeface="Verdana"/>
              </a:rPr>
              <a:t>to</a:t>
            </a:r>
            <a:r>
              <a:rPr dirty="0" sz="1000" spc="-4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represent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geometry.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NURBS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curve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characteristics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and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components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will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be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covered </a:t>
            </a:r>
            <a:r>
              <a:rPr dirty="0" sz="1000">
                <a:latin typeface="Verdana"/>
                <a:cs typeface="Verdana"/>
              </a:rPr>
              <a:t>with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some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detail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later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in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this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chapter.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6731000" y="9220356"/>
            <a:ext cx="138430" cy="139065"/>
          </a:xfrm>
          <a:prstGeom prst="rect">
            <a:avLst/>
          </a:prstGeom>
        </p:spPr>
        <p:txBody>
          <a:bodyPr wrap="square" lIns="0" tIns="25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dirty="0" sz="800" spc="-25" i="1">
                <a:latin typeface="Arial"/>
                <a:cs typeface="Arial"/>
              </a:rPr>
              <a:t>55</a:t>
            </a:r>
            <a:endParaRPr sz="800">
              <a:latin typeface="Arial"/>
              <a:cs typeface="Arial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1358900" y="8937656"/>
            <a:ext cx="1332230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baseline="32407" sz="900">
                <a:latin typeface="Verdana"/>
                <a:cs typeface="Verdana"/>
              </a:rPr>
              <a:t>4</a:t>
            </a:r>
            <a:r>
              <a:rPr dirty="0" baseline="32407" sz="900" spc="179">
                <a:latin typeface="Verdana"/>
                <a:cs typeface="Verdana"/>
              </a:rPr>
              <a:t> </a:t>
            </a:r>
            <a:r>
              <a:rPr dirty="0" u="sng" sz="100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Verdana"/>
                <a:cs typeface="Verdana"/>
                <a:hlinkClick r:id="rId5"/>
              </a:rPr>
              <a:t>Wikipedia:</a:t>
            </a:r>
            <a:r>
              <a:rPr dirty="0" u="sng" sz="1000" spc="-15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Verdana"/>
                <a:cs typeface="Verdana"/>
                <a:hlinkClick r:id="rId5"/>
              </a:rPr>
              <a:t> </a:t>
            </a:r>
            <a:r>
              <a:rPr dirty="0" u="sng" sz="1000" spc="-1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Verdana"/>
                <a:cs typeface="Verdana"/>
                <a:hlinkClick r:id="rId5"/>
              </a:rPr>
              <a:t>NURBS</a:t>
            </a:r>
            <a:r>
              <a:rPr dirty="0" sz="1000" spc="-10">
                <a:latin typeface="Verdana"/>
                <a:cs typeface="Verdana"/>
              </a:rPr>
              <a:t>.</a:t>
            </a:r>
            <a:endParaRPr sz="10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1143000" y="8686800"/>
            <a:ext cx="1828800" cy="9525"/>
          </a:xfrm>
          <a:custGeom>
            <a:avLst/>
            <a:gdLst/>
            <a:ahLst/>
            <a:cxnLst/>
            <a:rect l="l" t="t" r="r" b="b"/>
            <a:pathLst>
              <a:path w="1828800" h="9525">
                <a:moveTo>
                  <a:pt x="1828800" y="9525"/>
                </a:moveTo>
                <a:lnTo>
                  <a:pt x="0" y="9525"/>
                </a:lnTo>
                <a:lnTo>
                  <a:pt x="0" y="0"/>
                </a:lnTo>
                <a:lnTo>
                  <a:pt x="1828800" y="0"/>
                </a:lnTo>
                <a:lnTo>
                  <a:pt x="1828800" y="952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/>
          <p:nvPr/>
        </p:nvSpPr>
        <p:spPr>
          <a:xfrm>
            <a:off x="1143000" y="9210675"/>
            <a:ext cx="5715000" cy="9525"/>
          </a:xfrm>
          <a:custGeom>
            <a:avLst/>
            <a:gdLst/>
            <a:ahLst/>
            <a:cxnLst/>
            <a:rect l="l" t="t" r="r" b="b"/>
            <a:pathLst>
              <a:path w="5715000" h="9525">
                <a:moveTo>
                  <a:pt x="5715000" y="9525"/>
                </a:moveTo>
                <a:lnTo>
                  <a:pt x="0" y="9525"/>
                </a:lnTo>
                <a:lnTo>
                  <a:pt x="0" y="0"/>
                </a:lnTo>
                <a:lnTo>
                  <a:pt x="5715000" y="0"/>
                </a:lnTo>
                <a:lnTo>
                  <a:pt x="5715000" y="9525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62500" y="2038350"/>
            <a:ext cx="2048997" cy="1585935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1295400" y="508031"/>
            <a:ext cx="5604510" cy="4445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466975">
              <a:lnSpc>
                <a:spcPct val="100000"/>
              </a:lnSpc>
              <a:spcBef>
                <a:spcPts val="100"/>
              </a:spcBef>
            </a:pPr>
            <a:r>
              <a:rPr dirty="0" sz="1000" i="1">
                <a:latin typeface="Verdana"/>
                <a:cs typeface="Verdana"/>
              </a:rPr>
              <a:t>Essential</a:t>
            </a:r>
            <a:r>
              <a:rPr dirty="0" sz="1000" spc="-40" i="1">
                <a:latin typeface="Verdana"/>
                <a:cs typeface="Verdana"/>
              </a:rPr>
              <a:t> </a:t>
            </a:r>
            <a:r>
              <a:rPr dirty="0" sz="1000" i="1">
                <a:latin typeface="Verdana"/>
                <a:cs typeface="Verdana"/>
              </a:rPr>
              <a:t>Mathematics</a:t>
            </a:r>
            <a:r>
              <a:rPr dirty="0" sz="1000" spc="-40" i="1">
                <a:latin typeface="Verdana"/>
                <a:cs typeface="Verdana"/>
              </a:rPr>
              <a:t> </a:t>
            </a:r>
            <a:r>
              <a:rPr dirty="0" sz="1000" i="1">
                <a:latin typeface="Verdana"/>
                <a:cs typeface="Verdana"/>
              </a:rPr>
              <a:t>for</a:t>
            </a:r>
            <a:r>
              <a:rPr dirty="0" sz="1000" spc="-40" i="1">
                <a:latin typeface="Verdana"/>
                <a:cs typeface="Verdana"/>
              </a:rPr>
              <a:t> </a:t>
            </a:r>
            <a:r>
              <a:rPr dirty="0" sz="1000" i="1">
                <a:latin typeface="Verdana"/>
                <a:cs typeface="Verdana"/>
              </a:rPr>
              <a:t>Computational</a:t>
            </a:r>
            <a:r>
              <a:rPr dirty="0" sz="1000" spc="-40" i="1">
                <a:latin typeface="Verdana"/>
                <a:cs typeface="Verdana"/>
              </a:rPr>
              <a:t> </a:t>
            </a:r>
            <a:r>
              <a:rPr dirty="0" sz="1000" spc="-10" i="1">
                <a:latin typeface="Verdana"/>
                <a:cs typeface="Verdana"/>
              </a:rPr>
              <a:t>Design</a:t>
            </a:r>
            <a:endParaRPr sz="1000">
              <a:latin typeface="Verdana"/>
              <a:cs typeface="Verdana"/>
            </a:endParaRPr>
          </a:p>
          <a:p>
            <a:pPr>
              <a:lnSpc>
                <a:spcPct val="100000"/>
              </a:lnSpc>
            </a:pPr>
            <a:endParaRPr sz="12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00">
              <a:latin typeface="Verdana"/>
              <a:cs typeface="Verdana"/>
            </a:endParaRPr>
          </a:p>
          <a:p>
            <a:pPr marL="76200">
              <a:lnSpc>
                <a:spcPct val="100000"/>
              </a:lnSpc>
            </a:pPr>
            <a:r>
              <a:rPr dirty="0" sz="1200" b="1">
                <a:latin typeface="Arial"/>
                <a:cs typeface="Arial"/>
              </a:rPr>
              <a:t>Evaluating cubic Bézier </a:t>
            </a:r>
            <a:r>
              <a:rPr dirty="0" sz="1200" spc="-10" b="1">
                <a:latin typeface="Arial"/>
                <a:cs typeface="Arial"/>
              </a:rPr>
              <a:t>curves</a:t>
            </a:r>
            <a:endParaRPr sz="1200">
              <a:latin typeface="Arial"/>
              <a:cs typeface="Arial"/>
            </a:endParaRPr>
          </a:p>
          <a:p>
            <a:pPr marL="76200" marR="160655">
              <a:lnSpc>
                <a:spcPct val="100000"/>
              </a:lnSpc>
              <a:spcBef>
                <a:spcPts val="335"/>
              </a:spcBef>
            </a:pPr>
            <a:r>
              <a:rPr dirty="0" sz="1000">
                <a:latin typeface="Verdana"/>
                <a:cs typeface="Verdana"/>
              </a:rPr>
              <a:t>Named</a:t>
            </a:r>
            <a:r>
              <a:rPr dirty="0" sz="1000" spc="-3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after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its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inventor,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Paul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de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Casteljau,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de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Casteljau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algorithm</a:t>
            </a:r>
            <a:r>
              <a:rPr dirty="0" baseline="32407" sz="900">
                <a:latin typeface="Verdana"/>
                <a:cs typeface="Verdana"/>
              </a:rPr>
              <a:t>5</a:t>
            </a:r>
            <a:r>
              <a:rPr dirty="0" baseline="32407" sz="900" spc="187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evaluates </a:t>
            </a:r>
            <a:r>
              <a:rPr dirty="0" sz="1000">
                <a:latin typeface="Verdana"/>
                <a:cs typeface="Verdana"/>
              </a:rPr>
              <a:t>Bézier</a:t>
            </a:r>
            <a:r>
              <a:rPr dirty="0" sz="1000" spc="-3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curves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using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recursive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method.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algorithm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steps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can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be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summarized</a:t>
            </a:r>
            <a:r>
              <a:rPr dirty="0" sz="1000" spc="-25">
                <a:latin typeface="Verdana"/>
                <a:cs typeface="Verdana"/>
              </a:rPr>
              <a:t> as </a:t>
            </a:r>
            <a:r>
              <a:rPr dirty="0" sz="1000" spc="-10">
                <a:latin typeface="Verdana"/>
                <a:cs typeface="Verdana"/>
              </a:rPr>
              <a:t>follows:</a:t>
            </a:r>
            <a:endParaRPr sz="1000">
              <a:latin typeface="Verdana"/>
              <a:cs typeface="Verdana"/>
            </a:endParaRPr>
          </a:p>
          <a:p>
            <a:pPr marL="257175">
              <a:lnSpc>
                <a:spcPct val="100000"/>
              </a:lnSpc>
              <a:spcBef>
                <a:spcPts val="300"/>
              </a:spcBef>
            </a:pPr>
            <a:r>
              <a:rPr dirty="0" sz="1000" spc="-10" b="1">
                <a:latin typeface="Verdana"/>
                <a:cs typeface="Verdana"/>
              </a:rPr>
              <a:t>Input:</a:t>
            </a:r>
            <a:endParaRPr sz="1000">
              <a:latin typeface="Verdana"/>
              <a:cs typeface="Verdana"/>
            </a:endParaRPr>
          </a:p>
          <a:p>
            <a:pPr marL="485775" marR="2478405">
              <a:lnSpc>
                <a:spcPct val="100000"/>
              </a:lnSpc>
              <a:spcBef>
                <a:spcPts val="300"/>
              </a:spcBef>
            </a:pPr>
            <a:r>
              <a:rPr dirty="0" sz="1000">
                <a:latin typeface="Verdana"/>
                <a:cs typeface="Verdana"/>
              </a:rPr>
              <a:t>Four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points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A,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B,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C,</a:t>
            </a:r>
            <a:r>
              <a:rPr dirty="0" sz="1000" spc="-1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D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define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curve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 i="1">
                <a:latin typeface="Verdana"/>
                <a:cs typeface="Verdana"/>
              </a:rPr>
              <a:t>t</a:t>
            </a:r>
            <a:r>
              <a:rPr dirty="0" sz="1000">
                <a:latin typeface="Verdana"/>
                <a:cs typeface="Verdana"/>
              </a:rPr>
              <a:t>,</a:t>
            </a:r>
            <a:r>
              <a:rPr dirty="0" sz="1000" spc="-10">
                <a:latin typeface="Verdana"/>
                <a:cs typeface="Verdana"/>
              </a:rPr>
              <a:t> </a:t>
            </a:r>
            <a:r>
              <a:rPr dirty="0" sz="1000" spc="-25">
                <a:latin typeface="Verdana"/>
                <a:cs typeface="Verdana"/>
              </a:rPr>
              <a:t>is </a:t>
            </a:r>
            <a:r>
              <a:rPr dirty="0" sz="1000">
                <a:latin typeface="Verdana"/>
                <a:cs typeface="Verdana"/>
              </a:rPr>
              <a:t>any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parameter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within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curve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domain</a:t>
            </a:r>
            <a:endParaRPr sz="1000">
              <a:latin typeface="Verdana"/>
              <a:cs typeface="Verdana"/>
            </a:endParaRPr>
          </a:p>
          <a:p>
            <a:pPr marL="257175">
              <a:lnSpc>
                <a:spcPct val="100000"/>
              </a:lnSpc>
              <a:spcBef>
                <a:spcPts val="300"/>
              </a:spcBef>
            </a:pPr>
            <a:r>
              <a:rPr dirty="0" sz="1000" spc="-10" b="1">
                <a:latin typeface="Verdana"/>
                <a:cs typeface="Verdana"/>
              </a:rPr>
              <a:t>Output:</a:t>
            </a:r>
            <a:endParaRPr sz="1000">
              <a:latin typeface="Verdana"/>
              <a:cs typeface="Verdana"/>
            </a:endParaRPr>
          </a:p>
          <a:p>
            <a:pPr marL="485775">
              <a:lnSpc>
                <a:spcPct val="100000"/>
              </a:lnSpc>
              <a:spcBef>
                <a:spcPts val="300"/>
              </a:spcBef>
            </a:pPr>
            <a:r>
              <a:rPr dirty="0" sz="1000">
                <a:latin typeface="Verdana"/>
                <a:cs typeface="Verdana"/>
              </a:rPr>
              <a:t>Point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R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on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curve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that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is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at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parameter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 spc="-25" i="1">
                <a:latin typeface="Verdana"/>
                <a:cs typeface="Verdana"/>
              </a:rPr>
              <a:t>t</a:t>
            </a:r>
            <a:r>
              <a:rPr dirty="0" sz="1000" spc="-25">
                <a:latin typeface="Verdana"/>
                <a:cs typeface="Verdana"/>
              </a:rPr>
              <a:t>.</a:t>
            </a:r>
            <a:endParaRPr sz="1000">
              <a:latin typeface="Verdana"/>
              <a:cs typeface="Verdana"/>
            </a:endParaRPr>
          </a:p>
          <a:p>
            <a:pPr marL="257175">
              <a:lnSpc>
                <a:spcPct val="100000"/>
              </a:lnSpc>
              <a:spcBef>
                <a:spcPts val="300"/>
              </a:spcBef>
            </a:pPr>
            <a:r>
              <a:rPr dirty="0" sz="1000" spc="-10" b="1">
                <a:latin typeface="Verdana"/>
                <a:cs typeface="Verdana"/>
              </a:rPr>
              <a:t>Solution:</a:t>
            </a:r>
            <a:endParaRPr sz="1000">
              <a:latin typeface="Verdana"/>
              <a:cs typeface="Verdana"/>
            </a:endParaRPr>
          </a:p>
          <a:p>
            <a:pPr marL="714375" indent="-228600">
              <a:lnSpc>
                <a:spcPct val="100000"/>
              </a:lnSpc>
              <a:spcBef>
                <a:spcPts val="300"/>
              </a:spcBef>
              <a:buAutoNum type="arabicPeriod"/>
              <a:tabLst>
                <a:tab pos="714375" algn="l"/>
              </a:tabLst>
            </a:pPr>
            <a:r>
              <a:rPr dirty="0" sz="1000">
                <a:latin typeface="Verdana"/>
                <a:cs typeface="Verdana"/>
              </a:rPr>
              <a:t>Find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point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M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at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 i="1">
                <a:latin typeface="Verdana"/>
                <a:cs typeface="Verdana"/>
              </a:rPr>
              <a:t>t</a:t>
            </a:r>
            <a:r>
              <a:rPr dirty="0" sz="1000" spc="-15" i="1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parameter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on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line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 spc="-25">
                <a:latin typeface="Verdana"/>
                <a:cs typeface="Verdana"/>
              </a:rPr>
              <a:t>AB.</a:t>
            </a:r>
            <a:endParaRPr sz="1000">
              <a:latin typeface="Verdana"/>
              <a:cs typeface="Verdana"/>
            </a:endParaRPr>
          </a:p>
          <a:p>
            <a:pPr marL="714375" indent="-228600">
              <a:lnSpc>
                <a:spcPct val="100000"/>
              </a:lnSpc>
              <a:spcBef>
                <a:spcPts val="300"/>
              </a:spcBef>
              <a:buAutoNum type="arabicPeriod"/>
              <a:tabLst>
                <a:tab pos="714375" algn="l"/>
              </a:tabLst>
            </a:pPr>
            <a:r>
              <a:rPr dirty="0" sz="1000">
                <a:latin typeface="Verdana"/>
                <a:cs typeface="Verdana"/>
              </a:rPr>
              <a:t>Find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point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N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at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 i="1">
                <a:latin typeface="Verdana"/>
                <a:cs typeface="Verdana"/>
              </a:rPr>
              <a:t>t</a:t>
            </a:r>
            <a:r>
              <a:rPr dirty="0" sz="1000" spc="-15" i="1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parameter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on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line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 spc="-25">
                <a:latin typeface="Verdana"/>
                <a:cs typeface="Verdana"/>
              </a:rPr>
              <a:t>BC.</a:t>
            </a:r>
            <a:endParaRPr sz="1000">
              <a:latin typeface="Verdana"/>
              <a:cs typeface="Verdana"/>
            </a:endParaRPr>
          </a:p>
          <a:p>
            <a:pPr marL="714375" indent="-228600">
              <a:lnSpc>
                <a:spcPct val="100000"/>
              </a:lnSpc>
              <a:spcBef>
                <a:spcPts val="300"/>
              </a:spcBef>
              <a:buAutoNum type="arabicPeriod"/>
              <a:tabLst>
                <a:tab pos="714375" algn="l"/>
              </a:tabLst>
            </a:pPr>
            <a:r>
              <a:rPr dirty="0" sz="1000">
                <a:latin typeface="Verdana"/>
                <a:cs typeface="Verdana"/>
              </a:rPr>
              <a:t>Find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point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at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 i="1">
                <a:latin typeface="Verdana"/>
                <a:cs typeface="Verdana"/>
              </a:rPr>
              <a:t>t</a:t>
            </a:r>
            <a:r>
              <a:rPr dirty="0" sz="1000" spc="-15" i="1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parameter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on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line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 spc="-25">
                <a:latin typeface="Verdana"/>
                <a:cs typeface="Verdana"/>
              </a:rPr>
              <a:t>CD.</a:t>
            </a:r>
            <a:endParaRPr sz="1000">
              <a:latin typeface="Verdana"/>
              <a:cs typeface="Verdana"/>
            </a:endParaRPr>
          </a:p>
          <a:p>
            <a:pPr marL="714375" indent="-228600">
              <a:lnSpc>
                <a:spcPct val="100000"/>
              </a:lnSpc>
              <a:spcBef>
                <a:spcPts val="300"/>
              </a:spcBef>
              <a:buAutoNum type="arabicPeriod"/>
              <a:tabLst>
                <a:tab pos="714375" algn="l"/>
              </a:tabLst>
            </a:pPr>
            <a:r>
              <a:rPr dirty="0" sz="1000">
                <a:latin typeface="Verdana"/>
                <a:cs typeface="Verdana"/>
              </a:rPr>
              <a:t>Find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point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P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at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 i="1">
                <a:latin typeface="Verdana"/>
                <a:cs typeface="Verdana"/>
              </a:rPr>
              <a:t>t</a:t>
            </a:r>
            <a:r>
              <a:rPr dirty="0" sz="1000" spc="-15" i="1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parameter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on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line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 spc="-25">
                <a:latin typeface="Verdana"/>
                <a:cs typeface="Verdana"/>
              </a:rPr>
              <a:t>MN.</a:t>
            </a:r>
            <a:endParaRPr sz="1000">
              <a:latin typeface="Verdana"/>
              <a:cs typeface="Verdana"/>
            </a:endParaRPr>
          </a:p>
          <a:p>
            <a:pPr marL="714375" indent="-228600">
              <a:lnSpc>
                <a:spcPct val="100000"/>
              </a:lnSpc>
              <a:spcBef>
                <a:spcPts val="300"/>
              </a:spcBef>
              <a:buAutoNum type="arabicPeriod"/>
              <a:tabLst>
                <a:tab pos="714375" algn="l"/>
              </a:tabLst>
            </a:pPr>
            <a:r>
              <a:rPr dirty="0" sz="1000">
                <a:latin typeface="Verdana"/>
                <a:cs typeface="Verdana"/>
              </a:rPr>
              <a:t>Find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point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Q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at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 i="1">
                <a:latin typeface="Verdana"/>
                <a:cs typeface="Verdana"/>
              </a:rPr>
              <a:t>t</a:t>
            </a:r>
            <a:r>
              <a:rPr dirty="0" sz="1000" spc="-15" i="1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parameter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on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line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 spc="-25">
                <a:latin typeface="Verdana"/>
                <a:cs typeface="Verdana"/>
              </a:rPr>
              <a:t>NO.</a:t>
            </a:r>
            <a:endParaRPr sz="1000">
              <a:latin typeface="Verdana"/>
              <a:cs typeface="Verdana"/>
            </a:endParaRPr>
          </a:p>
          <a:p>
            <a:pPr marL="714375" indent="-228600">
              <a:lnSpc>
                <a:spcPct val="100000"/>
              </a:lnSpc>
              <a:spcBef>
                <a:spcPts val="300"/>
              </a:spcBef>
              <a:buAutoNum type="arabicPeriod"/>
              <a:tabLst>
                <a:tab pos="714375" algn="l"/>
              </a:tabLst>
            </a:pPr>
            <a:r>
              <a:rPr dirty="0" sz="1000">
                <a:latin typeface="Verdana"/>
                <a:cs typeface="Verdana"/>
              </a:rPr>
              <a:t>Find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point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R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at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 i="1">
                <a:latin typeface="Verdana"/>
                <a:cs typeface="Verdana"/>
              </a:rPr>
              <a:t>t</a:t>
            </a:r>
            <a:r>
              <a:rPr dirty="0" sz="1000" spc="-15" i="1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parameter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on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line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 spc="-25">
                <a:latin typeface="Verdana"/>
                <a:cs typeface="Verdana"/>
              </a:rPr>
              <a:t>PQ.</a:t>
            </a:r>
            <a:endParaRPr sz="10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700">
              <a:latin typeface="Verdana"/>
              <a:cs typeface="Verdana"/>
            </a:endParaRPr>
          </a:p>
          <a:p>
            <a:pPr marL="76200">
              <a:lnSpc>
                <a:spcPct val="100000"/>
              </a:lnSpc>
              <a:tabLst>
                <a:tab pos="5561965" algn="l"/>
              </a:tabLst>
            </a:pPr>
            <a:r>
              <a:rPr dirty="0" u="sng" sz="140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NURBS</a:t>
            </a:r>
            <a:r>
              <a:rPr dirty="0" u="sng" sz="1400" spc="-25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sng" sz="1400" spc="-1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curves</a:t>
            </a:r>
            <a:r>
              <a:rPr dirty="0" u="sng" sz="140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	</a:t>
            </a:r>
            <a:endParaRPr sz="1400">
              <a:latin typeface="Arial"/>
              <a:cs typeface="Arial"/>
            </a:endParaRPr>
          </a:p>
          <a:p>
            <a:pPr marL="76200" marR="182245">
              <a:lnSpc>
                <a:spcPct val="100000"/>
              </a:lnSpc>
              <a:spcBef>
                <a:spcPts val="445"/>
              </a:spcBef>
            </a:pPr>
            <a:r>
              <a:rPr dirty="0" sz="1000">
                <a:latin typeface="Verdana"/>
                <a:cs typeface="Verdana"/>
              </a:rPr>
              <a:t>NURBS</a:t>
            </a:r>
            <a:r>
              <a:rPr dirty="0" sz="1000" spc="-4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is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an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accurate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mathematical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representation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of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curves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that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is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highly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intuitive </a:t>
            </a:r>
            <a:r>
              <a:rPr dirty="0" sz="1000">
                <a:latin typeface="Verdana"/>
                <a:cs typeface="Verdana"/>
              </a:rPr>
              <a:t>to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edit.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It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is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easy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to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represent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free-</a:t>
            </a:r>
            <a:r>
              <a:rPr dirty="0" sz="1000">
                <a:latin typeface="Verdana"/>
                <a:cs typeface="Verdana"/>
              </a:rPr>
              <a:t>form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curves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using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NURBS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and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control </a:t>
            </a:r>
            <a:r>
              <a:rPr dirty="0" sz="1000">
                <a:latin typeface="Verdana"/>
                <a:cs typeface="Verdana"/>
              </a:rPr>
              <a:t>structure</a:t>
            </a:r>
            <a:r>
              <a:rPr dirty="0" sz="1000" spc="-3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makes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it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easy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and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predictable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to</a:t>
            </a:r>
            <a:r>
              <a:rPr dirty="0" sz="1000" spc="-20">
                <a:latin typeface="Verdana"/>
                <a:cs typeface="Verdana"/>
              </a:rPr>
              <a:t> edit.</a:t>
            </a:r>
            <a:endParaRPr sz="1000">
              <a:latin typeface="Verdana"/>
              <a:cs typeface="Verdana"/>
            </a:endParaRPr>
          </a:p>
        </p:txBody>
      </p:sp>
      <p:pic>
        <p:nvPicPr>
          <p:cNvPr id="6" name="object 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90650" y="5076825"/>
            <a:ext cx="5496738" cy="1590675"/>
          </a:xfrm>
          <a:prstGeom prst="rect">
            <a:avLst/>
          </a:prstGeom>
        </p:spPr>
      </p:pic>
      <p:sp>
        <p:nvSpPr>
          <p:cNvPr id="7" name="object 7" descr=""/>
          <p:cNvSpPr txBox="1"/>
          <p:nvPr/>
        </p:nvSpPr>
        <p:spPr>
          <a:xfrm>
            <a:off x="1333500" y="6683375"/>
            <a:ext cx="5327015" cy="8794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z="900" i="1">
                <a:latin typeface="Verdana"/>
                <a:cs typeface="Verdana"/>
              </a:rPr>
              <a:t>Figure (36): Non-uniform rational B-splines and their control </a:t>
            </a:r>
            <a:r>
              <a:rPr dirty="0" sz="900" spc="-10" i="1">
                <a:latin typeface="Verdana"/>
                <a:cs typeface="Verdana"/>
              </a:rPr>
              <a:t>structure.</a:t>
            </a:r>
            <a:endParaRPr sz="900">
              <a:latin typeface="Verdana"/>
              <a:cs typeface="Verdana"/>
            </a:endParaRPr>
          </a:p>
          <a:p>
            <a:pPr marL="38100" marR="30480">
              <a:lnSpc>
                <a:spcPct val="100000"/>
              </a:lnSpc>
              <a:spcBef>
                <a:spcPts val="845"/>
              </a:spcBef>
            </a:pPr>
            <a:r>
              <a:rPr dirty="0" sz="1000">
                <a:latin typeface="Verdana"/>
                <a:cs typeface="Verdana"/>
              </a:rPr>
              <a:t>There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are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many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books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and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references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for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those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of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you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interested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in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an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in-depth </a:t>
            </a:r>
            <a:r>
              <a:rPr dirty="0" sz="1000">
                <a:latin typeface="Verdana"/>
                <a:cs typeface="Verdana"/>
              </a:rPr>
              <a:t>reading</a:t>
            </a:r>
            <a:r>
              <a:rPr dirty="0" sz="1000" spc="-4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about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NURBS</a:t>
            </a:r>
            <a:r>
              <a:rPr dirty="0" baseline="32407" sz="900">
                <a:latin typeface="Verdana"/>
                <a:cs typeface="Verdana"/>
              </a:rPr>
              <a:t>6</a:t>
            </a:r>
            <a:r>
              <a:rPr dirty="0" sz="1000">
                <a:latin typeface="Verdana"/>
                <a:cs typeface="Verdana"/>
              </a:rPr>
              <a:t>.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basic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understanding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of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NURBS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is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however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necessary</a:t>
            </a:r>
            <a:r>
              <a:rPr dirty="0" sz="1000" spc="-25">
                <a:latin typeface="Verdana"/>
                <a:cs typeface="Verdana"/>
              </a:rPr>
              <a:t> to </a:t>
            </a:r>
            <a:r>
              <a:rPr dirty="0" sz="1000">
                <a:latin typeface="Verdana"/>
                <a:cs typeface="Verdana"/>
              </a:rPr>
              <a:t>help</a:t>
            </a:r>
            <a:r>
              <a:rPr dirty="0" sz="1000" spc="-3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use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NURBS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modeler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more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effectively.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There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are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four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main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attributes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define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4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NURBS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curve: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 i="1">
                <a:latin typeface="Verdana"/>
                <a:cs typeface="Verdana"/>
              </a:rPr>
              <a:t>degree</a:t>
            </a:r>
            <a:r>
              <a:rPr dirty="0" sz="1000">
                <a:latin typeface="Verdana"/>
                <a:cs typeface="Verdana"/>
              </a:rPr>
              <a:t>,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 i="1">
                <a:latin typeface="Verdana"/>
                <a:cs typeface="Verdana"/>
              </a:rPr>
              <a:t>control</a:t>
            </a:r>
            <a:r>
              <a:rPr dirty="0" sz="1000" spc="-30" i="1">
                <a:latin typeface="Verdana"/>
                <a:cs typeface="Verdana"/>
              </a:rPr>
              <a:t> </a:t>
            </a:r>
            <a:r>
              <a:rPr dirty="0" sz="1000" i="1">
                <a:latin typeface="Verdana"/>
                <a:cs typeface="Verdana"/>
              </a:rPr>
              <a:t>points</a:t>
            </a:r>
            <a:r>
              <a:rPr dirty="0" sz="1000">
                <a:latin typeface="Verdana"/>
                <a:cs typeface="Verdana"/>
              </a:rPr>
              <a:t>,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 i="1">
                <a:latin typeface="Verdana"/>
                <a:cs typeface="Verdana"/>
              </a:rPr>
              <a:t>knots</a:t>
            </a:r>
            <a:r>
              <a:rPr dirty="0" sz="1000">
                <a:latin typeface="Verdana"/>
                <a:cs typeface="Verdana"/>
              </a:rPr>
              <a:t>,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and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 i="1">
                <a:latin typeface="Verdana"/>
                <a:cs typeface="Verdana"/>
              </a:rPr>
              <a:t>evaluation</a:t>
            </a:r>
            <a:r>
              <a:rPr dirty="0" sz="1000" spc="-25" i="1">
                <a:latin typeface="Verdana"/>
                <a:cs typeface="Verdana"/>
              </a:rPr>
              <a:t> </a:t>
            </a:r>
            <a:r>
              <a:rPr dirty="0" sz="1000" spc="-10" i="1">
                <a:latin typeface="Verdana"/>
                <a:cs typeface="Verdana"/>
              </a:rPr>
              <a:t>rules</a:t>
            </a:r>
            <a:r>
              <a:rPr dirty="0" sz="1000" spc="-10">
                <a:latin typeface="Verdana"/>
                <a:cs typeface="Verdana"/>
              </a:rPr>
              <a:t>.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9" name="object 9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54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 spc="-25"/>
              <a:t>56</a:t>
            </a:fld>
          </a:p>
        </p:txBody>
      </p:sp>
      <p:sp>
        <p:nvSpPr>
          <p:cNvPr id="8" name="object 8" descr=""/>
          <p:cNvSpPr txBox="1"/>
          <p:nvPr/>
        </p:nvSpPr>
        <p:spPr>
          <a:xfrm>
            <a:off x="1333500" y="8709018"/>
            <a:ext cx="4701540" cy="406400"/>
          </a:xfrm>
          <a:prstGeom prst="rect">
            <a:avLst/>
          </a:prstGeom>
        </p:spPr>
        <p:txBody>
          <a:bodyPr wrap="square" lIns="0" tIns="508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400"/>
              </a:spcBef>
            </a:pPr>
            <a:r>
              <a:rPr dirty="0" baseline="32407" sz="900">
                <a:latin typeface="Verdana"/>
                <a:cs typeface="Verdana"/>
              </a:rPr>
              <a:t>5</a:t>
            </a:r>
            <a:r>
              <a:rPr dirty="0" baseline="32407" sz="900" spc="187">
                <a:latin typeface="Verdana"/>
                <a:cs typeface="Verdana"/>
              </a:rPr>
              <a:t> </a:t>
            </a:r>
            <a:r>
              <a:rPr dirty="0" u="sng" sz="100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Verdana"/>
                <a:cs typeface="Verdana"/>
                <a:hlinkClick r:id="rId4"/>
              </a:rPr>
              <a:t>Wikipedia:</a:t>
            </a:r>
            <a:r>
              <a:rPr dirty="0" u="sng" sz="1000" spc="-2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Verdana"/>
                <a:cs typeface="Verdana"/>
                <a:hlinkClick r:id="rId4"/>
              </a:rPr>
              <a:t> </a:t>
            </a:r>
            <a:r>
              <a:rPr dirty="0" u="sng" sz="100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Verdana"/>
                <a:cs typeface="Verdana"/>
                <a:hlinkClick r:id="rId4"/>
              </a:rPr>
              <a:t>De</a:t>
            </a:r>
            <a:r>
              <a:rPr dirty="0" u="sng" sz="1000" spc="-2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Verdana"/>
                <a:cs typeface="Verdana"/>
                <a:hlinkClick r:id="rId4"/>
              </a:rPr>
              <a:t> </a:t>
            </a:r>
            <a:r>
              <a:rPr dirty="0" u="sng" sz="100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Verdana"/>
                <a:cs typeface="Verdana"/>
                <a:hlinkClick r:id="rId4"/>
              </a:rPr>
              <a:t>Boor's</a:t>
            </a:r>
            <a:r>
              <a:rPr dirty="0" u="sng" sz="1000" spc="-15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Verdana"/>
                <a:cs typeface="Verdana"/>
                <a:hlinkClick r:id="rId4"/>
              </a:rPr>
              <a:t> </a:t>
            </a:r>
            <a:r>
              <a:rPr dirty="0" u="sng" sz="1000" spc="-1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Verdana"/>
                <a:cs typeface="Verdana"/>
                <a:hlinkClick r:id="rId4"/>
              </a:rPr>
              <a:t>algorithm</a:t>
            </a:r>
            <a:r>
              <a:rPr dirty="0" sz="1000" spc="-10">
                <a:latin typeface="Verdana"/>
                <a:cs typeface="Verdana"/>
              </a:rPr>
              <a:t>.</a:t>
            </a:r>
            <a:endParaRPr sz="1000">
              <a:latin typeface="Verdana"/>
              <a:cs typeface="Verdana"/>
            </a:endParaRPr>
          </a:p>
          <a:p>
            <a:pPr marL="38100">
              <a:lnSpc>
                <a:spcPct val="100000"/>
              </a:lnSpc>
              <a:spcBef>
                <a:spcPts val="300"/>
              </a:spcBef>
            </a:pPr>
            <a:r>
              <a:rPr dirty="0" baseline="32407" sz="900">
                <a:latin typeface="Verdana"/>
                <a:cs typeface="Verdana"/>
              </a:rPr>
              <a:t>6</a:t>
            </a:r>
            <a:r>
              <a:rPr dirty="0" baseline="32407" sz="900" spc="157">
                <a:latin typeface="Verdana"/>
                <a:cs typeface="Verdana"/>
              </a:rPr>
              <a:t> </a:t>
            </a:r>
            <a:r>
              <a:rPr dirty="0" u="sng" sz="100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Verdana"/>
                <a:cs typeface="Verdana"/>
                <a:hlinkClick r:id="rId5"/>
              </a:rPr>
              <a:t>Michigan</a:t>
            </a:r>
            <a:r>
              <a:rPr dirty="0" u="sng" sz="1000" spc="-25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Verdana"/>
                <a:cs typeface="Verdana"/>
                <a:hlinkClick r:id="rId5"/>
              </a:rPr>
              <a:t> </a:t>
            </a:r>
            <a:r>
              <a:rPr dirty="0" u="sng" sz="100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Verdana"/>
                <a:cs typeface="Verdana"/>
                <a:hlinkClick r:id="rId5"/>
              </a:rPr>
              <a:t>Tech,</a:t>
            </a:r>
            <a:r>
              <a:rPr dirty="0" u="sng" sz="1000" spc="-25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Verdana"/>
                <a:cs typeface="Verdana"/>
                <a:hlinkClick r:id="rId5"/>
              </a:rPr>
              <a:t> </a:t>
            </a:r>
            <a:r>
              <a:rPr dirty="0" u="sng" sz="100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Verdana"/>
                <a:cs typeface="Verdana"/>
                <a:hlinkClick r:id="rId5"/>
              </a:rPr>
              <a:t>Department</a:t>
            </a:r>
            <a:r>
              <a:rPr dirty="0" u="sng" sz="1000" spc="-25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Verdana"/>
                <a:cs typeface="Verdana"/>
                <a:hlinkClick r:id="rId5"/>
              </a:rPr>
              <a:t> </a:t>
            </a:r>
            <a:r>
              <a:rPr dirty="0" u="sng" sz="100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Verdana"/>
                <a:cs typeface="Verdana"/>
                <a:hlinkClick r:id="rId5"/>
              </a:rPr>
              <a:t>of</a:t>
            </a:r>
            <a:r>
              <a:rPr dirty="0" u="sng" sz="1000" spc="-25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Verdana"/>
                <a:cs typeface="Verdana"/>
                <a:hlinkClick r:id="rId5"/>
              </a:rPr>
              <a:t> </a:t>
            </a:r>
            <a:r>
              <a:rPr dirty="0" u="sng" sz="100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Verdana"/>
                <a:cs typeface="Verdana"/>
                <a:hlinkClick r:id="rId5"/>
              </a:rPr>
              <a:t>Computer</a:t>
            </a:r>
            <a:r>
              <a:rPr dirty="0" u="sng" sz="1000" spc="-25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Verdana"/>
                <a:cs typeface="Verdana"/>
                <a:hlinkClick r:id="rId5"/>
              </a:rPr>
              <a:t> </a:t>
            </a:r>
            <a:r>
              <a:rPr dirty="0" u="sng" sz="100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Verdana"/>
                <a:cs typeface="Verdana"/>
                <a:hlinkClick r:id="rId5"/>
              </a:rPr>
              <a:t>Science,</a:t>
            </a:r>
            <a:r>
              <a:rPr dirty="0" u="sng" sz="1000" spc="-25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Verdana"/>
                <a:cs typeface="Verdana"/>
                <a:hlinkClick r:id="rId5"/>
              </a:rPr>
              <a:t> </a:t>
            </a:r>
            <a:r>
              <a:rPr dirty="0" u="sng" sz="100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Verdana"/>
                <a:cs typeface="Verdana"/>
                <a:hlinkClick r:id="rId5"/>
              </a:rPr>
              <a:t>De</a:t>
            </a:r>
            <a:r>
              <a:rPr dirty="0" u="sng" sz="1000" spc="-25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Verdana"/>
                <a:cs typeface="Verdana"/>
                <a:hlinkClick r:id="rId5"/>
              </a:rPr>
              <a:t> </a:t>
            </a:r>
            <a:r>
              <a:rPr dirty="0" u="sng" sz="100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Verdana"/>
                <a:cs typeface="Verdana"/>
                <a:hlinkClick r:id="rId5"/>
              </a:rPr>
              <a:t>Boor's</a:t>
            </a:r>
            <a:r>
              <a:rPr dirty="0" u="sng" sz="1000" spc="-25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Verdana"/>
                <a:cs typeface="Verdana"/>
                <a:hlinkClick r:id="rId5"/>
              </a:rPr>
              <a:t> </a:t>
            </a:r>
            <a:r>
              <a:rPr dirty="0" u="sng" sz="1000" spc="-1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Verdana"/>
                <a:cs typeface="Verdana"/>
                <a:hlinkClick r:id="rId5"/>
              </a:rPr>
              <a:t>algorithm</a:t>
            </a:r>
            <a:r>
              <a:rPr dirty="0" sz="1000" spc="-10">
                <a:latin typeface="Verdana"/>
                <a:cs typeface="Verdana"/>
              </a:rPr>
              <a:t>.</a:t>
            </a:r>
            <a:endParaRPr sz="10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1143000" y="9210675"/>
            <a:ext cx="5715000" cy="9525"/>
          </a:xfrm>
          <a:custGeom>
            <a:avLst/>
            <a:gdLst/>
            <a:ahLst/>
            <a:cxnLst/>
            <a:rect l="l" t="t" r="r" b="b"/>
            <a:pathLst>
              <a:path w="5715000" h="9525">
                <a:moveTo>
                  <a:pt x="5715000" y="9525"/>
                </a:moveTo>
                <a:lnTo>
                  <a:pt x="0" y="9525"/>
                </a:lnTo>
                <a:lnTo>
                  <a:pt x="0" y="0"/>
                </a:lnTo>
                <a:lnTo>
                  <a:pt x="5715000" y="0"/>
                </a:lnTo>
                <a:lnTo>
                  <a:pt x="5715000" y="9525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04241" y="1975662"/>
            <a:ext cx="1520422" cy="550234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543425" y="2657475"/>
            <a:ext cx="1581239" cy="550444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486275" y="3324225"/>
            <a:ext cx="1703136" cy="545334"/>
          </a:xfrm>
          <a:prstGeom prst="rect">
            <a:avLst/>
          </a:prstGeom>
        </p:spPr>
      </p:pic>
      <p:sp>
        <p:nvSpPr>
          <p:cNvPr id="6" name="object 6" descr=""/>
          <p:cNvSpPr txBox="1"/>
          <p:nvPr/>
        </p:nvSpPr>
        <p:spPr>
          <a:xfrm>
            <a:off x="1358900" y="508031"/>
            <a:ext cx="5502910" cy="49974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403475">
              <a:lnSpc>
                <a:spcPct val="100000"/>
              </a:lnSpc>
              <a:spcBef>
                <a:spcPts val="100"/>
              </a:spcBef>
            </a:pPr>
            <a:r>
              <a:rPr dirty="0" sz="1000" i="1">
                <a:latin typeface="Verdana"/>
                <a:cs typeface="Verdana"/>
              </a:rPr>
              <a:t>Essential</a:t>
            </a:r>
            <a:r>
              <a:rPr dirty="0" sz="1000" spc="-40" i="1">
                <a:latin typeface="Verdana"/>
                <a:cs typeface="Verdana"/>
              </a:rPr>
              <a:t> </a:t>
            </a:r>
            <a:r>
              <a:rPr dirty="0" sz="1000" i="1">
                <a:latin typeface="Verdana"/>
                <a:cs typeface="Verdana"/>
              </a:rPr>
              <a:t>Mathematics</a:t>
            </a:r>
            <a:r>
              <a:rPr dirty="0" sz="1000" spc="-40" i="1">
                <a:latin typeface="Verdana"/>
                <a:cs typeface="Verdana"/>
              </a:rPr>
              <a:t> </a:t>
            </a:r>
            <a:r>
              <a:rPr dirty="0" sz="1000" i="1">
                <a:latin typeface="Verdana"/>
                <a:cs typeface="Verdana"/>
              </a:rPr>
              <a:t>for</a:t>
            </a:r>
            <a:r>
              <a:rPr dirty="0" sz="1000" spc="-40" i="1">
                <a:latin typeface="Verdana"/>
                <a:cs typeface="Verdana"/>
              </a:rPr>
              <a:t> </a:t>
            </a:r>
            <a:r>
              <a:rPr dirty="0" sz="1000" i="1">
                <a:latin typeface="Verdana"/>
                <a:cs typeface="Verdana"/>
              </a:rPr>
              <a:t>Computational</a:t>
            </a:r>
            <a:r>
              <a:rPr dirty="0" sz="1000" spc="-40" i="1">
                <a:latin typeface="Verdana"/>
                <a:cs typeface="Verdana"/>
              </a:rPr>
              <a:t> </a:t>
            </a:r>
            <a:r>
              <a:rPr dirty="0" sz="1000" spc="-10" i="1">
                <a:latin typeface="Verdana"/>
                <a:cs typeface="Verdana"/>
              </a:rPr>
              <a:t>Design</a:t>
            </a:r>
            <a:endParaRPr sz="1000">
              <a:latin typeface="Verdana"/>
              <a:cs typeface="Verdana"/>
            </a:endParaRPr>
          </a:p>
          <a:p>
            <a:pPr>
              <a:lnSpc>
                <a:spcPct val="100000"/>
              </a:lnSpc>
            </a:pPr>
            <a:endParaRPr sz="12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1200" spc="-10" b="1">
                <a:latin typeface="Arial"/>
                <a:cs typeface="Arial"/>
              </a:rPr>
              <a:t>Degree</a:t>
            </a:r>
            <a:endParaRPr sz="1200">
              <a:latin typeface="Arial"/>
              <a:cs typeface="Arial"/>
            </a:endParaRPr>
          </a:p>
          <a:p>
            <a:pPr marL="12700" marR="151765">
              <a:lnSpc>
                <a:spcPct val="100000"/>
              </a:lnSpc>
              <a:spcBef>
                <a:spcPts val="335"/>
              </a:spcBef>
            </a:pPr>
            <a:r>
              <a:rPr dirty="0" sz="1000">
                <a:latin typeface="Verdana"/>
                <a:cs typeface="Verdana"/>
              </a:rPr>
              <a:t>Curve</a:t>
            </a:r>
            <a:r>
              <a:rPr dirty="0" sz="1000" spc="-3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degree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is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whole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positive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number.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Rhino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allows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working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with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any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degree </a:t>
            </a:r>
            <a:r>
              <a:rPr dirty="0" sz="1000">
                <a:latin typeface="Verdana"/>
                <a:cs typeface="Verdana"/>
              </a:rPr>
              <a:t>curve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starting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with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1.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Degrees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1,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2,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3,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and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5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are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most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useful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but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degrees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 spc="-50">
                <a:latin typeface="Verdana"/>
                <a:cs typeface="Verdana"/>
              </a:rPr>
              <a:t>4 </a:t>
            </a:r>
            <a:r>
              <a:rPr dirty="0" sz="1000">
                <a:latin typeface="Verdana"/>
                <a:cs typeface="Verdana"/>
              </a:rPr>
              <a:t>and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those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above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5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are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not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used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much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in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real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world.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Following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are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 spc="-25">
                <a:latin typeface="Verdana"/>
                <a:cs typeface="Verdana"/>
              </a:rPr>
              <a:t>few </a:t>
            </a:r>
            <a:r>
              <a:rPr dirty="0" sz="1000">
                <a:latin typeface="Verdana"/>
                <a:cs typeface="Verdana"/>
              </a:rPr>
              <a:t>examples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of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curves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and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their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degree:</a:t>
            </a:r>
            <a:endParaRPr sz="10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500">
              <a:latin typeface="Verdana"/>
              <a:cs typeface="Verdana"/>
            </a:endParaRPr>
          </a:p>
          <a:p>
            <a:pPr marL="193675" marR="3089910">
              <a:lnSpc>
                <a:spcPct val="100000"/>
              </a:lnSpc>
            </a:pPr>
            <a:r>
              <a:rPr dirty="0" sz="1000" b="1">
                <a:latin typeface="Verdana"/>
                <a:cs typeface="Verdana"/>
              </a:rPr>
              <a:t>Lines</a:t>
            </a:r>
            <a:r>
              <a:rPr dirty="0" sz="1000" spc="-5" b="1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and</a:t>
            </a:r>
            <a:r>
              <a:rPr dirty="0" sz="1000" spc="-10">
                <a:latin typeface="Verdana"/>
                <a:cs typeface="Verdana"/>
              </a:rPr>
              <a:t> </a:t>
            </a:r>
            <a:r>
              <a:rPr dirty="0" sz="1000" b="1">
                <a:latin typeface="Verdana"/>
                <a:cs typeface="Verdana"/>
              </a:rPr>
              <a:t>polylines </a:t>
            </a:r>
            <a:r>
              <a:rPr dirty="0" sz="1000">
                <a:latin typeface="Verdana"/>
                <a:cs typeface="Verdana"/>
              </a:rPr>
              <a:t>are</a:t>
            </a:r>
            <a:r>
              <a:rPr dirty="0" sz="1000" spc="-10">
                <a:latin typeface="Verdana"/>
                <a:cs typeface="Verdana"/>
              </a:rPr>
              <a:t> degree-</a:t>
            </a:r>
            <a:r>
              <a:rPr dirty="0" sz="1000" spc="-50">
                <a:latin typeface="Verdana"/>
                <a:cs typeface="Verdana"/>
              </a:rPr>
              <a:t>1 </a:t>
            </a:r>
            <a:r>
              <a:rPr dirty="0" sz="1000">
                <a:latin typeface="Verdana"/>
                <a:cs typeface="Verdana"/>
              </a:rPr>
              <a:t>NURBS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curves.</a:t>
            </a:r>
            <a:endParaRPr sz="1000">
              <a:latin typeface="Verdana"/>
              <a:cs typeface="Verdana"/>
            </a:endParaRPr>
          </a:p>
          <a:p>
            <a:pPr>
              <a:lnSpc>
                <a:spcPct val="100000"/>
              </a:lnSpc>
            </a:pPr>
            <a:endParaRPr sz="1200">
              <a:latin typeface="Verdana"/>
              <a:cs typeface="Verdana"/>
            </a:endParaRPr>
          </a:p>
          <a:p>
            <a:pPr>
              <a:lnSpc>
                <a:spcPct val="100000"/>
              </a:lnSpc>
            </a:pPr>
            <a:endParaRPr sz="900">
              <a:latin typeface="Verdana"/>
              <a:cs typeface="Verdana"/>
            </a:endParaRPr>
          </a:p>
          <a:p>
            <a:pPr marL="193675" marR="3411854">
              <a:lnSpc>
                <a:spcPct val="100000"/>
              </a:lnSpc>
            </a:pPr>
            <a:r>
              <a:rPr dirty="0" sz="1000" b="1">
                <a:latin typeface="Verdana"/>
                <a:cs typeface="Verdana"/>
              </a:rPr>
              <a:t>Circles</a:t>
            </a:r>
            <a:r>
              <a:rPr dirty="0" sz="1000" spc="-25" b="1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and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 b="1">
                <a:latin typeface="Verdana"/>
                <a:cs typeface="Verdana"/>
              </a:rPr>
              <a:t>ellipses</a:t>
            </a:r>
            <a:r>
              <a:rPr dirty="0" sz="1000" spc="-10" b="1">
                <a:latin typeface="Verdana"/>
                <a:cs typeface="Verdana"/>
              </a:rPr>
              <a:t> </a:t>
            </a:r>
            <a:r>
              <a:rPr dirty="0" sz="1000" spc="-25">
                <a:latin typeface="Verdana"/>
                <a:cs typeface="Verdana"/>
              </a:rPr>
              <a:t>are </a:t>
            </a:r>
            <a:r>
              <a:rPr dirty="0" sz="1000">
                <a:latin typeface="Verdana"/>
                <a:cs typeface="Verdana"/>
              </a:rPr>
              <a:t>examples</a:t>
            </a:r>
            <a:r>
              <a:rPr dirty="0" sz="1000" spc="-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of</a:t>
            </a:r>
            <a:r>
              <a:rPr dirty="0" sz="1000" spc="-5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degree-</a:t>
            </a:r>
            <a:r>
              <a:rPr dirty="0" sz="1000">
                <a:latin typeface="Verdana"/>
                <a:cs typeface="Verdana"/>
              </a:rPr>
              <a:t>2</a:t>
            </a:r>
            <a:r>
              <a:rPr dirty="0" sz="1000" spc="-5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NURBS curves.</a:t>
            </a:r>
            <a:endParaRPr sz="10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450">
              <a:latin typeface="Verdana"/>
              <a:cs typeface="Verdana"/>
            </a:endParaRPr>
          </a:p>
          <a:p>
            <a:pPr algn="just" marL="193675" marR="3407410">
              <a:lnSpc>
                <a:spcPct val="100000"/>
              </a:lnSpc>
            </a:pPr>
            <a:r>
              <a:rPr dirty="0" sz="1000" spc="-10">
                <a:latin typeface="Verdana"/>
                <a:cs typeface="Verdana"/>
              </a:rPr>
              <a:t>Free-</a:t>
            </a:r>
            <a:r>
              <a:rPr dirty="0" sz="1000">
                <a:latin typeface="Verdana"/>
                <a:cs typeface="Verdana"/>
              </a:rPr>
              <a:t>form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 b="1">
                <a:latin typeface="Verdana"/>
                <a:cs typeface="Verdana"/>
              </a:rPr>
              <a:t>curves </a:t>
            </a:r>
            <a:r>
              <a:rPr dirty="0" sz="1000">
                <a:latin typeface="Verdana"/>
                <a:cs typeface="Verdana"/>
              </a:rPr>
              <a:t>are</a:t>
            </a:r>
            <a:r>
              <a:rPr dirty="0" sz="1000" spc="-10">
                <a:latin typeface="Verdana"/>
                <a:cs typeface="Verdana"/>
              </a:rPr>
              <a:t> usually </a:t>
            </a:r>
            <a:r>
              <a:rPr dirty="0" sz="1000">
                <a:latin typeface="Verdana"/>
                <a:cs typeface="Verdana"/>
              </a:rPr>
              <a:t>represented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as</a:t>
            </a:r>
            <a:r>
              <a:rPr dirty="0" sz="1000" spc="-10">
                <a:latin typeface="Verdana"/>
                <a:cs typeface="Verdana"/>
              </a:rPr>
              <a:t> degree-</a:t>
            </a:r>
            <a:r>
              <a:rPr dirty="0" sz="1000">
                <a:latin typeface="Verdana"/>
                <a:cs typeface="Verdana"/>
              </a:rPr>
              <a:t>3</a:t>
            </a:r>
            <a:r>
              <a:rPr dirty="0" sz="1000" spc="-1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or</a:t>
            </a:r>
            <a:r>
              <a:rPr dirty="0" sz="1000" spc="-10">
                <a:latin typeface="Verdana"/>
                <a:cs typeface="Verdana"/>
              </a:rPr>
              <a:t> </a:t>
            </a:r>
            <a:r>
              <a:rPr dirty="0" sz="1000" spc="-50">
                <a:latin typeface="Verdana"/>
                <a:cs typeface="Verdana"/>
              </a:rPr>
              <a:t>5 </a:t>
            </a:r>
            <a:r>
              <a:rPr dirty="0" sz="1000">
                <a:latin typeface="Verdana"/>
                <a:cs typeface="Verdana"/>
              </a:rPr>
              <a:t>NURBS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curves.</a:t>
            </a:r>
            <a:endParaRPr sz="1000">
              <a:latin typeface="Verdana"/>
              <a:cs typeface="Verdana"/>
            </a:endParaRPr>
          </a:p>
          <a:p>
            <a:pPr>
              <a:lnSpc>
                <a:spcPct val="100000"/>
              </a:lnSpc>
            </a:pPr>
            <a:endParaRPr sz="12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894"/>
              </a:spcBef>
            </a:pPr>
            <a:r>
              <a:rPr dirty="0" sz="1200" b="1">
                <a:latin typeface="Arial"/>
                <a:cs typeface="Arial"/>
              </a:rPr>
              <a:t>Control </a:t>
            </a:r>
            <a:r>
              <a:rPr dirty="0" sz="1200" spc="-10" b="1">
                <a:latin typeface="Arial"/>
                <a:cs typeface="Arial"/>
              </a:rPr>
              <a:t>points</a:t>
            </a:r>
            <a:endParaRPr sz="1200">
              <a:latin typeface="Arial"/>
              <a:cs typeface="Arial"/>
            </a:endParaRPr>
          </a:p>
          <a:p>
            <a:pPr marL="12700" marR="69850">
              <a:lnSpc>
                <a:spcPct val="100000"/>
              </a:lnSpc>
              <a:spcBef>
                <a:spcPts val="335"/>
              </a:spcBef>
            </a:pP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control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points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of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NURBS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curve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is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list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of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at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least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(degree+1)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points.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 spc="-20">
                <a:latin typeface="Verdana"/>
                <a:cs typeface="Verdana"/>
              </a:rPr>
              <a:t>most </a:t>
            </a:r>
            <a:r>
              <a:rPr dirty="0" sz="1000">
                <a:latin typeface="Verdana"/>
                <a:cs typeface="Verdana"/>
              </a:rPr>
              <a:t>intuitive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way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to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change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shape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of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NURBS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curve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is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through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moving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its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control points.</a:t>
            </a:r>
            <a:endParaRPr sz="1000">
              <a:latin typeface="Verdana"/>
              <a:cs typeface="Verdana"/>
            </a:endParaRPr>
          </a:p>
          <a:p>
            <a:pPr marL="12700" marR="63500">
              <a:lnSpc>
                <a:spcPct val="100000"/>
              </a:lnSpc>
              <a:spcBef>
                <a:spcPts val="300"/>
              </a:spcBef>
            </a:pP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number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of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control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points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that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affect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each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span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in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NURBS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curve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is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defined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 spc="-25">
                <a:latin typeface="Verdana"/>
                <a:cs typeface="Verdana"/>
              </a:rPr>
              <a:t>by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degree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of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curve.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For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example,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each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span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in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degree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1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curve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is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affected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 spc="-20">
                <a:latin typeface="Verdana"/>
                <a:cs typeface="Verdana"/>
              </a:rPr>
              <a:t>only </a:t>
            </a:r>
            <a:r>
              <a:rPr dirty="0" sz="1000">
                <a:latin typeface="Verdana"/>
                <a:cs typeface="Verdana"/>
              </a:rPr>
              <a:t>by</a:t>
            </a:r>
            <a:r>
              <a:rPr dirty="0" sz="1000" spc="-3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two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end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control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points.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In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degree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2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curve,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three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control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points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affect</a:t>
            </a:r>
            <a:r>
              <a:rPr dirty="0" sz="1000" spc="-20">
                <a:latin typeface="Verdana"/>
                <a:cs typeface="Verdana"/>
              </a:rPr>
              <a:t> each </a:t>
            </a:r>
            <a:r>
              <a:rPr dirty="0" sz="1000">
                <a:latin typeface="Verdana"/>
                <a:cs typeface="Verdana"/>
              </a:rPr>
              <a:t>span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and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so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 spc="-25">
                <a:latin typeface="Verdana"/>
                <a:cs typeface="Verdana"/>
              </a:rPr>
              <a:t>on.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1539875" y="6127781"/>
            <a:ext cx="2170430" cy="1092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000">
                <a:latin typeface="Verdana"/>
                <a:cs typeface="Verdana"/>
              </a:rPr>
              <a:t>Control</a:t>
            </a:r>
            <a:r>
              <a:rPr dirty="0" sz="1000" spc="-1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points</a:t>
            </a:r>
            <a:r>
              <a:rPr dirty="0" sz="1000" spc="-1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of</a:t>
            </a:r>
            <a:r>
              <a:rPr dirty="0" sz="1000" spc="-10">
                <a:latin typeface="Verdana"/>
                <a:cs typeface="Verdana"/>
              </a:rPr>
              <a:t> degree-</a:t>
            </a:r>
            <a:r>
              <a:rPr dirty="0" sz="1000">
                <a:latin typeface="Verdana"/>
                <a:cs typeface="Verdana"/>
              </a:rPr>
              <a:t>1</a:t>
            </a:r>
            <a:r>
              <a:rPr dirty="0" sz="1000" spc="-10">
                <a:latin typeface="Verdana"/>
                <a:cs typeface="Verdana"/>
              </a:rPr>
              <a:t> curves </a:t>
            </a:r>
            <a:r>
              <a:rPr dirty="0" sz="1000">
                <a:latin typeface="Verdana"/>
                <a:cs typeface="Verdana"/>
              </a:rPr>
              <a:t>go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through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all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curve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control </a:t>
            </a:r>
            <a:r>
              <a:rPr dirty="0" sz="1000">
                <a:latin typeface="Verdana"/>
                <a:cs typeface="Verdana"/>
              </a:rPr>
              <a:t>points.</a:t>
            </a:r>
            <a:r>
              <a:rPr dirty="0" sz="1000" spc="-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In</a:t>
            </a:r>
            <a:r>
              <a:rPr dirty="0" sz="1000" spc="-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</a:t>
            </a:r>
            <a:r>
              <a:rPr dirty="0" sz="1000" spc="-5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degree-</a:t>
            </a:r>
            <a:r>
              <a:rPr dirty="0" sz="1000">
                <a:latin typeface="Verdana"/>
                <a:cs typeface="Verdana"/>
              </a:rPr>
              <a:t>1 </a:t>
            </a:r>
            <a:r>
              <a:rPr dirty="0" sz="1000" spc="-10">
                <a:latin typeface="Verdana"/>
                <a:cs typeface="Verdana"/>
              </a:rPr>
              <a:t>NURBS </a:t>
            </a:r>
            <a:r>
              <a:rPr dirty="0" sz="1000">
                <a:latin typeface="Verdana"/>
                <a:cs typeface="Verdana"/>
              </a:rPr>
              <a:t>curve,</a:t>
            </a:r>
            <a:r>
              <a:rPr dirty="0" sz="1000" spc="-3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two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(degree+1)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control </a:t>
            </a:r>
            <a:r>
              <a:rPr dirty="0" sz="1000">
                <a:latin typeface="Verdana"/>
                <a:cs typeface="Verdana"/>
              </a:rPr>
              <a:t>points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define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each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span.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Using </a:t>
            </a:r>
            <a:r>
              <a:rPr dirty="0" sz="1000">
                <a:latin typeface="Verdana"/>
                <a:cs typeface="Verdana"/>
              </a:rPr>
              <a:t>five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control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points,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curve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 spc="-25">
                <a:latin typeface="Verdana"/>
                <a:cs typeface="Verdana"/>
              </a:rPr>
              <a:t>has </a:t>
            </a:r>
            <a:r>
              <a:rPr dirty="0" sz="1000">
                <a:latin typeface="Verdana"/>
                <a:cs typeface="Verdana"/>
              </a:rPr>
              <a:t>four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spans.</a:t>
            </a:r>
            <a:endParaRPr sz="1000">
              <a:latin typeface="Verdana"/>
              <a:cs typeface="Verdana"/>
            </a:endParaRPr>
          </a:p>
        </p:txBody>
      </p:sp>
      <p:pic>
        <p:nvPicPr>
          <p:cNvPr id="8" name="object 8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614362" y="5595408"/>
            <a:ext cx="1440309" cy="2159000"/>
          </a:xfrm>
          <a:prstGeom prst="rect">
            <a:avLst/>
          </a:prstGeom>
        </p:spPr>
      </p:pic>
      <p:sp>
        <p:nvSpPr>
          <p:cNvPr id="9" name="object 9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54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 spc="-25"/>
              <a:t>56</a:t>
            </a:fld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3749675" y="508031"/>
            <a:ext cx="3112135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i="1">
                <a:latin typeface="Verdana"/>
                <a:cs typeface="Verdana"/>
              </a:rPr>
              <a:t>Essential</a:t>
            </a:r>
            <a:r>
              <a:rPr dirty="0" sz="1000" spc="-40" i="1">
                <a:latin typeface="Verdana"/>
                <a:cs typeface="Verdana"/>
              </a:rPr>
              <a:t> </a:t>
            </a:r>
            <a:r>
              <a:rPr dirty="0" sz="1000" i="1">
                <a:latin typeface="Verdana"/>
                <a:cs typeface="Verdana"/>
              </a:rPr>
              <a:t>Mathematics</a:t>
            </a:r>
            <a:r>
              <a:rPr dirty="0" sz="1000" spc="-40" i="1">
                <a:latin typeface="Verdana"/>
                <a:cs typeface="Verdana"/>
              </a:rPr>
              <a:t> </a:t>
            </a:r>
            <a:r>
              <a:rPr dirty="0" sz="1000" i="1">
                <a:latin typeface="Verdana"/>
                <a:cs typeface="Verdana"/>
              </a:rPr>
              <a:t>for</a:t>
            </a:r>
            <a:r>
              <a:rPr dirty="0" sz="1000" spc="-40" i="1">
                <a:latin typeface="Verdana"/>
                <a:cs typeface="Verdana"/>
              </a:rPr>
              <a:t> </a:t>
            </a:r>
            <a:r>
              <a:rPr dirty="0" sz="1000" i="1">
                <a:latin typeface="Verdana"/>
                <a:cs typeface="Verdana"/>
              </a:rPr>
              <a:t>Computational</a:t>
            </a:r>
            <a:r>
              <a:rPr dirty="0" sz="1000" spc="-40" i="1">
                <a:latin typeface="Verdana"/>
                <a:cs typeface="Verdana"/>
              </a:rPr>
              <a:t> </a:t>
            </a:r>
            <a:r>
              <a:rPr dirty="0" sz="1000" spc="-10" i="1">
                <a:latin typeface="Verdana"/>
                <a:cs typeface="Verdana"/>
              </a:rPr>
              <a:t>Design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3" name="object 3" descr=""/>
          <p:cNvSpPr/>
          <p:nvPr/>
        </p:nvSpPr>
        <p:spPr>
          <a:xfrm>
            <a:off x="1143000" y="9210675"/>
            <a:ext cx="5715000" cy="9525"/>
          </a:xfrm>
          <a:custGeom>
            <a:avLst/>
            <a:gdLst/>
            <a:ahLst/>
            <a:cxnLst/>
            <a:rect l="l" t="t" r="r" b="b"/>
            <a:pathLst>
              <a:path w="5715000" h="9525">
                <a:moveTo>
                  <a:pt x="5715000" y="9525"/>
                </a:moveTo>
                <a:lnTo>
                  <a:pt x="0" y="9525"/>
                </a:lnTo>
                <a:lnTo>
                  <a:pt x="0" y="0"/>
                </a:lnTo>
                <a:lnTo>
                  <a:pt x="5715000" y="0"/>
                </a:lnTo>
                <a:lnTo>
                  <a:pt x="5715000" y="9525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 txBox="1"/>
          <p:nvPr/>
        </p:nvSpPr>
        <p:spPr>
          <a:xfrm>
            <a:off x="1539875" y="1765331"/>
            <a:ext cx="2212340" cy="939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77470">
              <a:lnSpc>
                <a:spcPct val="100000"/>
              </a:lnSpc>
              <a:spcBef>
                <a:spcPts val="100"/>
              </a:spcBef>
            </a:pPr>
            <a:r>
              <a:rPr dirty="0" sz="1000">
                <a:latin typeface="Verdana"/>
                <a:cs typeface="Verdana"/>
              </a:rPr>
              <a:t>Circles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and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ellipses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are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examples </a:t>
            </a:r>
            <a:r>
              <a:rPr dirty="0" sz="1000">
                <a:latin typeface="Verdana"/>
                <a:cs typeface="Verdana"/>
              </a:rPr>
              <a:t>of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degree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two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curves.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In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 spc="-60">
                <a:latin typeface="Verdana"/>
                <a:cs typeface="Verdana"/>
              </a:rPr>
              <a:t>a </a:t>
            </a:r>
            <a:r>
              <a:rPr dirty="0" sz="1000" spc="-10">
                <a:latin typeface="Verdana"/>
                <a:cs typeface="Verdana"/>
              </a:rPr>
              <a:t>degree-</a:t>
            </a:r>
            <a:r>
              <a:rPr dirty="0" sz="1000">
                <a:latin typeface="Verdana"/>
                <a:cs typeface="Verdana"/>
              </a:rPr>
              <a:t>2</a:t>
            </a:r>
            <a:r>
              <a:rPr dirty="0" sz="1000" spc="-1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NURBS</a:t>
            </a:r>
            <a:r>
              <a:rPr dirty="0" sz="1000" spc="-1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curve,</a:t>
            </a:r>
            <a:r>
              <a:rPr dirty="0" sz="1000" spc="-5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three </a:t>
            </a:r>
            <a:r>
              <a:rPr dirty="0" sz="1000">
                <a:latin typeface="Verdana"/>
                <a:cs typeface="Verdana"/>
              </a:rPr>
              <a:t>(degree+1)</a:t>
            </a:r>
            <a:r>
              <a:rPr dirty="0" sz="1000" spc="-4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control</a:t>
            </a:r>
            <a:r>
              <a:rPr dirty="0" sz="1000" spc="-3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points</a:t>
            </a:r>
            <a:r>
              <a:rPr dirty="0" sz="1000" spc="-35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define </a:t>
            </a:r>
            <a:r>
              <a:rPr dirty="0" sz="1000">
                <a:latin typeface="Verdana"/>
                <a:cs typeface="Verdana"/>
              </a:rPr>
              <a:t>each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span.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Using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five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control</a:t>
            </a:r>
            <a:endParaRPr sz="10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1000">
                <a:latin typeface="Verdana"/>
                <a:cs typeface="Verdana"/>
              </a:rPr>
              <a:t>points,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curve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has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three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spans.</a:t>
            </a:r>
            <a:endParaRPr sz="1000">
              <a:latin typeface="Verdana"/>
              <a:cs typeface="Verdana"/>
            </a:endParaRPr>
          </a:p>
        </p:txBody>
      </p:sp>
      <p:pic>
        <p:nvPicPr>
          <p:cNvPr id="5" name="object 5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2068" y="933450"/>
            <a:ext cx="1609656" cy="2585906"/>
          </a:xfrm>
          <a:prstGeom prst="rect">
            <a:avLst/>
          </a:prstGeom>
        </p:spPr>
      </p:pic>
      <p:sp>
        <p:nvSpPr>
          <p:cNvPr id="6" name="object 6" descr=""/>
          <p:cNvSpPr txBox="1"/>
          <p:nvPr/>
        </p:nvSpPr>
        <p:spPr>
          <a:xfrm>
            <a:off x="1539875" y="4260881"/>
            <a:ext cx="2132330" cy="1244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000">
                <a:latin typeface="Verdana"/>
                <a:cs typeface="Verdana"/>
              </a:rPr>
              <a:t>Control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points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of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degree3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curves </a:t>
            </a:r>
            <a:r>
              <a:rPr dirty="0" sz="1000">
                <a:latin typeface="Verdana"/>
                <a:cs typeface="Verdana"/>
              </a:rPr>
              <a:t>do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not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usually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touch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curve, </a:t>
            </a:r>
            <a:r>
              <a:rPr dirty="0" sz="1000">
                <a:latin typeface="Verdana"/>
                <a:cs typeface="Verdana"/>
              </a:rPr>
              <a:t>except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at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end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points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in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 spc="-20">
                <a:latin typeface="Verdana"/>
                <a:cs typeface="Verdana"/>
              </a:rPr>
              <a:t>open </a:t>
            </a:r>
            <a:r>
              <a:rPr dirty="0" sz="1000">
                <a:latin typeface="Verdana"/>
                <a:cs typeface="Verdana"/>
              </a:rPr>
              <a:t>curves.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In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degree3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NURBS </a:t>
            </a:r>
            <a:r>
              <a:rPr dirty="0" sz="1000">
                <a:latin typeface="Verdana"/>
                <a:cs typeface="Verdana"/>
              </a:rPr>
              <a:t>curve,</a:t>
            </a:r>
            <a:r>
              <a:rPr dirty="0" sz="1000" spc="-3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four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(degree+1)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control </a:t>
            </a:r>
            <a:r>
              <a:rPr dirty="0" sz="1000">
                <a:latin typeface="Verdana"/>
                <a:cs typeface="Verdana"/>
              </a:rPr>
              <a:t>points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define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each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span.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Using </a:t>
            </a:r>
            <a:r>
              <a:rPr dirty="0" sz="1000">
                <a:latin typeface="Verdana"/>
                <a:cs typeface="Verdana"/>
              </a:rPr>
              <a:t>five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control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points,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curve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 spc="-25">
                <a:latin typeface="Verdana"/>
                <a:cs typeface="Verdana"/>
              </a:rPr>
              <a:t>has </a:t>
            </a:r>
            <a:r>
              <a:rPr dirty="0" sz="1000">
                <a:latin typeface="Verdana"/>
                <a:cs typeface="Verdana"/>
              </a:rPr>
              <a:t>two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spans</a:t>
            </a:r>
            <a:endParaRPr sz="1000">
              <a:latin typeface="Verdana"/>
              <a:cs typeface="Verdana"/>
            </a:endParaRPr>
          </a:p>
        </p:txBody>
      </p:sp>
      <p:pic>
        <p:nvPicPr>
          <p:cNvPr id="7" name="object 7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571559" y="3629025"/>
            <a:ext cx="1557083" cy="2455571"/>
          </a:xfrm>
          <a:prstGeom prst="rect">
            <a:avLst/>
          </a:prstGeom>
        </p:spPr>
      </p:pic>
      <p:sp>
        <p:nvSpPr>
          <p:cNvPr id="8" name="object 8" descr=""/>
          <p:cNvSpPr txBox="1"/>
          <p:nvPr/>
        </p:nvSpPr>
        <p:spPr>
          <a:xfrm>
            <a:off x="1358900" y="6289369"/>
            <a:ext cx="5502275" cy="1064260"/>
          </a:xfrm>
          <a:prstGeom prst="rect">
            <a:avLst/>
          </a:prstGeom>
        </p:spPr>
        <p:txBody>
          <a:bodyPr wrap="square" lIns="0" tIns="635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00"/>
              </a:spcBef>
            </a:pPr>
            <a:r>
              <a:rPr dirty="0" sz="1200" b="1">
                <a:latin typeface="Arial"/>
                <a:cs typeface="Arial"/>
              </a:rPr>
              <a:t>Weights of control </a:t>
            </a:r>
            <a:r>
              <a:rPr dirty="0" sz="1200" spc="-10" b="1">
                <a:latin typeface="Arial"/>
                <a:cs typeface="Arial"/>
              </a:rPr>
              <a:t>points</a:t>
            </a:r>
            <a:endParaRPr sz="1200">
              <a:latin typeface="Arial"/>
              <a:cs typeface="Arial"/>
            </a:endParaRPr>
          </a:p>
          <a:p>
            <a:pPr marL="12700" marR="187960">
              <a:lnSpc>
                <a:spcPct val="100000"/>
              </a:lnSpc>
              <a:spcBef>
                <a:spcPts val="335"/>
              </a:spcBef>
            </a:pPr>
            <a:r>
              <a:rPr dirty="0" sz="1000">
                <a:latin typeface="Verdana"/>
                <a:cs typeface="Verdana"/>
              </a:rPr>
              <a:t>Each</a:t>
            </a:r>
            <a:r>
              <a:rPr dirty="0" sz="1000" spc="-3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control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point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has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an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associated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number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called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 i="1">
                <a:latin typeface="Verdana"/>
                <a:cs typeface="Verdana"/>
              </a:rPr>
              <a:t>weight</a:t>
            </a:r>
            <a:r>
              <a:rPr dirty="0" sz="1000">
                <a:latin typeface="Verdana"/>
                <a:cs typeface="Verdana"/>
              </a:rPr>
              <a:t>.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With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few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exceptions, </a:t>
            </a:r>
            <a:r>
              <a:rPr dirty="0" sz="1000">
                <a:latin typeface="Verdana"/>
                <a:cs typeface="Verdana"/>
              </a:rPr>
              <a:t>weights</a:t>
            </a:r>
            <a:r>
              <a:rPr dirty="0" sz="1000" spc="-3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are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positive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numbers.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When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all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control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points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have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same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weight,</a:t>
            </a:r>
            <a:endParaRPr sz="1000">
              <a:latin typeface="Verdana"/>
              <a:cs typeface="Verdana"/>
            </a:endParaRPr>
          </a:p>
          <a:p>
            <a:pPr marL="12700" marR="5080">
              <a:lnSpc>
                <a:spcPct val="100000"/>
              </a:lnSpc>
            </a:pPr>
            <a:r>
              <a:rPr dirty="0" sz="1000">
                <a:latin typeface="Verdana"/>
                <a:cs typeface="Verdana"/>
              </a:rPr>
              <a:t>usually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1,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curve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is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called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non-</a:t>
            </a:r>
            <a:r>
              <a:rPr dirty="0" sz="1000">
                <a:latin typeface="Verdana"/>
                <a:cs typeface="Verdana"/>
              </a:rPr>
              <a:t>rational.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Intuitively,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you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can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think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of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weights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as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 spc="-25">
                <a:latin typeface="Verdana"/>
                <a:cs typeface="Verdana"/>
              </a:rPr>
              <a:t>the </a:t>
            </a:r>
            <a:r>
              <a:rPr dirty="0" sz="1000">
                <a:latin typeface="Verdana"/>
                <a:cs typeface="Verdana"/>
              </a:rPr>
              <a:t>amount</a:t>
            </a:r>
            <a:r>
              <a:rPr dirty="0" sz="1000" spc="-3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of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gravity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each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control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point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has.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higher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relative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weight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control </a:t>
            </a:r>
            <a:r>
              <a:rPr dirty="0" sz="1000">
                <a:latin typeface="Verdana"/>
                <a:cs typeface="Verdana"/>
              </a:rPr>
              <a:t>point</a:t>
            </a:r>
            <a:r>
              <a:rPr dirty="0" sz="1000" spc="-3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has,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closer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curve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is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pulled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towards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that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control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point.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9" name="object 9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54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 spc="-25"/>
              <a:t>56</a:t>
            </a:fld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358900" y="508031"/>
            <a:ext cx="5502910" cy="10255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403475">
              <a:lnSpc>
                <a:spcPct val="100000"/>
              </a:lnSpc>
              <a:spcBef>
                <a:spcPts val="100"/>
              </a:spcBef>
            </a:pPr>
            <a:r>
              <a:rPr dirty="0" sz="1000" i="1">
                <a:latin typeface="Verdana"/>
                <a:cs typeface="Verdana"/>
              </a:rPr>
              <a:t>Essential</a:t>
            </a:r>
            <a:r>
              <a:rPr dirty="0" sz="1000" spc="-40" i="1">
                <a:latin typeface="Verdana"/>
                <a:cs typeface="Verdana"/>
              </a:rPr>
              <a:t> </a:t>
            </a:r>
            <a:r>
              <a:rPr dirty="0" sz="1000" i="1">
                <a:latin typeface="Verdana"/>
                <a:cs typeface="Verdana"/>
              </a:rPr>
              <a:t>Mathematics</a:t>
            </a:r>
            <a:r>
              <a:rPr dirty="0" sz="1000" spc="-40" i="1">
                <a:latin typeface="Verdana"/>
                <a:cs typeface="Verdana"/>
              </a:rPr>
              <a:t> </a:t>
            </a:r>
            <a:r>
              <a:rPr dirty="0" sz="1000" i="1">
                <a:latin typeface="Verdana"/>
                <a:cs typeface="Verdana"/>
              </a:rPr>
              <a:t>for</a:t>
            </a:r>
            <a:r>
              <a:rPr dirty="0" sz="1000" spc="-40" i="1">
                <a:latin typeface="Verdana"/>
                <a:cs typeface="Verdana"/>
              </a:rPr>
              <a:t> </a:t>
            </a:r>
            <a:r>
              <a:rPr dirty="0" sz="1000" i="1">
                <a:latin typeface="Verdana"/>
                <a:cs typeface="Verdana"/>
              </a:rPr>
              <a:t>Computational</a:t>
            </a:r>
            <a:r>
              <a:rPr dirty="0" sz="1000" spc="-40" i="1">
                <a:latin typeface="Verdana"/>
                <a:cs typeface="Verdana"/>
              </a:rPr>
              <a:t> </a:t>
            </a:r>
            <a:r>
              <a:rPr dirty="0" sz="1000" spc="-10" i="1">
                <a:latin typeface="Verdana"/>
                <a:cs typeface="Verdana"/>
              </a:rPr>
              <a:t>Design</a:t>
            </a:r>
            <a:endParaRPr sz="10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500">
              <a:latin typeface="Verdana"/>
              <a:cs typeface="Verdana"/>
            </a:endParaRPr>
          </a:p>
          <a:p>
            <a:pPr marL="12700" marR="48895">
              <a:lnSpc>
                <a:spcPct val="100000"/>
              </a:lnSpc>
            </a:pPr>
            <a:r>
              <a:rPr dirty="0" sz="1000">
                <a:latin typeface="Verdana"/>
                <a:cs typeface="Verdana"/>
              </a:rPr>
              <a:t>It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is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worth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noting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that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it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is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best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to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avoid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changing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curve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weights.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Changing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weights </a:t>
            </a:r>
            <a:r>
              <a:rPr dirty="0" sz="1000">
                <a:latin typeface="Verdana"/>
                <a:cs typeface="Verdana"/>
              </a:rPr>
              <a:t>rarely</a:t>
            </a:r>
            <a:r>
              <a:rPr dirty="0" sz="1000" spc="-3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gives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desired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result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while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it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introduces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lot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of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calculation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challenges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 spc="-25">
                <a:latin typeface="Verdana"/>
                <a:cs typeface="Verdana"/>
              </a:rPr>
              <a:t>in </a:t>
            </a:r>
            <a:r>
              <a:rPr dirty="0" sz="1000">
                <a:latin typeface="Verdana"/>
                <a:cs typeface="Verdana"/>
              </a:rPr>
              <a:t>operations</a:t>
            </a:r>
            <a:r>
              <a:rPr dirty="0" sz="1000" spc="-3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such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as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intersections.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only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good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reason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for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using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rational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curves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is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 spc="-25">
                <a:latin typeface="Verdana"/>
                <a:cs typeface="Verdana"/>
              </a:rPr>
              <a:t>to </a:t>
            </a:r>
            <a:r>
              <a:rPr dirty="0" sz="1000">
                <a:latin typeface="Verdana"/>
                <a:cs typeface="Verdana"/>
              </a:rPr>
              <a:t>represent</a:t>
            </a:r>
            <a:r>
              <a:rPr dirty="0" sz="1000" spc="-3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curves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that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cannot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otherwise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be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drawn,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such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as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circles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and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ellipses.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3" name="object 3" descr=""/>
          <p:cNvSpPr/>
          <p:nvPr/>
        </p:nvSpPr>
        <p:spPr>
          <a:xfrm>
            <a:off x="1143000" y="9210675"/>
            <a:ext cx="5715000" cy="9525"/>
          </a:xfrm>
          <a:custGeom>
            <a:avLst/>
            <a:gdLst/>
            <a:ahLst/>
            <a:cxnLst/>
            <a:rect l="l" t="t" r="r" b="b"/>
            <a:pathLst>
              <a:path w="5715000" h="9525">
                <a:moveTo>
                  <a:pt x="5715000" y="9525"/>
                </a:moveTo>
                <a:lnTo>
                  <a:pt x="0" y="9525"/>
                </a:lnTo>
                <a:lnTo>
                  <a:pt x="0" y="0"/>
                </a:lnTo>
                <a:lnTo>
                  <a:pt x="5715000" y="0"/>
                </a:lnTo>
                <a:lnTo>
                  <a:pt x="5715000" y="9525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12518" y="1657350"/>
            <a:ext cx="4387272" cy="1819275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1358900" y="3492500"/>
            <a:ext cx="5503545" cy="3108325"/>
          </a:xfrm>
          <a:prstGeom prst="rect">
            <a:avLst/>
          </a:prstGeom>
        </p:spPr>
        <p:txBody>
          <a:bodyPr wrap="square" lIns="0" tIns="20320" rIns="0" bIns="0" rtlCol="0" vert="horz">
            <a:spAutoFit/>
          </a:bodyPr>
          <a:lstStyle/>
          <a:p>
            <a:pPr marL="12700" marR="927735">
              <a:lnSpc>
                <a:spcPts val="1050"/>
              </a:lnSpc>
              <a:spcBef>
                <a:spcPts val="160"/>
              </a:spcBef>
            </a:pPr>
            <a:r>
              <a:rPr dirty="0" sz="900" i="1">
                <a:latin typeface="Verdana"/>
                <a:cs typeface="Verdana"/>
              </a:rPr>
              <a:t>Figure (37): The effect of varying weights of control points on the result </a:t>
            </a:r>
            <a:r>
              <a:rPr dirty="0" sz="900" spc="-10" i="1">
                <a:latin typeface="Verdana"/>
                <a:cs typeface="Verdana"/>
              </a:rPr>
              <a:t>curve.</a:t>
            </a:r>
            <a:r>
              <a:rPr dirty="0" sz="900" spc="-10" i="1">
                <a:latin typeface="Verdana"/>
                <a:cs typeface="Verdana"/>
              </a:rPr>
              <a:t> </a:t>
            </a:r>
            <a:r>
              <a:rPr dirty="0" sz="900" i="1">
                <a:latin typeface="Verdana"/>
                <a:cs typeface="Verdana"/>
              </a:rPr>
              <a:t>The left curve is non-rational with uniform control point </a:t>
            </a:r>
            <a:r>
              <a:rPr dirty="0" sz="900" spc="-10" i="1">
                <a:latin typeface="Verdana"/>
                <a:cs typeface="Verdana"/>
              </a:rPr>
              <a:t>weights.</a:t>
            </a:r>
            <a:endParaRPr sz="900">
              <a:latin typeface="Verdana"/>
              <a:cs typeface="Verdana"/>
            </a:endParaRPr>
          </a:p>
          <a:p>
            <a:pPr marL="12700">
              <a:lnSpc>
                <a:spcPts val="1019"/>
              </a:lnSpc>
            </a:pPr>
            <a:r>
              <a:rPr dirty="0" sz="900" i="1">
                <a:latin typeface="Verdana"/>
                <a:cs typeface="Verdana"/>
              </a:rPr>
              <a:t>The circle on the right is a rational curve with corner control points having weights less than </a:t>
            </a:r>
            <a:r>
              <a:rPr dirty="0" sz="900" spc="-25" i="1">
                <a:latin typeface="Verdana"/>
                <a:cs typeface="Verdana"/>
              </a:rPr>
              <a:t>1.</a:t>
            </a:r>
            <a:endParaRPr sz="900">
              <a:latin typeface="Verdana"/>
              <a:cs typeface="Verdana"/>
            </a:endParaRPr>
          </a:p>
          <a:p>
            <a:pPr>
              <a:lnSpc>
                <a:spcPct val="100000"/>
              </a:lnSpc>
            </a:pPr>
            <a:endParaRPr sz="9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1200" spc="-10" b="1">
                <a:latin typeface="Arial"/>
                <a:cs typeface="Arial"/>
              </a:rPr>
              <a:t>Knots</a:t>
            </a:r>
            <a:endParaRPr sz="1200">
              <a:latin typeface="Arial"/>
              <a:cs typeface="Arial"/>
            </a:endParaRPr>
          </a:p>
          <a:p>
            <a:pPr marL="12700" marR="25400">
              <a:lnSpc>
                <a:spcPct val="100000"/>
              </a:lnSpc>
              <a:spcBef>
                <a:spcPts val="335"/>
              </a:spcBef>
            </a:pPr>
            <a:r>
              <a:rPr dirty="0" sz="1000">
                <a:latin typeface="Verdana"/>
                <a:cs typeface="Verdana"/>
              </a:rPr>
              <a:t>Each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NURBS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curve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has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list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of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numbers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associated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with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it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called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 i="1">
                <a:latin typeface="Verdana"/>
                <a:cs typeface="Verdana"/>
              </a:rPr>
              <a:t>knots</a:t>
            </a:r>
            <a:r>
              <a:rPr dirty="0" sz="1000" spc="-15" i="1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(sometimes </a:t>
            </a:r>
            <a:r>
              <a:rPr dirty="0" sz="1000">
                <a:latin typeface="Verdana"/>
                <a:cs typeface="Verdana"/>
              </a:rPr>
              <a:t>referred</a:t>
            </a:r>
            <a:r>
              <a:rPr dirty="0" sz="1000" spc="-3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to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as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 i="1">
                <a:latin typeface="Verdana"/>
                <a:cs typeface="Verdana"/>
              </a:rPr>
              <a:t>knot</a:t>
            </a:r>
            <a:r>
              <a:rPr dirty="0" sz="1000" spc="-25" i="1">
                <a:latin typeface="Verdana"/>
                <a:cs typeface="Verdana"/>
              </a:rPr>
              <a:t> </a:t>
            </a:r>
            <a:r>
              <a:rPr dirty="0" sz="1000" i="1">
                <a:latin typeface="Verdana"/>
                <a:cs typeface="Verdana"/>
              </a:rPr>
              <a:t>vector</a:t>
            </a:r>
            <a:r>
              <a:rPr dirty="0" sz="1000">
                <a:latin typeface="Verdana"/>
                <a:cs typeface="Verdana"/>
              </a:rPr>
              <a:t>).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Knots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are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little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harder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to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understand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and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set.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While </a:t>
            </a:r>
            <a:r>
              <a:rPr dirty="0" sz="1000">
                <a:latin typeface="Verdana"/>
                <a:cs typeface="Verdana"/>
              </a:rPr>
              <a:t>using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3-</a:t>
            </a:r>
            <a:r>
              <a:rPr dirty="0" sz="1000">
                <a:latin typeface="Verdana"/>
                <a:cs typeface="Verdana"/>
              </a:rPr>
              <a:t>D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modeler,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you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will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not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need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to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manually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set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knots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for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each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curve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 spc="-25">
                <a:latin typeface="Verdana"/>
                <a:cs typeface="Verdana"/>
              </a:rPr>
              <a:t>you </a:t>
            </a:r>
            <a:r>
              <a:rPr dirty="0" sz="1000">
                <a:latin typeface="Verdana"/>
                <a:cs typeface="Verdana"/>
              </a:rPr>
              <a:t>create;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few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things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will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be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useful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to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learn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about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knots.</a:t>
            </a:r>
            <a:endParaRPr sz="10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9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1200" b="1">
                <a:latin typeface="Arial"/>
                <a:cs typeface="Arial"/>
              </a:rPr>
              <a:t>Knots are parameter </a:t>
            </a:r>
            <a:r>
              <a:rPr dirty="0" sz="1200" spc="-10" b="1">
                <a:latin typeface="Arial"/>
                <a:cs typeface="Arial"/>
              </a:rPr>
              <a:t>values</a:t>
            </a:r>
            <a:endParaRPr sz="1200">
              <a:latin typeface="Arial"/>
              <a:cs typeface="Arial"/>
            </a:endParaRPr>
          </a:p>
          <a:p>
            <a:pPr marL="12700" marR="34290">
              <a:lnSpc>
                <a:spcPct val="100000"/>
              </a:lnSpc>
              <a:spcBef>
                <a:spcPts val="335"/>
              </a:spcBef>
            </a:pPr>
            <a:r>
              <a:rPr dirty="0" sz="1000">
                <a:latin typeface="Verdana"/>
                <a:cs typeface="Verdana"/>
              </a:rPr>
              <a:t>Knots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are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non-</a:t>
            </a:r>
            <a:r>
              <a:rPr dirty="0" sz="1000">
                <a:latin typeface="Verdana"/>
                <a:cs typeface="Verdana"/>
              </a:rPr>
              <a:t>decreasing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list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of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parameter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values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that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lie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within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curve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domain. </a:t>
            </a:r>
            <a:r>
              <a:rPr dirty="0" sz="1000">
                <a:latin typeface="Verdana"/>
                <a:cs typeface="Verdana"/>
              </a:rPr>
              <a:t>In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Rhino,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there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is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degree-</a:t>
            </a:r>
            <a:r>
              <a:rPr dirty="0" sz="1000">
                <a:latin typeface="Verdana"/>
                <a:cs typeface="Verdana"/>
              </a:rPr>
              <a:t>1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more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knots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than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control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points.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That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is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number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 spc="-25">
                <a:latin typeface="Verdana"/>
                <a:cs typeface="Verdana"/>
              </a:rPr>
              <a:t>of </a:t>
            </a:r>
            <a:r>
              <a:rPr dirty="0" sz="1000">
                <a:latin typeface="Verdana"/>
                <a:cs typeface="Verdana"/>
              </a:rPr>
              <a:t>knots</a:t>
            </a:r>
            <a:r>
              <a:rPr dirty="0" sz="1000" spc="-3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equals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number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of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control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points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plus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curve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degree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minus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 spc="-25">
                <a:latin typeface="Verdana"/>
                <a:cs typeface="Verdana"/>
              </a:rPr>
              <a:t>1:</a:t>
            </a:r>
            <a:endParaRPr sz="10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  <a:spcBef>
                <a:spcPts val="300"/>
              </a:spcBef>
            </a:pPr>
            <a:r>
              <a:rPr dirty="0" sz="1000">
                <a:latin typeface="Verdana"/>
                <a:cs typeface="Verdana"/>
              </a:rPr>
              <a:t>|knots|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=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|CVs|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+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Degree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-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 spc="-50">
                <a:latin typeface="Verdana"/>
                <a:cs typeface="Verdana"/>
              </a:rPr>
              <a:t>1</a:t>
            </a:r>
            <a:endParaRPr sz="1000">
              <a:latin typeface="Verdana"/>
              <a:cs typeface="Verdana"/>
            </a:endParaRPr>
          </a:p>
          <a:p>
            <a:pPr marL="12700" marR="5080">
              <a:lnSpc>
                <a:spcPct val="100000"/>
              </a:lnSpc>
              <a:spcBef>
                <a:spcPts val="300"/>
              </a:spcBef>
            </a:pPr>
            <a:r>
              <a:rPr dirty="0" sz="1000">
                <a:latin typeface="Verdana"/>
                <a:cs typeface="Verdana"/>
              </a:rPr>
              <a:t>Usually,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for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non-</a:t>
            </a:r>
            <a:r>
              <a:rPr dirty="0" sz="1000">
                <a:latin typeface="Verdana"/>
                <a:cs typeface="Verdana"/>
              </a:rPr>
              <a:t>periodic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curves,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first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degree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many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knots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are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equal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to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domain </a:t>
            </a:r>
            <a:r>
              <a:rPr dirty="0" sz="1000">
                <a:latin typeface="Verdana"/>
                <a:cs typeface="Verdana"/>
              </a:rPr>
              <a:t>minimum,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and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last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degree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many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knots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are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equal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to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domain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maximum.</a:t>
            </a:r>
            <a:endParaRPr sz="1000">
              <a:latin typeface="Verdana"/>
              <a:cs typeface="Verdana"/>
            </a:endParaRPr>
          </a:p>
          <a:p>
            <a:pPr marL="12700" marR="10160">
              <a:lnSpc>
                <a:spcPct val="100000"/>
              </a:lnSpc>
              <a:spcBef>
                <a:spcPts val="300"/>
              </a:spcBef>
            </a:pPr>
            <a:r>
              <a:rPr dirty="0" sz="1000">
                <a:latin typeface="Verdana"/>
                <a:cs typeface="Verdana"/>
              </a:rPr>
              <a:t>For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example,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knots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of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an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open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degree-</a:t>
            </a:r>
            <a:r>
              <a:rPr dirty="0" sz="1000">
                <a:latin typeface="Verdana"/>
                <a:cs typeface="Verdana"/>
              </a:rPr>
              <a:t>3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NURBS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curve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with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7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control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points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and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 spc="-50">
                <a:latin typeface="Verdana"/>
                <a:cs typeface="Verdana"/>
              </a:rPr>
              <a:t>a </a:t>
            </a:r>
            <a:r>
              <a:rPr dirty="0" sz="1000">
                <a:latin typeface="Verdana"/>
                <a:cs typeface="Verdana"/>
              </a:rPr>
              <a:t>domain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between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0</a:t>
            </a:r>
            <a:r>
              <a:rPr dirty="0" sz="1000" spc="-1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and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4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may</a:t>
            </a:r>
            <a:r>
              <a:rPr dirty="0" sz="1000" spc="-1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look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like</a:t>
            </a:r>
            <a:r>
              <a:rPr dirty="0" sz="1000" spc="-1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&lt;0,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0,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0,</a:t>
            </a:r>
            <a:r>
              <a:rPr dirty="0" sz="1000" spc="-1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1,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2,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3,</a:t>
            </a:r>
            <a:r>
              <a:rPr dirty="0" sz="1000" spc="-1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4,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4,</a:t>
            </a:r>
            <a:r>
              <a:rPr dirty="0" sz="1000" spc="-10">
                <a:latin typeface="Verdana"/>
                <a:cs typeface="Verdana"/>
              </a:rPr>
              <a:t> </a:t>
            </a:r>
            <a:r>
              <a:rPr dirty="0" sz="1000" spc="-25">
                <a:latin typeface="Verdana"/>
                <a:cs typeface="Verdana"/>
              </a:rPr>
              <a:t>4&gt;.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6" name="object 6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54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 spc="-25"/>
              <a:t>56</a:t>
            </a:fld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 descr=""/>
          <p:cNvGraphicFramePr>
            <a:graphicFrameLocks noGrp="1"/>
          </p:cNvGraphicFramePr>
          <p:nvPr/>
        </p:nvGraphicFramePr>
        <p:xfrm>
          <a:off x="1143000" y="520049"/>
          <a:ext cx="5799455" cy="60940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93010"/>
                <a:gridCol w="3230880"/>
              </a:tblGrid>
              <a:tr h="1701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B w="9525">
                      <a:solidFill>
                        <a:srgbClr val="9999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952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000" i="1">
                          <a:latin typeface="Verdana"/>
                          <a:cs typeface="Verdana"/>
                        </a:rPr>
                        <a:t>Essential</a:t>
                      </a:r>
                      <a:r>
                        <a:rPr dirty="0" sz="1000" spc="-40" i="1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000" i="1">
                          <a:latin typeface="Verdana"/>
                          <a:cs typeface="Verdana"/>
                        </a:rPr>
                        <a:t>Mathematics</a:t>
                      </a:r>
                      <a:r>
                        <a:rPr dirty="0" sz="1000" spc="-40" i="1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000" i="1">
                          <a:latin typeface="Verdana"/>
                          <a:cs typeface="Verdana"/>
                        </a:rPr>
                        <a:t>for</a:t>
                      </a:r>
                      <a:r>
                        <a:rPr dirty="0" sz="1000" spc="-40" i="1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000" i="1">
                          <a:latin typeface="Verdana"/>
                          <a:cs typeface="Verdana"/>
                        </a:rPr>
                        <a:t>Computational</a:t>
                      </a:r>
                      <a:r>
                        <a:rPr dirty="0" sz="1000" spc="-40" i="1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000" spc="-10" i="1">
                          <a:latin typeface="Verdana"/>
                          <a:cs typeface="Verdana"/>
                        </a:rPr>
                        <a:t>Design</a:t>
                      </a:r>
                      <a:endParaRPr sz="1000">
                        <a:latin typeface="Verdana"/>
                        <a:cs typeface="Verdana"/>
                      </a:endParaRPr>
                    </a:p>
                  </a:txBody>
                  <a:tcPr marL="0" marR="0" marB="0" marT="635">
                    <a:lnB w="9525">
                      <a:solidFill>
                        <a:srgbClr val="999999"/>
                      </a:solidFill>
                      <a:prstDash val="solid"/>
                    </a:lnB>
                  </a:tcPr>
                </a:tc>
              </a:tr>
              <a:tr h="4267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marL="228600">
                        <a:lnSpc>
                          <a:spcPct val="100000"/>
                        </a:lnSpc>
                      </a:pPr>
                      <a:r>
                        <a:rPr dirty="0" sz="1100">
                          <a:latin typeface="Calibri"/>
                          <a:cs typeface="Calibri"/>
                        </a:rPr>
                        <a:t>Curve</a:t>
                      </a:r>
                      <a:r>
                        <a:rPr dirty="0" sz="1100" spc="-2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100" spc="-10">
                          <a:latin typeface="Calibri"/>
                          <a:cs typeface="Calibri"/>
                        </a:rPr>
                        <a:t>curvature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B="0" marT="5715">
                    <a:lnT w="9525">
                      <a:solidFill>
                        <a:srgbClr val="999999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algn="r" marR="1905">
                        <a:lnSpc>
                          <a:spcPct val="100000"/>
                        </a:lnSpc>
                      </a:pPr>
                      <a:r>
                        <a:rPr dirty="0" sz="1100" spc="-25">
                          <a:latin typeface="Calibri"/>
                          <a:cs typeface="Calibri"/>
                        </a:rPr>
                        <a:t>69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B="0" marT="5715">
                    <a:lnT w="9525">
                      <a:solidFill>
                        <a:srgbClr val="999999"/>
                      </a:solidFill>
                      <a:prstDash val="solid"/>
                    </a:lnT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marL="228600">
                        <a:lnSpc>
                          <a:spcPct val="100000"/>
                        </a:lnSpc>
                      </a:pPr>
                      <a:r>
                        <a:rPr dirty="0" sz="1100">
                          <a:latin typeface="Calibri"/>
                          <a:cs typeface="Calibri"/>
                        </a:rPr>
                        <a:t>Parametric</a:t>
                      </a:r>
                      <a:r>
                        <a:rPr dirty="0" sz="1100" spc="-5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100" spc="-10">
                          <a:latin typeface="Calibri"/>
                          <a:cs typeface="Calibri"/>
                        </a:rPr>
                        <a:t>surfaces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1905">
                        <a:lnSpc>
                          <a:spcPct val="100000"/>
                        </a:lnSpc>
                      </a:pPr>
                      <a:r>
                        <a:rPr dirty="0" sz="1100" spc="-25">
                          <a:latin typeface="Calibri"/>
                          <a:cs typeface="Calibri"/>
                        </a:rPr>
                        <a:t>70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</a:tr>
              <a:tr h="209550">
                <a:tc>
                  <a:txBody>
                    <a:bodyPr/>
                    <a:lstStyle/>
                    <a:p>
                      <a:pPr marL="457200">
                        <a:lnSpc>
                          <a:spcPct val="100000"/>
                        </a:lnSpc>
                      </a:pPr>
                      <a:r>
                        <a:rPr dirty="0" sz="1100">
                          <a:latin typeface="Calibri"/>
                          <a:cs typeface="Calibri"/>
                        </a:rPr>
                        <a:t>Surface</a:t>
                      </a:r>
                      <a:r>
                        <a:rPr dirty="0" sz="1100" spc="-3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100" spc="-10">
                          <a:latin typeface="Calibri"/>
                          <a:cs typeface="Calibri"/>
                        </a:rPr>
                        <a:t>parameters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1905">
                        <a:lnSpc>
                          <a:spcPct val="100000"/>
                        </a:lnSpc>
                      </a:pPr>
                      <a:r>
                        <a:rPr dirty="0" sz="1100" spc="-25">
                          <a:latin typeface="Calibri"/>
                          <a:cs typeface="Calibri"/>
                        </a:rPr>
                        <a:t>70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</a:tr>
              <a:tr h="209550">
                <a:tc>
                  <a:txBody>
                    <a:bodyPr/>
                    <a:lstStyle/>
                    <a:p>
                      <a:pPr marL="457200">
                        <a:lnSpc>
                          <a:spcPct val="100000"/>
                        </a:lnSpc>
                      </a:pPr>
                      <a:r>
                        <a:rPr dirty="0" sz="1100">
                          <a:latin typeface="Calibri"/>
                          <a:cs typeface="Calibri"/>
                        </a:rPr>
                        <a:t>Surface</a:t>
                      </a:r>
                      <a:r>
                        <a:rPr dirty="0" sz="1100" spc="-3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100" spc="-10">
                          <a:latin typeface="Calibri"/>
                          <a:cs typeface="Calibri"/>
                        </a:rPr>
                        <a:t>domain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dirty="0" sz="1100" spc="-25">
                          <a:latin typeface="Calibri"/>
                          <a:cs typeface="Calibri"/>
                        </a:rPr>
                        <a:t>72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</a:tr>
              <a:tr h="209550">
                <a:tc>
                  <a:txBody>
                    <a:bodyPr/>
                    <a:lstStyle/>
                    <a:p>
                      <a:pPr marL="457200">
                        <a:lnSpc>
                          <a:spcPct val="100000"/>
                        </a:lnSpc>
                      </a:pPr>
                      <a:r>
                        <a:rPr dirty="0" sz="1100">
                          <a:latin typeface="Calibri"/>
                          <a:cs typeface="Calibri"/>
                        </a:rPr>
                        <a:t>Surface</a:t>
                      </a:r>
                      <a:r>
                        <a:rPr dirty="0" sz="1100" spc="-3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100" spc="-10">
                          <a:latin typeface="Calibri"/>
                          <a:cs typeface="Calibri"/>
                        </a:rPr>
                        <a:t>evaluation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1905">
                        <a:lnSpc>
                          <a:spcPct val="100000"/>
                        </a:lnSpc>
                      </a:pPr>
                      <a:r>
                        <a:rPr dirty="0" sz="1100" spc="-25">
                          <a:latin typeface="Calibri"/>
                          <a:cs typeface="Calibri"/>
                        </a:rPr>
                        <a:t>73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</a:tr>
              <a:tr h="209550">
                <a:tc>
                  <a:txBody>
                    <a:bodyPr/>
                    <a:lstStyle/>
                    <a:p>
                      <a:pPr marL="457200">
                        <a:lnSpc>
                          <a:spcPct val="100000"/>
                        </a:lnSpc>
                      </a:pPr>
                      <a:r>
                        <a:rPr dirty="0" sz="1100">
                          <a:latin typeface="Calibri"/>
                          <a:cs typeface="Calibri"/>
                        </a:rPr>
                        <a:t>Tangent</a:t>
                      </a:r>
                      <a:r>
                        <a:rPr dirty="0" sz="1100" spc="-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100">
                          <a:latin typeface="Calibri"/>
                          <a:cs typeface="Calibri"/>
                        </a:rPr>
                        <a:t>plane</a:t>
                      </a:r>
                      <a:r>
                        <a:rPr dirty="0" sz="1100" spc="-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100">
                          <a:latin typeface="Calibri"/>
                          <a:cs typeface="Calibri"/>
                        </a:rPr>
                        <a:t>of</a:t>
                      </a:r>
                      <a:r>
                        <a:rPr dirty="0" sz="1100" spc="-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100">
                          <a:latin typeface="Calibri"/>
                          <a:cs typeface="Calibri"/>
                        </a:rPr>
                        <a:t>a</a:t>
                      </a:r>
                      <a:r>
                        <a:rPr dirty="0" sz="1100" spc="-1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100" spc="-10">
                          <a:latin typeface="Calibri"/>
                          <a:cs typeface="Calibri"/>
                        </a:rPr>
                        <a:t>surface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1905">
                        <a:lnSpc>
                          <a:spcPct val="100000"/>
                        </a:lnSpc>
                      </a:pPr>
                      <a:r>
                        <a:rPr dirty="0" sz="1100" spc="-25">
                          <a:latin typeface="Calibri"/>
                          <a:cs typeface="Calibri"/>
                        </a:rPr>
                        <a:t>73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</a:tr>
              <a:tr h="209550">
                <a:tc>
                  <a:txBody>
                    <a:bodyPr/>
                    <a:lstStyle/>
                    <a:p>
                      <a:pPr marL="228600">
                        <a:lnSpc>
                          <a:spcPct val="100000"/>
                        </a:lnSpc>
                      </a:pPr>
                      <a:r>
                        <a:rPr dirty="0" sz="1100">
                          <a:latin typeface="Calibri"/>
                          <a:cs typeface="Calibri"/>
                        </a:rPr>
                        <a:t>Surface</a:t>
                      </a:r>
                      <a:r>
                        <a:rPr dirty="0" sz="1100" spc="-4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100">
                          <a:latin typeface="Calibri"/>
                          <a:cs typeface="Calibri"/>
                        </a:rPr>
                        <a:t>geometric</a:t>
                      </a:r>
                      <a:r>
                        <a:rPr dirty="0" sz="1100" spc="-4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100" spc="-10">
                          <a:latin typeface="Calibri"/>
                          <a:cs typeface="Calibri"/>
                        </a:rPr>
                        <a:t>continuity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1905">
                        <a:lnSpc>
                          <a:spcPct val="100000"/>
                        </a:lnSpc>
                      </a:pPr>
                      <a:r>
                        <a:rPr dirty="0" sz="1100" spc="-25">
                          <a:latin typeface="Calibri"/>
                          <a:cs typeface="Calibri"/>
                        </a:rPr>
                        <a:t>73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</a:tr>
              <a:tr h="209550">
                <a:tc>
                  <a:txBody>
                    <a:bodyPr/>
                    <a:lstStyle/>
                    <a:p>
                      <a:pPr marL="228600">
                        <a:lnSpc>
                          <a:spcPct val="100000"/>
                        </a:lnSpc>
                      </a:pPr>
                      <a:r>
                        <a:rPr dirty="0" sz="1100">
                          <a:latin typeface="Calibri"/>
                          <a:cs typeface="Calibri"/>
                        </a:rPr>
                        <a:t>Surface</a:t>
                      </a:r>
                      <a:r>
                        <a:rPr dirty="0" sz="1100" spc="-3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100" spc="-10">
                          <a:latin typeface="Calibri"/>
                          <a:cs typeface="Calibri"/>
                        </a:rPr>
                        <a:t>curvature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1905">
                        <a:lnSpc>
                          <a:spcPct val="100000"/>
                        </a:lnSpc>
                      </a:pPr>
                      <a:r>
                        <a:rPr dirty="0" sz="1100" spc="-25">
                          <a:latin typeface="Calibri"/>
                          <a:cs typeface="Calibri"/>
                        </a:rPr>
                        <a:t>74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</a:tr>
              <a:tr h="209550">
                <a:tc>
                  <a:txBody>
                    <a:bodyPr/>
                    <a:lstStyle/>
                    <a:p>
                      <a:pPr marL="457200">
                        <a:lnSpc>
                          <a:spcPct val="100000"/>
                        </a:lnSpc>
                      </a:pPr>
                      <a:r>
                        <a:rPr dirty="0" sz="1100">
                          <a:latin typeface="Calibri"/>
                          <a:cs typeface="Calibri"/>
                        </a:rPr>
                        <a:t>Principal</a:t>
                      </a:r>
                      <a:r>
                        <a:rPr dirty="0" sz="1100" spc="-4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100" spc="-10">
                          <a:latin typeface="Calibri"/>
                          <a:cs typeface="Calibri"/>
                        </a:rPr>
                        <a:t>curvatures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dirty="0" sz="1100" spc="-25">
                          <a:latin typeface="Calibri"/>
                          <a:cs typeface="Calibri"/>
                        </a:rPr>
                        <a:t>74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</a:tr>
              <a:tr h="209550">
                <a:tc>
                  <a:txBody>
                    <a:bodyPr/>
                    <a:lstStyle/>
                    <a:p>
                      <a:pPr marL="457200">
                        <a:lnSpc>
                          <a:spcPct val="100000"/>
                        </a:lnSpc>
                      </a:pPr>
                      <a:r>
                        <a:rPr dirty="0" sz="1100">
                          <a:latin typeface="Calibri"/>
                          <a:cs typeface="Calibri"/>
                        </a:rPr>
                        <a:t>Gaussian</a:t>
                      </a:r>
                      <a:r>
                        <a:rPr dirty="0" sz="1100" spc="-4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100" spc="-10">
                          <a:latin typeface="Calibri"/>
                          <a:cs typeface="Calibri"/>
                        </a:rPr>
                        <a:t>curvature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1905">
                        <a:lnSpc>
                          <a:spcPct val="100000"/>
                        </a:lnSpc>
                      </a:pPr>
                      <a:r>
                        <a:rPr dirty="0" sz="1100" spc="-25">
                          <a:latin typeface="Calibri"/>
                          <a:cs typeface="Calibri"/>
                        </a:rPr>
                        <a:t>75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</a:tr>
              <a:tr h="209550">
                <a:tc>
                  <a:txBody>
                    <a:bodyPr/>
                    <a:lstStyle/>
                    <a:p>
                      <a:pPr marL="457200">
                        <a:lnSpc>
                          <a:spcPct val="100000"/>
                        </a:lnSpc>
                      </a:pPr>
                      <a:r>
                        <a:rPr dirty="0" sz="1100">
                          <a:latin typeface="Calibri"/>
                          <a:cs typeface="Calibri"/>
                        </a:rPr>
                        <a:t>Mean</a:t>
                      </a:r>
                      <a:r>
                        <a:rPr dirty="0" sz="1100" spc="-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100" spc="-10">
                          <a:latin typeface="Calibri"/>
                          <a:cs typeface="Calibri"/>
                        </a:rPr>
                        <a:t>curvature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1905">
                        <a:lnSpc>
                          <a:spcPct val="100000"/>
                        </a:lnSpc>
                      </a:pPr>
                      <a:r>
                        <a:rPr dirty="0" sz="1100" spc="-25">
                          <a:latin typeface="Calibri"/>
                          <a:cs typeface="Calibri"/>
                        </a:rPr>
                        <a:t>76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</a:tr>
              <a:tr h="209550">
                <a:tc>
                  <a:txBody>
                    <a:bodyPr/>
                    <a:lstStyle/>
                    <a:p>
                      <a:pPr marL="228600">
                        <a:lnSpc>
                          <a:spcPct val="100000"/>
                        </a:lnSpc>
                      </a:pPr>
                      <a:r>
                        <a:rPr dirty="0" sz="1100">
                          <a:latin typeface="Calibri"/>
                          <a:cs typeface="Calibri"/>
                        </a:rPr>
                        <a:t>NURBS</a:t>
                      </a:r>
                      <a:r>
                        <a:rPr dirty="0" sz="1100" spc="-2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100" spc="-10">
                          <a:latin typeface="Calibri"/>
                          <a:cs typeface="Calibri"/>
                        </a:rPr>
                        <a:t>surfaces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dirty="0" sz="1100" spc="-25">
                          <a:latin typeface="Calibri"/>
                          <a:cs typeface="Calibri"/>
                        </a:rPr>
                        <a:t>76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</a:tr>
              <a:tr h="208915">
                <a:tc>
                  <a:txBody>
                    <a:bodyPr/>
                    <a:lstStyle/>
                    <a:p>
                      <a:pPr marL="457200">
                        <a:lnSpc>
                          <a:spcPct val="100000"/>
                        </a:lnSpc>
                      </a:pPr>
                      <a:r>
                        <a:rPr dirty="0" sz="1100" spc="-10">
                          <a:latin typeface="Calibri"/>
                          <a:cs typeface="Calibri"/>
                        </a:rPr>
                        <a:t>Characteristics</a:t>
                      </a:r>
                      <a:r>
                        <a:rPr dirty="0" sz="1100" spc="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100">
                          <a:latin typeface="Calibri"/>
                          <a:cs typeface="Calibri"/>
                        </a:rPr>
                        <a:t>of</a:t>
                      </a:r>
                      <a:r>
                        <a:rPr dirty="0" sz="1100" spc="1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100">
                          <a:latin typeface="Calibri"/>
                          <a:cs typeface="Calibri"/>
                        </a:rPr>
                        <a:t>NURBS</a:t>
                      </a:r>
                      <a:r>
                        <a:rPr dirty="0" sz="1100" spc="1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100" spc="-10">
                          <a:latin typeface="Calibri"/>
                          <a:cs typeface="Calibri"/>
                        </a:rPr>
                        <a:t>surfaces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1905">
                        <a:lnSpc>
                          <a:spcPct val="100000"/>
                        </a:lnSpc>
                      </a:pPr>
                      <a:r>
                        <a:rPr dirty="0" sz="1100" spc="-25">
                          <a:latin typeface="Calibri"/>
                          <a:cs typeface="Calibri"/>
                        </a:rPr>
                        <a:t>78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</a:tr>
              <a:tr h="209550">
                <a:tc>
                  <a:txBody>
                    <a:bodyPr/>
                    <a:lstStyle/>
                    <a:p>
                      <a:pPr marL="457200">
                        <a:lnSpc>
                          <a:spcPct val="100000"/>
                        </a:lnSpc>
                      </a:pPr>
                      <a:r>
                        <a:rPr dirty="0" sz="1100">
                          <a:latin typeface="Calibri"/>
                          <a:cs typeface="Calibri"/>
                        </a:rPr>
                        <a:t>Singularity</a:t>
                      </a:r>
                      <a:r>
                        <a:rPr dirty="0" sz="1100" spc="-3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100">
                          <a:latin typeface="Calibri"/>
                          <a:cs typeface="Calibri"/>
                        </a:rPr>
                        <a:t>in</a:t>
                      </a:r>
                      <a:r>
                        <a:rPr dirty="0" sz="1100" spc="-3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100">
                          <a:latin typeface="Calibri"/>
                          <a:cs typeface="Calibri"/>
                        </a:rPr>
                        <a:t>NURBS</a:t>
                      </a:r>
                      <a:r>
                        <a:rPr dirty="0" sz="1100" spc="-3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100" spc="-10">
                          <a:latin typeface="Calibri"/>
                          <a:cs typeface="Calibri"/>
                        </a:rPr>
                        <a:t>surfaces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1905">
                        <a:lnSpc>
                          <a:spcPct val="100000"/>
                        </a:lnSpc>
                      </a:pPr>
                      <a:r>
                        <a:rPr dirty="0" sz="1100" spc="-25">
                          <a:latin typeface="Calibri"/>
                          <a:cs typeface="Calibri"/>
                        </a:rPr>
                        <a:t>80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</a:tr>
              <a:tr h="209550">
                <a:tc>
                  <a:txBody>
                    <a:bodyPr/>
                    <a:lstStyle/>
                    <a:p>
                      <a:pPr marL="457200">
                        <a:lnSpc>
                          <a:spcPct val="100000"/>
                        </a:lnSpc>
                      </a:pPr>
                      <a:r>
                        <a:rPr dirty="0" sz="1100">
                          <a:latin typeface="Calibri"/>
                          <a:cs typeface="Calibri"/>
                        </a:rPr>
                        <a:t>Trimmed</a:t>
                      </a:r>
                      <a:r>
                        <a:rPr dirty="0" sz="1100" spc="-3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100">
                          <a:latin typeface="Calibri"/>
                          <a:cs typeface="Calibri"/>
                        </a:rPr>
                        <a:t>NURBS</a:t>
                      </a:r>
                      <a:r>
                        <a:rPr dirty="0" sz="1100" spc="-3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100" spc="-10">
                          <a:latin typeface="Calibri"/>
                          <a:cs typeface="Calibri"/>
                        </a:rPr>
                        <a:t>surfaces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1905">
                        <a:lnSpc>
                          <a:spcPct val="100000"/>
                        </a:lnSpc>
                      </a:pPr>
                      <a:r>
                        <a:rPr dirty="0" sz="1100" spc="-25">
                          <a:latin typeface="Calibri"/>
                          <a:cs typeface="Calibri"/>
                        </a:rPr>
                        <a:t>81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</a:tr>
              <a:tr h="209550">
                <a:tc>
                  <a:txBody>
                    <a:bodyPr/>
                    <a:lstStyle/>
                    <a:p>
                      <a:pPr marL="228600">
                        <a:lnSpc>
                          <a:spcPct val="100000"/>
                        </a:lnSpc>
                      </a:pPr>
                      <a:r>
                        <a:rPr dirty="0" sz="1100" spc="-10">
                          <a:latin typeface="Calibri"/>
                          <a:cs typeface="Calibri"/>
                        </a:rPr>
                        <a:t>Polysurfaces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1905">
                        <a:lnSpc>
                          <a:spcPct val="100000"/>
                        </a:lnSpc>
                      </a:pPr>
                      <a:r>
                        <a:rPr dirty="0" sz="1100" spc="-25">
                          <a:latin typeface="Calibri"/>
                          <a:cs typeface="Calibri"/>
                        </a:rPr>
                        <a:t>81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</a:tr>
              <a:tr h="209550">
                <a:tc>
                  <a:txBody>
                    <a:bodyPr/>
                    <a:lstStyle/>
                    <a:p>
                      <a:pPr marL="228600">
                        <a:lnSpc>
                          <a:spcPct val="100000"/>
                        </a:lnSpc>
                      </a:pPr>
                      <a:r>
                        <a:rPr dirty="0" sz="1100" spc="-10">
                          <a:latin typeface="Calibri"/>
                          <a:cs typeface="Calibri"/>
                        </a:rPr>
                        <a:t>Tutorials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dirty="0" sz="1100" spc="-25">
                          <a:latin typeface="Calibri"/>
                          <a:cs typeface="Calibri"/>
                        </a:rPr>
                        <a:t>84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</a:tr>
              <a:tr h="209550">
                <a:tc>
                  <a:txBody>
                    <a:bodyPr/>
                    <a:lstStyle/>
                    <a:p>
                      <a:pPr marL="457200">
                        <a:lnSpc>
                          <a:spcPct val="100000"/>
                        </a:lnSpc>
                      </a:pPr>
                      <a:r>
                        <a:rPr dirty="0" sz="1100">
                          <a:latin typeface="Calibri"/>
                          <a:cs typeface="Calibri"/>
                        </a:rPr>
                        <a:t>Continuity</a:t>
                      </a:r>
                      <a:r>
                        <a:rPr dirty="0" sz="1100" spc="-4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100">
                          <a:latin typeface="Calibri"/>
                          <a:cs typeface="Calibri"/>
                        </a:rPr>
                        <a:t>between</a:t>
                      </a:r>
                      <a:r>
                        <a:rPr dirty="0" sz="1100" spc="-4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100" spc="-10">
                          <a:latin typeface="Calibri"/>
                          <a:cs typeface="Calibri"/>
                        </a:rPr>
                        <a:t>curves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1905">
                        <a:lnSpc>
                          <a:spcPct val="100000"/>
                        </a:lnSpc>
                      </a:pPr>
                      <a:r>
                        <a:rPr dirty="0" sz="1100" spc="-25">
                          <a:latin typeface="Calibri"/>
                          <a:cs typeface="Calibri"/>
                        </a:rPr>
                        <a:t>84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</a:tr>
              <a:tr h="209550">
                <a:tc>
                  <a:txBody>
                    <a:bodyPr/>
                    <a:lstStyle/>
                    <a:p>
                      <a:pPr algn="ctr" marR="316865">
                        <a:lnSpc>
                          <a:spcPct val="100000"/>
                        </a:lnSpc>
                      </a:pPr>
                      <a:r>
                        <a:rPr dirty="0" sz="1100" spc="-10">
                          <a:latin typeface="Calibri"/>
                          <a:cs typeface="Calibri"/>
                        </a:rPr>
                        <a:t>Input: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1905">
                        <a:lnSpc>
                          <a:spcPct val="100000"/>
                        </a:lnSpc>
                      </a:pPr>
                      <a:r>
                        <a:rPr dirty="0" sz="1100" spc="-25">
                          <a:latin typeface="Calibri"/>
                          <a:cs typeface="Calibri"/>
                        </a:rPr>
                        <a:t>84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</a:tr>
              <a:tr h="209550">
                <a:tc>
                  <a:txBody>
                    <a:bodyPr/>
                    <a:lstStyle/>
                    <a:p>
                      <a:pPr algn="ctr" marL="27940">
                        <a:lnSpc>
                          <a:spcPct val="100000"/>
                        </a:lnSpc>
                      </a:pPr>
                      <a:r>
                        <a:rPr dirty="0" sz="1100" spc="-10">
                          <a:latin typeface="Calibri"/>
                          <a:cs typeface="Calibri"/>
                        </a:rPr>
                        <a:t>Parameters: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1905">
                        <a:lnSpc>
                          <a:spcPct val="100000"/>
                        </a:lnSpc>
                      </a:pPr>
                      <a:r>
                        <a:rPr dirty="0" sz="1100" spc="-25">
                          <a:latin typeface="Calibri"/>
                          <a:cs typeface="Calibri"/>
                        </a:rPr>
                        <a:t>84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</a:tr>
              <a:tr h="209550">
                <a:tc>
                  <a:txBody>
                    <a:bodyPr/>
                    <a:lstStyle/>
                    <a:p>
                      <a:pPr algn="ctr" marR="149860">
                        <a:lnSpc>
                          <a:spcPct val="100000"/>
                        </a:lnSpc>
                      </a:pPr>
                      <a:r>
                        <a:rPr dirty="0" sz="1100" spc="-10">
                          <a:latin typeface="Calibri"/>
                          <a:cs typeface="Calibri"/>
                        </a:rPr>
                        <a:t>Solution: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1905">
                        <a:lnSpc>
                          <a:spcPct val="100000"/>
                        </a:lnSpc>
                      </a:pPr>
                      <a:r>
                        <a:rPr dirty="0" sz="1100" spc="-25">
                          <a:latin typeface="Calibri"/>
                          <a:cs typeface="Calibri"/>
                        </a:rPr>
                        <a:t>84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</a:tr>
              <a:tr h="209550">
                <a:tc>
                  <a:txBody>
                    <a:bodyPr/>
                    <a:lstStyle/>
                    <a:p>
                      <a:pPr marL="457200">
                        <a:lnSpc>
                          <a:spcPct val="100000"/>
                        </a:lnSpc>
                      </a:pPr>
                      <a:r>
                        <a:rPr dirty="0" sz="1100">
                          <a:latin typeface="Calibri"/>
                          <a:cs typeface="Calibri"/>
                        </a:rPr>
                        <a:t>Surfaces</a:t>
                      </a:r>
                      <a:r>
                        <a:rPr dirty="0" sz="1100" spc="-3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100">
                          <a:latin typeface="Calibri"/>
                          <a:cs typeface="Calibri"/>
                        </a:rPr>
                        <a:t>with</a:t>
                      </a:r>
                      <a:r>
                        <a:rPr dirty="0" sz="1100" spc="-3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100" spc="-10">
                          <a:latin typeface="Calibri"/>
                          <a:cs typeface="Calibri"/>
                        </a:rPr>
                        <a:t>singularity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dirty="0" sz="1100" spc="-25">
                          <a:latin typeface="Calibri"/>
                          <a:cs typeface="Calibri"/>
                        </a:rPr>
                        <a:t>91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</a:tr>
              <a:tr h="209550">
                <a:tc>
                  <a:txBody>
                    <a:bodyPr/>
                    <a:lstStyle/>
                    <a:p>
                      <a:pPr algn="ctr" marR="316865">
                        <a:lnSpc>
                          <a:spcPct val="100000"/>
                        </a:lnSpc>
                      </a:pPr>
                      <a:r>
                        <a:rPr dirty="0" sz="1100" spc="-10">
                          <a:latin typeface="Calibri"/>
                          <a:cs typeface="Calibri"/>
                        </a:rPr>
                        <a:t>Input: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1905">
                        <a:lnSpc>
                          <a:spcPct val="100000"/>
                        </a:lnSpc>
                      </a:pPr>
                      <a:r>
                        <a:rPr dirty="0" sz="1100" spc="-25">
                          <a:latin typeface="Calibri"/>
                          <a:cs typeface="Calibri"/>
                        </a:rPr>
                        <a:t>91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</a:tr>
              <a:tr h="209550">
                <a:tc>
                  <a:txBody>
                    <a:bodyPr/>
                    <a:lstStyle/>
                    <a:p>
                      <a:pPr algn="ctr" marL="27940">
                        <a:lnSpc>
                          <a:spcPct val="100000"/>
                        </a:lnSpc>
                      </a:pPr>
                      <a:r>
                        <a:rPr dirty="0" sz="1100" spc="-10">
                          <a:latin typeface="Calibri"/>
                          <a:cs typeface="Calibri"/>
                        </a:rPr>
                        <a:t>Parameters: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1905">
                        <a:lnSpc>
                          <a:spcPct val="100000"/>
                        </a:lnSpc>
                      </a:pPr>
                      <a:r>
                        <a:rPr dirty="0" sz="1100" spc="-25">
                          <a:latin typeface="Calibri"/>
                          <a:cs typeface="Calibri"/>
                        </a:rPr>
                        <a:t>91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</a:tr>
              <a:tr h="252095">
                <a:tc>
                  <a:txBody>
                    <a:bodyPr/>
                    <a:lstStyle/>
                    <a:p>
                      <a:pPr algn="ctr" marR="149860">
                        <a:lnSpc>
                          <a:spcPct val="100000"/>
                        </a:lnSpc>
                      </a:pPr>
                      <a:r>
                        <a:rPr dirty="0" sz="1100" spc="-10">
                          <a:latin typeface="Calibri"/>
                          <a:cs typeface="Calibri"/>
                        </a:rPr>
                        <a:t>Solution: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1905">
                        <a:lnSpc>
                          <a:spcPct val="100000"/>
                        </a:lnSpc>
                      </a:pPr>
                      <a:r>
                        <a:rPr dirty="0" sz="1100" spc="-25">
                          <a:latin typeface="Calibri"/>
                          <a:cs typeface="Calibri"/>
                        </a:rPr>
                        <a:t>91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</a:tr>
              <a:tr h="2520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dirty="0" sz="1100" spc="-10" b="1">
                          <a:latin typeface="Calibri"/>
                          <a:cs typeface="Calibri"/>
                        </a:rPr>
                        <a:t>References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B="0" marT="42545"/>
                </a:tc>
                <a:tc>
                  <a:txBody>
                    <a:bodyPr/>
                    <a:lstStyle/>
                    <a:p>
                      <a:pPr algn="r" marR="1905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dirty="0" sz="1100" spc="-25" b="1">
                          <a:latin typeface="Calibri"/>
                          <a:cs typeface="Calibri"/>
                        </a:rPr>
                        <a:t>95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B="0" marT="42545"/>
                </a:tc>
              </a:tr>
              <a:tr h="173990">
                <a:tc>
                  <a:txBody>
                    <a:bodyPr/>
                    <a:lstStyle/>
                    <a:p>
                      <a:pPr marL="228600">
                        <a:lnSpc>
                          <a:spcPts val="1275"/>
                        </a:lnSpc>
                      </a:pPr>
                      <a:r>
                        <a:rPr dirty="0" sz="1100" spc="-10">
                          <a:latin typeface="Calibri"/>
                          <a:cs typeface="Calibri"/>
                        </a:rPr>
                        <a:t>Notes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75"/>
                        </a:lnSpc>
                      </a:pPr>
                      <a:r>
                        <a:rPr dirty="0" sz="1100" spc="-25">
                          <a:latin typeface="Calibri"/>
                          <a:cs typeface="Calibri"/>
                        </a:rPr>
                        <a:t>95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B="0" marT="0"/>
                </a:tc>
              </a:tr>
            </a:tbl>
          </a:graphicData>
        </a:graphic>
      </p:graphicFrame>
      <p:sp>
        <p:nvSpPr>
          <p:cNvPr id="3" name="object 3" descr=""/>
          <p:cNvSpPr/>
          <p:nvPr/>
        </p:nvSpPr>
        <p:spPr>
          <a:xfrm>
            <a:off x="1143000" y="6858000"/>
            <a:ext cx="5715000" cy="314325"/>
          </a:xfrm>
          <a:custGeom>
            <a:avLst/>
            <a:gdLst/>
            <a:ahLst/>
            <a:cxnLst/>
            <a:rect l="l" t="t" r="r" b="b"/>
            <a:pathLst>
              <a:path w="5715000" h="314325">
                <a:moveTo>
                  <a:pt x="5715000" y="314325"/>
                </a:moveTo>
                <a:lnTo>
                  <a:pt x="0" y="314325"/>
                </a:lnTo>
                <a:lnTo>
                  <a:pt x="0" y="0"/>
                </a:lnTo>
                <a:lnTo>
                  <a:pt x="5715000" y="0"/>
                </a:lnTo>
                <a:lnTo>
                  <a:pt x="5715000" y="314325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/>
          <p:nvPr/>
        </p:nvSpPr>
        <p:spPr>
          <a:xfrm>
            <a:off x="1143000" y="9210675"/>
            <a:ext cx="5715000" cy="9525"/>
          </a:xfrm>
          <a:custGeom>
            <a:avLst/>
            <a:gdLst/>
            <a:ahLst/>
            <a:cxnLst/>
            <a:rect l="l" t="t" r="r" b="b"/>
            <a:pathLst>
              <a:path w="5715000" h="9525">
                <a:moveTo>
                  <a:pt x="5715000" y="9525"/>
                </a:moveTo>
                <a:lnTo>
                  <a:pt x="0" y="9525"/>
                </a:lnTo>
                <a:lnTo>
                  <a:pt x="0" y="0"/>
                </a:lnTo>
                <a:lnTo>
                  <a:pt x="5715000" y="0"/>
                </a:lnTo>
                <a:lnTo>
                  <a:pt x="5715000" y="9525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54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 spc="-25"/>
              <a:t>10</a:t>
            </a:fld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3749675" y="508031"/>
            <a:ext cx="3112135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i="1">
                <a:latin typeface="Verdana"/>
                <a:cs typeface="Verdana"/>
              </a:rPr>
              <a:t>Essential</a:t>
            </a:r>
            <a:r>
              <a:rPr dirty="0" sz="1000" spc="-40" i="1">
                <a:latin typeface="Verdana"/>
                <a:cs typeface="Verdana"/>
              </a:rPr>
              <a:t> </a:t>
            </a:r>
            <a:r>
              <a:rPr dirty="0" sz="1000" i="1">
                <a:latin typeface="Verdana"/>
                <a:cs typeface="Verdana"/>
              </a:rPr>
              <a:t>Mathematics</a:t>
            </a:r>
            <a:r>
              <a:rPr dirty="0" sz="1000" spc="-40" i="1">
                <a:latin typeface="Verdana"/>
                <a:cs typeface="Verdana"/>
              </a:rPr>
              <a:t> </a:t>
            </a:r>
            <a:r>
              <a:rPr dirty="0" sz="1000" i="1">
                <a:latin typeface="Verdana"/>
                <a:cs typeface="Verdana"/>
              </a:rPr>
              <a:t>for</a:t>
            </a:r>
            <a:r>
              <a:rPr dirty="0" sz="1000" spc="-40" i="1">
                <a:latin typeface="Verdana"/>
                <a:cs typeface="Verdana"/>
              </a:rPr>
              <a:t> </a:t>
            </a:r>
            <a:r>
              <a:rPr dirty="0" sz="1000" i="1">
                <a:latin typeface="Verdana"/>
                <a:cs typeface="Verdana"/>
              </a:rPr>
              <a:t>Computational</a:t>
            </a:r>
            <a:r>
              <a:rPr dirty="0" sz="1000" spc="-40" i="1">
                <a:latin typeface="Verdana"/>
                <a:cs typeface="Verdana"/>
              </a:rPr>
              <a:t> </a:t>
            </a:r>
            <a:r>
              <a:rPr dirty="0" sz="1000" spc="-10" i="1">
                <a:latin typeface="Verdana"/>
                <a:cs typeface="Verdana"/>
              </a:rPr>
              <a:t>Design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3" name="object 3" descr=""/>
          <p:cNvSpPr/>
          <p:nvPr/>
        </p:nvSpPr>
        <p:spPr>
          <a:xfrm>
            <a:off x="1143000" y="9210675"/>
            <a:ext cx="5715000" cy="9525"/>
          </a:xfrm>
          <a:custGeom>
            <a:avLst/>
            <a:gdLst/>
            <a:ahLst/>
            <a:cxnLst/>
            <a:rect l="l" t="t" r="r" b="b"/>
            <a:pathLst>
              <a:path w="5715000" h="9525">
                <a:moveTo>
                  <a:pt x="5715000" y="9525"/>
                </a:moveTo>
                <a:lnTo>
                  <a:pt x="0" y="9525"/>
                </a:lnTo>
                <a:lnTo>
                  <a:pt x="0" y="0"/>
                </a:lnTo>
                <a:lnTo>
                  <a:pt x="5715000" y="0"/>
                </a:lnTo>
                <a:lnTo>
                  <a:pt x="5715000" y="9525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90650" y="1009650"/>
            <a:ext cx="5162550" cy="2219325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1358900" y="3244850"/>
            <a:ext cx="5463540" cy="1184275"/>
          </a:xfrm>
          <a:prstGeom prst="rect">
            <a:avLst/>
          </a:prstGeom>
        </p:spPr>
        <p:txBody>
          <a:bodyPr wrap="square" lIns="0" tIns="20320" rIns="0" bIns="0" rtlCol="0" vert="horz">
            <a:spAutoFit/>
          </a:bodyPr>
          <a:lstStyle/>
          <a:p>
            <a:pPr marL="12700" marR="93980">
              <a:lnSpc>
                <a:spcPts val="1050"/>
              </a:lnSpc>
              <a:spcBef>
                <a:spcPts val="160"/>
              </a:spcBef>
            </a:pPr>
            <a:r>
              <a:rPr dirty="0" sz="900" i="1">
                <a:latin typeface="Verdana"/>
                <a:cs typeface="Verdana"/>
              </a:rPr>
              <a:t>Figure (38): There are degree-1 more knots than control points. If the number of </a:t>
            </a:r>
            <a:r>
              <a:rPr dirty="0" sz="900" spc="-10" i="1">
                <a:latin typeface="Verdana"/>
                <a:cs typeface="Verdana"/>
              </a:rPr>
              <a:t>control</a:t>
            </a:r>
            <a:r>
              <a:rPr dirty="0" sz="900" spc="-10" i="1">
                <a:latin typeface="Verdana"/>
                <a:cs typeface="Verdana"/>
              </a:rPr>
              <a:t> </a:t>
            </a:r>
            <a:r>
              <a:rPr dirty="0" sz="900" i="1">
                <a:latin typeface="Verdana"/>
                <a:cs typeface="Verdana"/>
              </a:rPr>
              <a:t>points=7, and curve degree=3, then number of knots is 9. Knots values are parameters </a:t>
            </a:r>
            <a:r>
              <a:rPr dirty="0" sz="900" spc="-20" i="1">
                <a:latin typeface="Verdana"/>
                <a:cs typeface="Verdana"/>
              </a:rPr>
              <a:t>that </a:t>
            </a:r>
            <a:r>
              <a:rPr dirty="0" sz="900" i="1">
                <a:latin typeface="Verdana"/>
                <a:cs typeface="Verdana"/>
              </a:rPr>
              <a:t>evaluate to points on the 3D </a:t>
            </a:r>
            <a:r>
              <a:rPr dirty="0" sz="900" spc="-10" i="1">
                <a:latin typeface="Verdana"/>
                <a:cs typeface="Verdana"/>
              </a:rPr>
              <a:t>curve.</a:t>
            </a:r>
            <a:endParaRPr sz="900">
              <a:latin typeface="Verdana"/>
              <a:cs typeface="Verdana"/>
            </a:endParaRPr>
          </a:p>
          <a:p>
            <a:pPr>
              <a:lnSpc>
                <a:spcPct val="100000"/>
              </a:lnSpc>
            </a:pPr>
            <a:endParaRPr sz="1100">
              <a:latin typeface="Verdana"/>
              <a:cs typeface="Verdana"/>
            </a:endParaRPr>
          </a:p>
          <a:p>
            <a:pPr marL="12700" marR="5080">
              <a:lnSpc>
                <a:spcPct val="100000"/>
              </a:lnSpc>
              <a:spcBef>
                <a:spcPts val="975"/>
              </a:spcBef>
            </a:pPr>
            <a:r>
              <a:rPr dirty="0" sz="1000">
                <a:latin typeface="Verdana"/>
                <a:cs typeface="Verdana"/>
              </a:rPr>
              <a:t>Scaling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knot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list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does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not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affect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3D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curve.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If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you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change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domain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of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 spc="-25">
                <a:latin typeface="Verdana"/>
                <a:cs typeface="Verdana"/>
              </a:rPr>
              <a:t>the </a:t>
            </a:r>
            <a:r>
              <a:rPr dirty="0" sz="1000">
                <a:latin typeface="Verdana"/>
                <a:cs typeface="Verdana"/>
              </a:rPr>
              <a:t>curve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in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above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example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from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“0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to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4”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to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“0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to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1”,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knot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list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get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scaled,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but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 spc="-25">
                <a:latin typeface="Verdana"/>
                <a:cs typeface="Verdana"/>
              </a:rPr>
              <a:t>3D </a:t>
            </a:r>
            <a:r>
              <a:rPr dirty="0" sz="1000">
                <a:latin typeface="Verdana"/>
                <a:cs typeface="Verdana"/>
              </a:rPr>
              <a:t>curve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does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not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change.</a:t>
            </a:r>
            <a:endParaRPr sz="1000">
              <a:latin typeface="Verdana"/>
              <a:cs typeface="Verdana"/>
            </a:endParaRPr>
          </a:p>
        </p:txBody>
      </p:sp>
      <p:pic>
        <p:nvPicPr>
          <p:cNvPr id="6" name="object 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90650" y="4552950"/>
            <a:ext cx="5086350" cy="2190750"/>
          </a:xfrm>
          <a:prstGeom prst="rect">
            <a:avLst/>
          </a:prstGeom>
        </p:spPr>
      </p:pic>
      <p:sp>
        <p:nvSpPr>
          <p:cNvPr id="7" name="object 7" descr=""/>
          <p:cNvSpPr txBox="1"/>
          <p:nvPr/>
        </p:nvSpPr>
        <p:spPr>
          <a:xfrm>
            <a:off x="1358900" y="6759575"/>
            <a:ext cx="5440680" cy="20605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i="1">
                <a:latin typeface="Verdana"/>
                <a:cs typeface="Verdana"/>
              </a:rPr>
              <a:t>Figure (39): Scaling the knot list does not change the 3D </a:t>
            </a:r>
            <a:r>
              <a:rPr dirty="0" sz="900" spc="-10" i="1">
                <a:latin typeface="Verdana"/>
                <a:cs typeface="Verdana"/>
              </a:rPr>
              <a:t>curve.</a:t>
            </a:r>
            <a:endParaRPr sz="900">
              <a:latin typeface="Verdana"/>
              <a:cs typeface="Verdana"/>
            </a:endParaRPr>
          </a:p>
          <a:p>
            <a:pPr marL="12700" marR="290830">
              <a:lnSpc>
                <a:spcPct val="100000"/>
              </a:lnSpc>
              <a:spcBef>
                <a:spcPts val="845"/>
              </a:spcBef>
            </a:pPr>
            <a:r>
              <a:rPr dirty="0" sz="1000">
                <a:latin typeface="Verdana"/>
                <a:cs typeface="Verdana"/>
              </a:rPr>
              <a:t>We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call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knot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with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value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appearing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only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once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as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simple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knot.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Interior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knots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 spc="-25">
                <a:latin typeface="Verdana"/>
                <a:cs typeface="Verdana"/>
              </a:rPr>
              <a:t>are </a:t>
            </a:r>
            <a:r>
              <a:rPr dirty="0" sz="1000">
                <a:latin typeface="Verdana"/>
                <a:cs typeface="Verdana"/>
              </a:rPr>
              <a:t>typically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simple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as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in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two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examples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above.</a:t>
            </a:r>
            <a:endParaRPr sz="10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9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1100" b="1">
                <a:latin typeface="Arial"/>
                <a:cs typeface="Arial"/>
              </a:rPr>
              <a:t>Knot</a:t>
            </a:r>
            <a:r>
              <a:rPr dirty="0" sz="1100" spc="-20" b="1">
                <a:latin typeface="Arial"/>
                <a:cs typeface="Arial"/>
              </a:rPr>
              <a:t> </a:t>
            </a:r>
            <a:r>
              <a:rPr dirty="0" sz="1100" spc="-10" b="1">
                <a:latin typeface="Arial"/>
                <a:cs typeface="Arial"/>
              </a:rPr>
              <a:t>multiplicity</a:t>
            </a:r>
            <a:endParaRPr sz="11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spcBef>
                <a:spcPts val="355"/>
              </a:spcBef>
            </a:pP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multiplicity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of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knot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is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number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of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times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it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is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listed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in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list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of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knots.</a:t>
            </a:r>
            <a:r>
              <a:rPr dirty="0" sz="1000" spc="-10">
                <a:latin typeface="Verdana"/>
                <a:cs typeface="Verdana"/>
              </a:rPr>
              <a:t> </a:t>
            </a:r>
            <a:r>
              <a:rPr dirty="0" sz="1000" spc="-25">
                <a:latin typeface="Verdana"/>
                <a:cs typeface="Verdana"/>
              </a:rPr>
              <a:t>The </a:t>
            </a:r>
            <a:r>
              <a:rPr dirty="0" sz="1000">
                <a:latin typeface="Verdana"/>
                <a:cs typeface="Verdana"/>
              </a:rPr>
              <a:t>multiplicity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of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knot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cannot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be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more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than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degree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of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curve.</a:t>
            </a:r>
            <a:r>
              <a:rPr dirty="0" sz="1000" spc="3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Knot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multiplicity </a:t>
            </a:r>
            <a:r>
              <a:rPr dirty="0" sz="1000">
                <a:latin typeface="Verdana"/>
                <a:cs typeface="Verdana"/>
              </a:rPr>
              <a:t>is</a:t>
            </a:r>
            <a:r>
              <a:rPr dirty="0" sz="1000" spc="-3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used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to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control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continuity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at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corresponding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curve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point.</a:t>
            </a:r>
            <a:endParaRPr sz="10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9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1100" spc="-10" b="1">
                <a:latin typeface="Arial"/>
                <a:cs typeface="Arial"/>
              </a:rPr>
              <a:t>Fully-</a:t>
            </a:r>
            <a:r>
              <a:rPr dirty="0" sz="1100" b="1">
                <a:latin typeface="Arial"/>
                <a:cs typeface="Arial"/>
              </a:rPr>
              <a:t>multiple</a:t>
            </a:r>
            <a:r>
              <a:rPr dirty="0" sz="1100" spc="-20" b="1">
                <a:latin typeface="Arial"/>
                <a:cs typeface="Arial"/>
              </a:rPr>
              <a:t> knots</a:t>
            </a:r>
            <a:endParaRPr sz="1100">
              <a:latin typeface="Arial"/>
              <a:cs typeface="Arial"/>
            </a:endParaRPr>
          </a:p>
          <a:p>
            <a:pPr marL="12700" marR="142240">
              <a:lnSpc>
                <a:spcPct val="100000"/>
              </a:lnSpc>
              <a:spcBef>
                <a:spcPts val="355"/>
              </a:spcBef>
            </a:pPr>
            <a:r>
              <a:rPr dirty="0" sz="1000">
                <a:latin typeface="Verdana"/>
                <a:cs typeface="Verdana"/>
              </a:rPr>
              <a:t>A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fully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multiple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knot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has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multiplicity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equal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to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curve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degree.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At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fully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multiple </a:t>
            </a:r>
            <a:r>
              <a:rPr dirty="0" sz="1000">
                <a:latin typeface="Verdana"/>
                <a:cs typeface="Verdana"/>
              </a:rPr>
              <a:t>knot</a:t>
            </a:r>
            <a:r>
              <a:rPr dirty="0" sz="1000" spc="-3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there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is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corresponding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control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point,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and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curve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goes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through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this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point.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8" name="object 8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54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 spc="-25"/>
              <a:t>56</a:t>
            </a:fld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358900" y="508031"/>
            <a:ext cx="5504180" cy="13684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403475">
              <a:lnSpc>
                <a:spcPct val="100000"/>
              </a:lnSpc>
              <a:spcBef>
                <a:spcPts val="100"/>
              </a:spcBef>
            </a:pPr>
            <a:r>
              <a:rPr dirty="0" sz="1000" i="1">
                <a:latin typeface="Verdana"/>
                <a:cs typeface="Verdana"/>
              </a:rPr>
              <a:t>Essential</a:t>
            </a:r>
            <a:r>
              <a:rPr dirty="0" sz="1000" spc="-40" i="1">
                <a:latin typeface="Verdana"/>
                <a:cs typeface="Verdana"/>
              </a:rPr>
              <a:t> </a:t>
            </a:r>
            <a:r>
              <a:rPr dirty="0" sz="1000" i="1">
                <a:latin typeface="Verdana"/>
                <a:cs typeface="Verdana"/>
              </a:rPr>
              <a:t>Mathematics</a:t>
            </a:r>
            <a:r>
              <a:rPr dirty="0" sz="1000" spc="-40" i="1">
                <a:latin typeface="Verdana"/>
                <a:cs typeface="Verdana"/>
              </a:rPr>
              <a:t> </a:t>
            </a:r>
            <a:r>
              <a:rPr dirty="0" sz="1000" i="1">
                <a:latin typeface="Verdana"/>
                <a:cs typeface="Verdana"/>
              </a:rPr>
              <a:t>for</a:t>
            </a:r>
            <a:r>
              <a:rPr dirty="0" sz="1000" spc="-40" i="1">
                <a:latin typeface="Verdana"/>
                <a:cs typeface="Verdana"/>
              </a:rPr>
              <a:t> </a:t>
            </a:r>
            <a:r>
              <a:rPr dirty="0" sz="1000" i="1">
                <a:latin typeface="Verdana"/>
                <a:cs typeface="Verdana"/>
              </a:rPr>
              <a:t>Computational</a:t>
            </a:r>
            <a:r>
              <a:rPr dirty="0" sz="1000" spc="-40" i="1">
                <a:latin typeface="Verdana"/>
                <a:cs typeface="Verdana"/>
              </a:rPr>
              <a:t> </a:t>
            </a:r>
            <a:r>
              <a:rPr dirty="0" sz="1000" spc="-10" i="1">
                <a:latin typeface="Verdana"/>
                <a:cs typeface="Verdana"/>
              </a:rPr>
              <a:t>Design</a:t>
            </a:r>
            <a:endParaRPr sz="10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500">
              <a:latin typeface="Verdana"/>
              <a:cs typeface="Verdana"/>
            </a:endParaRPr>
          </a:p>
          <a:p>
            <a:pPr marL="12700" marR="99060">
              <a:lnSpc>
                <a:spcPct val="100000"/>
              </a:lnSpc>
            </a:pPr>
            <a:r>
              <a:rPr dirty="0" sz="1000">
                <a:latin typeface="Verdana"/>
                <a:cs typeface="Verdana"/>
              </a:rPr>
              <a:t>For</a:t>
            </a:r>
            <a:r>
              <a:rPr dirty="0" sz="1000" spc="-3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example,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clamped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or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open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curves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have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knots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with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full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multiplicity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at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ends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 spc="-25">
                <a:latin typeface="Verdana"/>
                <a:cs typeface="Verdana"/>
              </a:rPr>
              <a:t>of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curve.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This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is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why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end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control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points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coincide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with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curve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end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points.</a:t>
            </a:r>
            <a:endParaRPr sz="10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1000">
                <a:latin typeface="Verdana"/>
                <a:cs typeface="Verdana"/>
              </a:rPr>
              <a:t>Interior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fully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multiple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knots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allow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kink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in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curve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at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corresponding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point.</a:t>
            </a:r>
            <a:endParaRPr sz="1000">
              <a:latin typeface="Verdana"/>
              <a:cs typeface="Verdana"/>
            </a:endParaRPr>
          </a:p>
          <a:p>
            <a:pPr marL="12700" marR="5080">
              <a:lnSpc>
                <a:spcPct val="100000"/>
              </a:lnSpc>
              <a:spcBef>
                <a:spcPts val="300"/>
              </a:spcBef>
            </a:pPr>
            <a:r>
              <a:rPr dirty="0" sz="1000">
                <a:latin typeface="Verdana"/>
                <a:cs typeface="Verdana"/>
              </a:rPr>
              <a:t>For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example,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following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two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curves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are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both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degree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3,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and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have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same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number </a:t>
            </a:r>
            <a:r>
              <a:rPr dirty="0" sz="1000">
                <a:latin typeface="Verdana"/>
                <a:cs typeface="Verdana"/>
              </a:rPr>
              <a:t>and</a:t>
            </a:r>
            <a:r>
              <a:rPr dirty="0" sz="1000" spc="-3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location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of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control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points.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However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they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have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different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knots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and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their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shape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 spc="-25">
                <a:latin typeface="Verdana"/>
                <a:cs typeface="Verdana"/>
              </a:rPr>
              <a:t>is </a:t>
            </a:r>
            <a:r>
              <a:rPr dirty="0" sz="1000">
                <a:latin typeface="Verdana"/>
                <a:cs typeface="Verdana"/>
              </a:rPr>
              <a:t>also</a:t>
            </a:r>
            <a:r>
              <a:rPr dirty="0" sz="1000" spc="-4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different.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Fully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multiplicity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forces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curve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through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associated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control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point.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3" name="object 3" descr=""/>
          <p:cNvSpPr/>
          <p:nvPr/>
        </p:nvSpPr>
        <p:spPr>
          <a:xfrm>
            <a:off x="1143000" y="9210675"/>
            <a:ext cx="5715000" cy="9525"/>
          </a:xfrm>
          <a:custGeom>
            <a:avLst/>
            <a:gdLst/>
            <a:ahLst/>
            <a:cxnLst/>
            <a:rect l="l" t="t" r="r" b="b"/>
            <a:pathLst>
              <a:path w="5715000" h="9525">
                <a:moveTo>
                  <a:pt x="5715000" y="9525"/>
                </a:moveTo>
                <a:lnTo>
                  <a:pt x="0" y="9525"/>
                </a:lnTo>
                <a:lnTo>
                  <a:pt x="0" y="0"/>
                </a:lnTo>
                <a:lnTo>
                  <a:pt x="5715000" y="0"/>
                </a:lnTo>
                <a:lnTo>
                  <a:pt x="5715000" y="9525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66875" y="1990725"/>
            <a:ext cx="2379291" cy="910682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1920875" y="2936906"/>
            <a:ext cx="1922780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>
                <a:latin typeface="Verdana"/>
                <a:cs typeface="Verdana"/>
              </a:rPr>
              <a:t>(A):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800" b="1">
                <a:latin typeface="Verdana"/>
                <a:cs typeface="Verdana"/>
              </a:rPr>
              <a:t>knots</a:t>
            </a:r>
            <a:r>
              <a:rPr dirty="0" sz="800" spc="-15" b="1">
                <a:latin typeface="Verdana"/>
                <a:cs typeface="Verdana"/>
              </a:rPr>
              <a:t> </a:t>
            </a:r>
            <a:r>
              <a:rPr dirty="0" sz="800" b="1">
                <a:latin typeface="Verdana"/>
                <a:cs typeface="Verdana"/>
              </a:rPr>
              <a:t>=</a:t>
            </a:r>
            <a:r>
              <a:rPr dirty="0" sz="800" spc="-15" b="1">
                <a:latin typeface="Verdana"/>
                <a:cs typeface="Verdana"/>
              </a:rPr>
              <a:t> </a:t>
            </a:r>
            <a:r>
              <a:rPr dirty="0" sz="800" spc="-10" b="1">
                <a:latin typeface="Verdana"/>
                <a:cs typeface="Verdana"/>
              </a:rPr>
              <a:t>&lt;0,0,0,1,2,3,4,4,4&gt;</a:t>
            </a:r>
            <a:endParaRPr sz="800">
              <a:latin typeface="Verdana"/>
              <a:cs typeface="Verdana"/>
            </a:endParaRPr>
          </a:p>
        </p:txBody>
      </p:sp>
      <p:pic>
        <p:nvPicPr>
          <p:cNvPr id="6" name="object 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362450" y="2032992"/>
            <a:ext cx="2370033" cy="858440"/>
          </a:xfrm>
          <a:prstGeom prst="rect">
            <a:avLst/>
          </a:prstGeom>
        </p:spPr>
      </p:pic>
      <p:sp>
        <p:nvSpPr>
          <p:cNvPr id="7" name="object 7" descr=""/>
          <p:cNvSpPr txBox="1"/>
          <p:nvPr/>
        </p:nvSpPr>
        <p:spPr>
          <a:xfrm>
            <a:off x="4597400" y="2965481"/>
            <a:ext cx="1923414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>
                <a:latin typeface="Verdana"/>
                <a:cs typeface="Verdana"/>
              </a:rPr>
              <a:t>(B):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800" b="1">
                <a:latin typeface="Verdana"/>
                <a:cs typeface="Verdana"/>
              </a:rPr>
              <a:t>knots</a:t>
            </a:r>
            <a:r>
              <a:rPr dirty="0" sz="800" spc="-15" b="1">
                <a:latin typeface="Verdana"/>
                <a:cs typeface="Verdana"/>
              </a:rPr>
              <a:t> </a:t>
            </a:r>
            <a:r>
              <a:rPr dirty="0" sz="800" b="1">
                <a:latin typeface="Verdana"/>
                <a:cs typeface="Verdana"/>
              </a:rPr>
              <a:t>=</a:t>
            </a:r>
            <a:r>
              <a:rPr dirty="0" sz="800" spc="-15" b="1">
                <a:latin typeface="Verdana"/>
                <a:cs typeface="Verdana"/>
              </a:rPr>
              <a:t> </a:t>
            </a:r>
            <a:r>
              <a:rPr dirty="0" sz="800" spc="-10" b="1">
                <a:latin typeface="Verdana"/>
                <a:cs typeface="Verdana"/>
              </a:rPr>
              <a:t>&lt;0,0,0,2,2,2,4,4,4&gt;</a:t>
            </a:r>
            <a:endParaRPr sz="800">
              <a:latin typeface="Verdana"/>
              <a:cs typeface="Verdana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1358900" y="3206750"/>
            <a:ext cx="5497830" cy="1584325"/>
          </a:xfrm>
          <a:prstGeom prst="rect">
            <a:avLst/>
          </a:prstGeom>
        </p:spPr>
        <p:txBody>
          <a:bodyPr wrap="square" lIns="0" tIns="20320" rIns="0" bIns="0" rtlCol="0" vert="horz">
            <a:spAutoFit/>
          </a:bodyPr>
          <a:lstStyle/>
          <a:p>
            <a:pPr marL="12700" marR="5080">
              <a:lnSpc>
                <a:spcPts val="1050"/>
              </a:lnSpc>
              <a:spcBef>
                <a:spcPts val="160"/>
              </a:spcBef>
            </a:pPr>
            <a:r>
              <a:rPr dirty="0" sz="900" i="1">
                <a:latin typeface="Verdana"/>
                <a:cs typeface="Verdana"/>
              </a:rPr>
              <a:t>Figure (40) (A): Clamped curves have fully-multiple knots at their start and end that is </a:t>
            </a:r>
            <a:r>
              <a:rPr dirty="0" sz="900" spc="-10" i="1">
                <a:latin typeface="Verdana"/>
                <a:cs typeface="Verdana"/>
              </a:rPr>
              <a:t>equal</a:t>
            </a:r>
            <a:r>
              <a:rPr dirty="0" sz="900" spc="-10" i="1">
                <a:latin typeface="Verdana"/>
                <a:cs typeface="Verdana"/>
              </a:rPr>
              <a:t> </a:t>
            </a:r>
            <a:r>
              <a:rPr dirty="0" sz="900" i="1">
                <a:latin typeface="Verdana"/>
                <a:cs typeface="Verdana"/>
              </a:rPr>
              <a:t>to the curve degree (3 in this case). The rest of the knots are simple. (B): A fully multiple </a:t>
            </a:r>
            <a:r>
              <a:rPr dirty="0" sz="900" spc="-20" i="1">
                <a:latin typeface="Verdana"/>
                <a:cs typeface="Verdana"/>
              </a:rPr>
              <a:t>knot </a:t>
            </a:r>
            <a:r>
              <a:rPr dirty="0" sz="900" i="1">
                <a:latin typeface="Verdana"/>
                <a:cs typeface="Verdana"/>
              </a:rPr>
              <a:t>in the middle creates a kink and the curve is forced to go through the associated control </a:t>
            </a:r>
            <a:r>
              <a:rPr dirty="0" sz="900" spc="-10" i="1">
                <a:latin typeface="Verdana"/>
                <a:cs typeface="Verdana"/>
              </a:rPr>
              <a:t>point.</a:t>
            </a:r>
            <a:endParaRPr sz="9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8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1100" b="1">
                <a:latin typeface="Arial"/>
                <a:cs typeface="Arial"/>
              </a:rPr>
              <a:t>Uniform</a:t>
            </a:r>
            <a:r>
              <a:rPr dirty="0" sz="1100" spc="-35" b="1">
                <a:latin typeface="Arial"/>
                <a:cs typeface="Arial"/>
              </a:rPr>
              <a:t> </a:t>
            </a:r>
            <a:r>
              <a:rPr dirty="0" sz="1100" spc="-10" b="1">
                <a:latin typeface="Arial"/>
                <a:cs typeface="Arial"/>
              </a:rPr>
              <a:t>knots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55"/>
              </a:spcBef>
            </a:pPr>
            <a:r>
              <a:rPr dirty="0" sz="1000">
                <a:latin typeface="Verdana"/>
                <a:cs typeface="Verdana"/>
              </a:rPr>
              <a:t>A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uniform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list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of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knots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in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open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curves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satisfies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following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condition:</a:t>
            </a:r>
            <a:endParaRPr sz="1000">
              <a:latin typeface="Verdana"/>
              <a:cs typeface="Verdana"/>
            </a:endParaRPr>
          </a:p>
          <a:p>
            <a:pPr marL="12700" marR="128905">
              <a:lnSpc>
                <a:spcPct val="100000"/>
              </a:lnSpc>
              <a:spcBef>
                <a:spcPts val="300"/>
              </a:spcBef>
            </a:pPr>
            <a:r>
              <a:rPr dirty="0" sz="1000">
                <a:latin typeface="Verdana"/>
                <a:cs typeface="Verdana"/>
              </a:rPr>
              <a:t>Knots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start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with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fully-</a:t>
            </a:r>
            <a:r>
              <a:rPr dirty="0" sz="1000">
                <a:latin typeface="Verdana"/>
                <a:cs typeface="Verdana"/>
              </a:rPr>
              <a:t>multiple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knot,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are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followed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by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simple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knots,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and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terminate </a:t>
            </a:r>
            <a:r>
              <a:rPr dirty="0" sz="1000">
                <a:latin typeface="Verdana"/>
                <a:cs typeface="Verdana"/>
              </a:rPr>
              <a:t>with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fully-</a:t>
            </a:r>
            <a:r>
              <a:rPr dirty="0" sz="1000">
                <a:latin typeface="Verdana"/>
                <a:cs typeface="Verdana"/>
              </a:rPr>
              <a:t>multiple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knot.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values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are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increasing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and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equally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spaced.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This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 spc="-25">
                <a:latin typeface="Verdana"/>
                <a:cs typeface="Verdana"/>
              </a:rPr>
              <a:t>is </a:t>
            </a:r>
            <a:r>
              <a:rPr dirty="0" sz="1000">
                <a:latin typeface="Verdana"/>
                <a:cs typeface="Verdana"/>
              </a:rPr>
              <a:t>typical</a:t>
            </a:r>
            <a:r>
              <a:rPr dirty="0" sz="1000" spc="-3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of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open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(clamped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)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curves.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Periodic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closed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curves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work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differently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as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we</a:t>
            </a:r>
            <a:r>
              <a:rPr dirty="0" sz="1000" spc="-20">
                <a:latin typeface="Verdana"/>
                <a:cs typeface="Verdana"/>
              </a:rPr>
              <a:t> will </a:t>
            </a:r>
            <a:r>
              <a:rPr dirty="0" sz="1000">
                <a:latin typeface="Verdana"/>
                <a:cs typeface="Verdana"/>
              </a:rPr>
              <a:t>see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later.</a:t>
            </a:r>
            <a:endParaRPr sz="1000">
              <a:latin typeface="Verdana"/>
              <a:cs typeface="Verdana"/>
            </a:endParaRPr>
          </a:p>
        </p:txBody>
      </p:sp>
      <p:pic>
        <p:nvPicPr>
          <p:cNvPr id="9" name="object 9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62050" y="4838700"/>
            <a:ext cx="5715000" cy="3200400"/>
          </a:xfrm>
          <a:prstGeom prst="rect">
            <a:avLst/>
          </a:prstGeom>
        </p:spPr>
      </p:pic>
      <p:sp>
        <p:nvSpPr>
          <p:cNvPr id="10" name="object 10" descr=""/>
          <p:cNvSpPr txBox="1"/>
          <p:nvPr/>
        </p:nvSpPr>
        <p:spPr>
          <a:xfrm>
            <a:off x="1130300" y="8054975"/>
            <a:ext cx="5671820" cy="429259"/>
          </a:xfrm>
          <a:prstGeom prst="rect">
            <a:avLst/>
          </a:prstGeom>
        </p:spPr>
        <p:txBody>
          <a:bodyPr wrap="square" lIns="0" tIns="20320" rIns="0" bIns="0" rtlCol="0" vert="horz">
            <a:spAutoFit/>
          </a:bodyPr>
          <a:lstStyle/>
          <a:p>
            <a:pPr marL="12700" marR="5080">
              <a:lnSpc>
                <a:spcPts val="1050"/>
              </a:lnSpc>
              <a:spcBef>
                <a:spcPts val="160"/>
              </a:spcBef>
            </a:pPr>
            <a:r>
              <a:rPr dirty="0" sz="900" i="1">
                <a:latin typeface="Verdana"/>
                <a:cs typeface="Verdana"/>
              </a:rPr>
              <a:t>Figure (41) Uniform knot list means that spacing between knots is constant, with the exception </a:t>
            </a:r>
            <a:r>
              <a:rPr dirty="0" sz="900" spc="-25" i="1">
                <a:latin typeface="Verdana"/>
                <a:cs typeface="Verdana"/>
              </a:rPr>
              <a:t>of</a:t>
            </a:r>
            <a:r>
              <a:rPr dirty="0" sz="900" spc="-25" i="1">
                <a:latin typeface="Verdana"/>
                <a:cs typeface="Verdana"/>
              </a:rPr>
              <a:t> </a:t>
            </a:r>
            <a:r>
              <a:rPr dirty="0" sz="900" i="1">
                <a:latin typeface="Verdana"/>
                <a:cs typeface="Verdana"/>
              </a:rPr>
              <a:t>clamped curves where they can full multiplicity knot at start and end, and still be </a:t>
            </a:r>
            <a:r>
              <a:rPr dirty="0" sz="900" spc="-10" i="1">
                <a:latin typeface="Verdana"/>
                <a:cs typeface="Verdana"/>
              </a:rPr>
              <a:t>considered </a:t>
            </a:r>
            <a:r>
              <a:rPr dirty="0" sz="900" i="1">
                <a:latin typeface="Verdana"/>
                <a:cs typeface="Verdana"/>
              </a:rPr>
              <a:t>uniform. The left curve is periodic (closed without kink), and the right is clamped </a:t>
            </a:r>
            <a:r>
              <a:rPr dirty="0" sz="900" spc="-10" i="1">
                <a:latin typeface="Verdana"/>
                <a:cs typeface="Verdana"/>
              </a:rPr>
              <a:t>(open).</a:t>
            </a:r>
            <a:endParaRPr sz="900">
              <a:latin typeface="Verdana"/>
              <a:cs typeface="Verdana"/>
            </a:endParaRPr>
          </a:p>
        </p:txBody>
      </p:sp>
      <p:sp>
        <p:nvSpPr>
          <p:cNvPr id="11" name="object 11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54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 spc="-25"/>
              <a:t>56</a:t>
            </a:fld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358900" y="508031"/>
            <a:ext cx="5509895" cy="15017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403475">
              <a:lnSpc>
                <a:spcPct val="100000"/>
              </a:lnSpc>
              <a:spcBef>
                <a:spcPts val="100"/>
              </a:spcBef>
            </a:pPr>
            <a:r>
              <a:rPr dirty="0" sz="1000" i="1">
                <a:latin typeface="Verdana"/>
                <a:cs typeface="Verdana"/>
              </a:rPr>
              <a:t>Essential</a:t>
            </a:r>
            <a:r>
              <a:rPr dirty="0" sz="1000" spc="-40" i="1">
                <a:latin typeface="Verdana"/>
                <a:cs typeface="Verdana"/>
              </a:rPr>
              <a:t> </a:t>
            </a:r>
            <a:r>
              <a:rPr dirty="0" sz="1000" i="1">
                <a:latin typeface="Verdana"/>
                <a:cs typeface="Verdana"/>
              </a:rPr>
              <a:t>Mathematics</a:t>
            </a:r>
            <a:r>
              <a:rPr dirty="0" sz="1000" spc="-40" i="1">
                <a:latin typeface="Verdana"/>
                <a:cs typeface="Verdana"/>
              </a:rPr>
              <a:t> </a:t>
            </a:r>
            <a:r>
              <a:rPr dirty="0" sz="1000" i="1">
                <a:latin typeface="Verdana"/>
                <a:cs typeface="Verdana"/>
              </a:rPr>
              <a:t>for</a:t>
            </a:r>
            <a:r>
              <a:rPr dirty="0" sz="1000" spc="-40" i="1">
                <a:latin typeface="Verdana"/>
                <a:cs typeface="Verdana"/>
              </a:rPr>
              <a:t> </a:t>
            </a:r>
            <a:r>
              <a:rPr dirty="0" sz="1000" i="1">
                <a:latin typeface="Verdana"/>
                <a:cs typeface="Verdana"/>
              </a:rPr>
              <a:t>Computational</a:t>
            </a:r>
            <a:r>
              <a:rPr dirty="0" sz="1000" spc="-40" i="1">
                <a:latin typeface="Verdana"/>
                <a:cs typeface="Verdana"/>
              </a:rPr>
              <a:t> </a:t>
            </a:r>
            <a:r>
              <a:rPr dirty="0" sz="1000" spc="-10" i="1">
                <a:latin typeface="Verdana"/>
                <a:cs typeface="Verdana"/>
              </a:rPr>
              <a:t>Design</a:t>
            </a:r>
            <a:endParaRPr sz="1000">
              <a:latin typeface="Verdana"/>
              <a:cs typeface="Verdana"/>
            </a:endParaRPr>
          </a:p>
          <a:p>
            <a:pPr>
              <a:lnSpc>
                <a:spcPct val="100000"/>
              </a:lnSpc>
            </a:pPr>
            <a:endParaRPr sz="12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0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1100" b="1">
                <a:latin typeface="Arial"/>
                <a:cs typeface="Arial"/>
              </a:rPr>
              <a:t>Non</a:t>
            </a:r>
            <a:r>
              <a:rPr dirty="0" sz="1100" spc="-25" b="1">
                <a:latin typeface="Arial"/>
                <a:cs typeface="Arial"/>
              </a:rPr>
              <a:t> </a:t>
            </a:r>
            <a:r>
              <a:rPr dirty="0" sz="1100" b="1">
                <a:latin typeface="Arial"/>
                <a:cs typeface="Arial"/>
              </a:rPr>
              <a:t>uniform</a:t>
            </a:r>
            <a:r>
              <a:rPr dirty="0" sz="1100" spc="-25" b="1">
                <a:latin typeface="Arial"/>
                <a:cs typeface="Arial"/>
              </a:rPr>
              <a:t> </a:t>
            </a:r>
            <a:r>
              <a:rPr dirty="0" sz="1100" spc="-10" b="1">
                <a:latin typeface="Arial"/>
                <a:cs typeface="Arial"/>
              </a:rPr>
              <a:t>knots</a:t>
            </a:r>
            <a:endParaRPr sz="11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spcBef>
                <a:spcPts val="355"/>
              </a:spcBef>
            </a:pPr>
            <a:r>
              <a:rPr dirty="0" sz="1000">
                <a:latin typeface="Verdana"/>
                <a:cs typeface="Verdana"/>
              </a:rPr>
              <a:t>NURBS</a:t>
            </a:r>
            <a:r>
              <a:rPr dirty="0" sz="1000" spc="-3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curves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are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allowed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to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have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non-</a:t>
            </a:r>
            <a:r>
              <a:rPr dirty="0" sz="1000">
                <a:latin typeface="Verdana"/>
                <a:cs typeface="Verdana"/>
              </a:rPr>
              <a:t>uniform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spacing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between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knots.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This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can</a:t>
            </a:r>
            <a:r>
              <a:rPr dirty="0" sz="1000" spc="-20">
                <a:latin typeface="Verdana"/>
                <a:cs typeface="Verdana"/>
              </a:rPr>
              <a:t> help </a:t>
            </a:r>
            <a:r>
              <a:rPr dirty="0" sz="1000">
                <a:latin typeface="Verdana"/>
                <a:cs typeface="Verdana"/>
              </a:rPr>
              <a:t>control</a:t>
            </a:r>
            <a:r>
              <a:rPr dirty="0" sz="1000" spc="-3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curvature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along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curve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to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create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more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smooth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curves.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Take</a:t>
            </a:r>
            <a:r>
              <a:rPr dirty="0" sz="1000" spc="-25">
                <a:latin typeface="Verdana"/>
                <a:cs typeface="Verdana"/>
              </a:rPr>
              <a:t> the </a:t>
            </a:r>
            <a:r>
              <a:rPr dirty="0" sz="1000">
                <a:latin typeface="Verdana"/>
                <a:cs typeface="Verdana"/>
              </a:rPr>
              <a:t>following</a:t>
            </a:r>
            <a:r>
              <a:rPr dirty="0" sz="1000" spc="-3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example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interpolating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through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points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using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non-</a:t>
            </a:r>
            <a:r>
              <a:rPr dirty="0" sz="1000">
                <a:latin typeface="Verdana"/>
                <a:cs typeface="Verdana"/>
              </a:rPr>
              <a:t>uniform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knots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list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in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 spc="-25">
                <a:latin typeface="Verdana"/>
                <a:cs typeface="Verdana"/>
              </a:rPr>
              <a:t>the</a:t>
            </a:r>
            <a:r>
              <a:rPr dirty="0" sz="1000" spc="50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left,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and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uniform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in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right.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In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general,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if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NURBS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curve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spacing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of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knots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 spc="-25">
                <a:latin typeface="Verdana"/>
                <a:cs typeface="Verdana"/>
              </a:rPr>
              <a:t>is </a:t>
            </a:r>
            <a:r>
              <a:rPr dirty="0" sz="1000">
                <a:latin typeface="Verdana"/>
                <a:cs typeface="Verdana"/>
              </a:rPr>
              <a:t>proportional</a:t>
            </a:r>
            <a:r>
              <a:rPr dirty="0" sz="1000" spc="-3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to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spacing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between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control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points,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then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curve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is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smoother.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3" name="object 3" descr=""/>
          <p:cNvSpPr/>
          <p:nvPr/>
        </p:nvSpPr>
        <p:spPr>
          <a:xfrm>
            <a:off x="1143000" y="9210675"/>
            <a:ext cx="5715000" cy="9525"/>
          </a:xfrm>
          <a:custGeom>
            <a:avLst/>
            <a:gdLst/>
            <a:ahLst/>
            <a:cxnLst/>
            <a:rect l="l" t="t" r="r" b="b"/>
            <a:pathLst>
              <a:path w="5715000" h="9525">
                <a:moveTo>
                  <a:pt x="5715000" y="9525"/>
                </a:moveTo>
                <a:lnTo>
                  <a:pt x="0" y="9525"/>
                </a:lnTo>
                <a:lnTo>
                  <a:pt x="0" y="0"/>
                </a:lnTo>
                <a:lnTo>
                  <a:pt x="5715000" y="0"/>
                </a:lnTo>
                <a:lnTo>
                  <a:pt x="5715000" y="9525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90650" y="2057400"/>
            <a:ext cx="5715000" cy="4152443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1358900" y="6235700"/>
            <a:ext cx="5415280" cy="1622425"/>
          </a:xfrm>
          <a:prstGeom prst="rect">
            <a:avLst/>
          </a:prstGeom>
        </p:spPr>
        <p:txBody>
          <a:bodyPr wrap="square" lIns="0" tIns="20320" rIns="0" bIns="0" rtlCol="0" vert="horz">
            <a:spAutoFit/>
          </a:bodyPr>
          <a:lstStyle/>
          <a:p>
            <a:pPr marL="12700" marR="20955">
              <a:lnSpc>
                <a:spcPts val="1050"/>
              </a:lnSpc>
              <a:spcBef>
                <a:spcPts val="160"/>
              </a:spcBef>
            </a:pPr>
            <a:r>
              <a:rPr dirty="0" sz="900" i="1">
                <a:latin typeface="Verdana"/>
                <a:cs typeface="Verdana"/>
              </a:rPr>
              <a:t>Figure (42) Non-uniform knot list can help produce smoother curves. The curve on the </a:t>
            </a:r>
            <a:r>
              <a:rPr dirty="0" sz="900" spc="-20" i="1">
                <a:latin typeface="Verdana"/>
                <a:cs typeface="Verdana"/>
              </a:rPr>
              <a:t>left</a:t>
            </a:r>
            <a:r>
              <a:rPr dirty="0" sz="900" spc="-20" i="1">
                <a:latin typeface="Verdana"/>
                <a:cs typeface="Verdana"/>
              </a:rPr>
              <a:t> </a:t>
            </a:r>
            <a:r>
              <a:rPr dirty="0" sz="900" i="1">
                <a:latin typeface="Verdana"/>
                <a:cs typeface="Verdana"/>
              </a:rPr>
              <a:t>interpolate through points with non-uniform knots, and produces smoother curvature. </a:t>
            </a:r>
            <a:r>
              <a:rPr dirty="0" sz="900" spc="-25" i="1">
                <a:latin typeface="Verdana"/>
                <a:cs typeface="Verdana"/>
              </a:rPr>
              <a:t>The </a:t>
            </a:r>
            <a:r>
              <a:rPr dirty="0" sz="900" i="1">
                <a:latin typeface="Verdana"/>
                <a:cs typeface="Verdana"/>
              </a:rPr>
              <a:t>curve on the right interpolate through the same points but forces a uniform spacing of </a:t>
            </a:r>
            <a:r>
              <a:rPr dirty="0" sz="900" spc="-10" i="1">
                <a:latin typeface="Verdana"/>
                <a:cs typeface="Verdana"/>
              </a:rPr>
              <a:t>knots, </a:t>
            </a:r>
            <a:r>
              <a:rPr dirty="0" sz="900" i="1">
                <a:latin typeface="Verdana"/>
                <a:cs typeface="Verdana"/>
              </a:rPr>
              <a:t>resulting curve is not as </a:t>
            </a:r>
            <a:r>
              <a:rPr dirty="0" sz="900" spc="-10" i="1">
                <a:latin typeface="Verdana"/>
                <a:cs typeface="Verdana"/>
              </a:rPr>
              <a:t>smooth.</a:t>
            </a:r>
            <a:endParaRPr sz="9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400">
              <a:latin typeface="Verdana"/>
              <a:cs typeface="Verdana"/>
            </a:endParaRPr>
          </a:p>
          <a:p>
            <a:pPr marL="12700" marR="5080">
              <a:lnSpc>
                <a:spcPct val="100000"/>
              </a:lnSpc>
            </a:pPr>
            <a:r>
              <a:rPr dirty="0" sz="1000">
                <a:latin typeface="Verdana"/>
                <a:cs typeface="Verdana"/>
              </a:rPr>
              <a:t>An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example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of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curve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that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is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both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non-</a:t>
            </a:r>
            <a:r>
              <a:rPr dirty="0" sz="1000">
                <a:latin typeface="Verdana"/>
                <a:cs typeface="Verdana"/>
              </a:rPr>
              <a:t>uniform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and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rational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is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NURBS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circle.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 spc="-25">
                <a:latin typeface="Verdana"/>
                <a:cs typeface="Verdana"/>
              </a:rPr>
              <a:t>The </a:t>
            </a:r>
            <a:r>
              <a:rPr dirty="0" sz="1000">
                <a:latin typeface="Verdana"/>
                <a:cs typeface="Verdana"/>
              </a:rPr>
              <a:t>following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is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degree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2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curve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with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9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control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points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and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10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knots.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Domain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is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0-</a:t>
            </a:r>
            <a:r>
              <a:rPr dirty="0" sz="1000">
                <a:latin typeface="Verdana"/>
                <a:cs typeface="Verdana"/>
              </a:rPr>
              <a:t>4,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 spc="-25">
                <a:latin typeface="Verdana"/>
                <a:cs typeface="Verdana"/>
              </a:rPr>
              <a:t>and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3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spacing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alternate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between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0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and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 spc="-25">
                <a:latin typeface="Verdana"/>
                <a:cs typeface="Verdana"/>
              </a:rPr>
              <a:t>1.</a:t>
            </a:r>
            <a:endParaRPr sz="1000">
              <a:latin typeface="Verdana"/>
              <a:cs typeface="Verdana"/>
            </a:endParaRPr>
          </a:p>
          <a:p>
            <a:pPr marL="298450" marR="511809">
              <a:lnSpc>
                <a:spcPct val="125000"/>
              </a:lnSpc>
            </a:pPr>
            <a:r>
              <a:rPr dirty="0" sz="1000">
                <a:latin typeface="Verdana"/>
                <a:cs typeface="Verdana"/>
              </a:rPr>
              <a:t>knots</a:t>
            </a:r>
            <a:r>
              <a:rPr dirty="0" sz="1000" spc="-3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=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&lt;0,0,1,1,2,2,3,3,4,4&gt;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--</a:t>
            </a:r>
            <a:r>
              <a:rPr dirty="0" sz="1000">
                <a:latin typeface="Verdana"/>
                <a:cs typeface="Verdana"/>
              </a:rPr>
              <a:t>-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(full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multiplicity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in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interior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knots) </a:t>
            </a:r>
            <a:r>
              <a:rPr dirty="0" sz="1000">
                <a:latin typeface="Verdana"/>
                <a:cs typeface="Verdana"/>
              </a:rPr>
              <a:t>spacing</a:t>
            </a:r>
            <a:r>
              <a:rPr dirty="0" sz="1000" spc="-3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between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knots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=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[0,1,0,1,0,1,0,1,0]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--</a:t>
            </a:r>
            <a:r>
              <a:rPr dirty="0" sz="1000">
                <a:latin typeface="Verdana"/>
                <a:cs typeface="Verdana"/>
              </a:rPr>
              <a:t>-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(non-uniform)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6" name="object 6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54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 spc="-25"/>
              <a:t>56</a:t>
            </a:fld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3749675" y="508031"/>
            <a:ext cx="3112135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i="1">
                <a:latin typeface="Verdana"/>
                <a:cs typeface="Verdana"/>
              </a:rPr>
              <a:t>Essential</a:t>
            </a:r>
            <a:r>
              <a:rPr dirty="0" sz="1000" spc="-40" i="1">
                <a:latin typeface="Verdana"/>
                <a:cs typeface="Verdana"/>
              </a:rPr>
              <a:t> </a:t>
            </a:r>
            <a:r>
              <a:rPr dirty="0" sz="1000" i="1">
                <a:latin typeface="Verdana"/>
                <a:cs typeface="Verdana"/>
              </a:rPr>
              <a:t>Mathematics</a:t>
            </a:r>
            <a:r>
              <a:rPr dirty="0" sz="1000" spc="-40" i="1">
                <a:latin typeface="Verdana"/>
                <a:cs typeface="Verdana"/>
              </a:rPr>
              <a:t> </a:t>
            </a:r>
            <a:r>
              <a:rPr dirty="0" sz="1000" i="1">
                <a:latin typeface="Verdana"/>
                <a:cs typeface="Verdana"/>
              </a:rPr>
              <a:t>for</a:t>
            </a:r>
            <a:r>
              <a:rPr dirty="0" sz="1000" spc="-40" i="1">
                <a:latin typeface="Verdana"/>
                <a:cs typeface="Verdana"/>
              </a:rPr>
              <a:t> </a:t>
            </a:r>
            <a:r>
              <a:rPr dirty="0" sz="1000" i="1">
                <a:latin typeface="Verdana"/>
                <a:cs typeface="Verdana"/>
              </a:rPr>
              <a:t>Computational</a:t>
            </a:r>
            <a:r>
              <a:rPr dirty="0" sz="1000" spc="-40" i="1">
                <a:latin typeface="Verdana"/>
                <a:cs typeface="Verdana"/>
              </a:rPr>
              <a:t> </a:t>
            </a:r>
            <a:r>
              <a:rPr dirty="0" sz="1000" spc="-10" i="1">
                <a:latin typeface="Verdana"/>
                <a:cs typeface="Verdana"/>
              </a:rPr>
              <a:t>Design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3" name="object 3" descr=""/>
          <p:cNvSpPr/>
          <p:nvPr/>
        </p:nvSpPr>
        <p:spPr>
          <a:xfrm>
            <a:off x="1143000" y="9210675"/>
            <a:ext cx="5715000" cy="9525"/>
          </a:xfrm>
          <a:custGeom>
            <a:avLst/>
            <a:gdLst/>
            <a:ahLst/>
            <a:cxnLst/>
            <a:rect l="l" t="t" r="r" b="b"/>
            <a:pathLst>
              <a:path w="5715000" h="9525">
                <a:moveTo>
                  <a:pt x="5715000" y="9525"/>
                </a:moveTo>
                <a:lnTo>
                  <a:pt x="0" y="9525"/>
                </a:lnTo>
                <a:lnTo>
                  <a:pt x="0" y="0"/>
                </a:lnTo>
                <a:lnTo>
                  <a:pt x="5715000" y="0"/>
                </a:lnTo>
                <a:lnTo>
                  <a:pt x="5715000" y="9525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90650" y="933450"/>
            <a:ext cx="4286250" cy="3686175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1358900" y="4635500"/>
            <a:ext cx="5321300" cy="19367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i="1">
                <a:latin typeface="Verdana"/>
                <a:cs typeface="Verdana"/>
              </a:rPr>
              <a:t>Figure (43) A NURBS approximation of a circle is rational and non-uniform </a:t>
            </a:r>
            <a:r>
              <a:rPr dirty="0" sz="900" spc="-10" i="1">
                <a:latin typeface="Verdana"/>
                <a:cs typeface="Verdana"/>
              </a:rPr>
              <a:t>NURBS.</a:t>
            </a:r>
            <a:endParaRPr sz="900">
              <a:latin typeface="Verdana"/>
              <a:cs typeface="Verdana"/>
            </a:endParaRPr>
          </a:p>
          <a:p>
            <a:pPr>
              <a:lnSpc>
                <a:spcPct val="100000"/>
              </a:lnSpc>
            </a:pPr>
            <a:endParaRPr sz="9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1200" b="1">
                <a:latin typeface="Arial"/>
                <a:cs typeface="Arial"/>
              </a:rPr>
              <a:t>Evaluation </a:t>
            </a:r>
            <a:r>
              <a:rPr dirty="0" sz="1200" spc="-20" b="1">
                <a:latin typeface="Arial"/>
                <a:cs typeface="Arial"/>
              </a:rPr>
              <a:t>rule</a:t>
            </a:r>
            <a:endParaRPr sz="1200">
              <a:latin typeface="Arial"/>
              <a:cs typeface="Arial"/>
            </a:endParaRPr>
          </a:p>
          <a:p>
            <a:pPr marL="12700" marR="142875">
              <a:lnSpc>
                <a:spcPct val="100000"/>
              </a:lnSpc>
              <a:spcBef>
                <a:spcPts val="335"/>
              </a:spcBef>
            </a:pP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3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evaluation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rule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uses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mathematical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formula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that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takes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number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within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 spc="-25">
                <a:latin typeface="Verdana"/>
                <a:cs typeface="Verdana"/>
              </a:rPr>
              <a:t>the </a:t>
            </a:r>
            <a:r>
              <a:rPr dirty="0" sz="1000">
                <a:latin typeface="Verdana"/>
                <a:cs typeface="Verdana"/>
              </a:rPr>
              <a:t>curve</a:t>
            </a:r>
            <a:r>
              <a:rPr dirty="0" sz="1000" spc="-3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domain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and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assigns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point.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formula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takes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into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account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degree, </a:t>
            </a:r>
            <a:r>
              <a:rPr dirty="0" sz="1000">
                <a:latin typeface="Verdana"/>
                <a:cs typeface="Verdana"/>
              </a:rPr>
              <a:t>control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points,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and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knots.</a:t>
            </a:r>
            <a:endParaRPr sz="1000">
              <a:latin typeface="Verdana"/>
              <a:cs typeface="Verdana"/>
            </a:endParaRPr>
          </a:p>
          <a:p>
            <a:pPr marL="12700" marR="5080">
              <a:lnSpc>
                <a:spcPct val="100000"/>
              </a:lnSpc>
              <a:spcBef>
                <a:spcPts val="300"/>
              </a:spcBef>
            </a:pPr>
            <a:r>
              <a:rPr dirty="0" sz="1000">
                <a:latin typeface="Verdana"/>
                <a:cs typeface="Verdana"/>
              </a:rPr>
              <a:t>Using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this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formula,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specialized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curve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functions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can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take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curve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parameter</a:t>
            </a:r>
            <a:r>
              <a:rPr dirty="0" sz="1000" spc="-25">
                <a:latin typeface="Verdana"/>
                <a:cs typeface="Verdana"/>
              </a:rPr>
              <a:t> and </a:t>
            </a:r>
            <a:r>
              <a:rPr dirty="0" sz="1000">
                <a:latin typeface="Verdana"/>
                <a:cs typeface="Verdana"/>
              </a:rPr>
              <a:t>produce</a:t>
            </a:r>
            <a:r>
              <a:rPr dirty="0" sz="1000" spc="-3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corresponding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point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on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that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curve.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parameter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is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number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that</a:t>
            </a:r>
            <a:r>
              <a:rPr dirty="0" sz="1000" spc="-20">
                <a:latin typeface="Verdana"/>
                <a:cs typeface="Verdana"/>
              </a:rPr>
              <a:t> lies </a:t>
            </a:r>
            <a:r>
              <a:rPr dirty="0" sz="1000">
                <a:latin typeface="Verdana"/>
                <a:cs typeface="Verdana"/>
              </a:rPr>
              <a:t>within</a:t>
            </a:r>
            <a:r>
              <a:rPr dirty="0" sz="1000" spc="-3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curve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domain.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Domains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are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usually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increasing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and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consist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of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 spc="-25">
                <a:latin typeface="Verdana"/>
                <a:cs typeface="Verdana"/>
              </a:rPr>
              <a:t>two </a:t>
            </a:r>
            <a:r>
              <a:rPr dirty="0" sz="1000">
                <a:latin typeface="Verdana"/>
                <a:cs typeface="Verdana"/>
              </a:rPr>
              <a:t>numbers:</a:t>
            </a:r>
            <a:r>
              <a:rPr dirty="0" sz="1000" spc="-4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minimum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domain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parameter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(usually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referred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to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as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t0)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evaluates</a:t>
            </a:r>
            <a:r>
              <a:rPr dirty="0" sz="1000" spc="-25">
                <a:latin typeface="Verdana"/>
                <a:cs typeface="Verdana"/>
              </a:rPr>
              <a:t> to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3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start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point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of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curve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and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maximum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parameter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(t1)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evaluates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to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 spc="-25">
                <a:latin typeface="Verdana"/>
                <a:cs typeface="Verdana"/>
              </a:rPr>
              <a:t>end </a:t>
            </a:r>
            <a:r>
              <a:rPr dirty="0" sz="1000">
                <a:latin typeface="Verdana"/>
                <a:cs typeface="Verdana"/>
              </a:rPr>
              <a:t>point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of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curve.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6" name="object 6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54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 spc="-25"/>
              <a:t>56</a:t>
            </a:fld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3749675" y="508031"/>
            <a:ext cx="3112135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i="1">
                <a:latin typeface="Verdana"/>
                <a:cs typeface="Verdana"/>
              </a:rPr>
              <a:t>Essential</a:t>
            </a:r>
            <a:r>
              <a:rPr dirty="0" sz="1000" spc="-40" i="1">
                <a:latin typeface="Verdana"/>
                <a:cs typeface="Verdana"/>
              </a:rPr>
              <a:t> </a:t>
            </a:r>
            <a:r>
              <a:rPr dirty="0" sz="1000" i="1">
                <a:latin typeface="Verdana"/>
                <a:cs typeface="Verdana"/>
              </a:rPr>
              <a:t>Mathematics</a:t>
            </a:r>
            <a:r>
              <a:rPr dirty="0" sz="1000" spc="-40" i="1">
                <a:latin typeface="Verdana"/>
                <a:cs typeface="Verdana"/>
              </a:rPr>
              <a:t> </a:t>
            </a:r>
            <a:r>
              <a:rPr dirty="0" sz="1000" i="1">
                <a:latin typeface="Verdana"/>
                <a:cs typeface="Verdana"/>
              </a:rPr>
              <a:t>for</a:t>
            </a:r>
            <a:r>
              <a:rPr dirty="0" sz="1000" spc="-40" i="1">
                <a:latin typeface="Verdana"/>
                <a:cs typeface="Verdana"/>
              </a:rPr>
              <a:t> </a:t>
            </a:r>
            <a:r>
              <a:rPr dirty="0" sz="1000" i="1">
                <a:latin typeface="Verdana"/>
                <a:cs typeface="Verdana"/>
              </a:rPr>
              <a:t>Computational</a:t>
            </a:r>
            <a:r>
              <a:rPr dirty="0" sz="1000" spc="-40" i="1">
                <a:latin typeface="Verdana"/>
                <a:cs typeface="Verdana"/>
              </a:rPr>
              <a:t> </a:t>
            </a:r>
            <a:r>
              <a:rPr dirty="0" sz="1000" spc="-10" i="1">
                <a:latin typeface="Verdana"/>
                <a:cs typeface="Verdana"/>
              </a:rPr>
              <a:t>Design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3" name="object 3" descr=""/>
          <p:cNvSpPr/>
          <p:nvPr/>
        </p:nvSpPr>
        <p:spPr>
          <a:xfrm>
            <a:off x="1143000" y="9210675"/>
            <a:ext cx="5715000" cy="9525"/>
          </a:xfrm>
          <a:custGeom>
            <a:avLst/>
            <a:gdLst/>
            <a:ahLst/>
            <a:cxnLst/>
            <a:rect l="l" t="t" r="r" b="b"/>
            <a:pathLst>
              <a:path w="5715000" h="9525">
                <a:moveTo>
                  <a:pt x="5715000" y="9525"/>
                </a:moveTo>
                <a:lnTo>
                  <a:pt x="0" y="9525"/>
                </a:lnTo>
                <a:lnTo>
                  <a:pt x="0" y="0"/>
                </a:lnTo>
                <a:lnTo>
                  <a:pt x="5715000" y="0"/>
                </a:lnTo>
                <a:lnTo>
                  <a:pt x="5715000" y="9525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90650" y="1085382"/>
            <a:ext cx="5067300" cy="1981667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1358900" y="3082925"/>
            <a:ext cx="5500370" cy="3146425"/>
          </a:xfrm>
          <a:prstGeom prst="rect">
            <a:avLst/>
          </a:prstGeom>
        </p:spPr>
        <p:txBody>
          <a:bodyPr wrap="square" lIns="0" tIns="20320" rIns="0" bIns="0" rtlCol="0" vert="horz">
            <a:spAutoFit/>
          </a:bodyPr>
          <a:lstStyle/>
          <a:p>
            <a:pPr marL="12700" marR="5080">
              <a:lnSpc>
                <a:spcPts val="1050"/>
              </a:lnSpc>
              <a:spcBef>
                <a:spcPts val="160"/>
              </a:spcBef>
            </a:pPr>
            <a:r>
              <a:rPr dirty="0" sz="900" i="1">
                <a:latin typeface="Verdana"/>
                <a:cs typeface="Verdana"/>
              </a:rPr>
              <a:t>Figure (44): Evaluate parameters (a, b, c, …) to points on 3D curve (A, B, C, …). Minimum </a:t>
            </a:r>
            <a:r>
              <a:rPr dirty="0" sz="900" spc="-25" i="1">
                <a:latin typeface="Verdana"/>
                <a:cs typeface="Verdana"/>
              </a:rPr>
              <a:t>and</a:t>
            </a:r>
            <a:r>
              <a:rPr dirty="0" sz="900" spc="-25" i="1">
                <a:latin typeface="Verdana"/>
                <a:cs typeface="Verdana"/>
              </a:rPr>
              <a:t> </a:t>
            </a:r>
            <a:r>
              <a:rPr dirty="0" sz="900" i="1">
                <a:latin typeface="Verdana"/>
                <a:cs typeface="Verdana"/>
              </a:rPr>
              <a:t>maximum parameters (t0 and t1) evaluate to the start and end points of the 3D </a:t>
            </a:r>
            <a:r>
              <a:rPr dirty="0" sz="900" spc="-10" i="1">
                <a:latin typeface="Verdana"/>
                <a:cs typeface="Verdana"/>
              </a:rPr>
              <a:t>curve.</a:t>
            </a:r>
            <a:endParaRPr sz="9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8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1200" b="1">
                <a:latin typeface="Arial"/>
                <a:cs typeface="Arial"/>
              </a:rPr>
              <a:t>Characteristics of NURBS </a:t>
            </a:r>
            <a:r>
              <a:rPr dirty="0" sz="1200" spc="-10" b="1">
                <a:latin typeface="Arial"/>
                <a:cs typeface="Arial"/>
              </a:rPr>
              <a:t>curves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dirty="0" sz="1000">
                <a:latin typeface="Verdana"/>
                <a:cs typeface="Verdana"/>
              </a:rPr>
              <a:t>In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order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to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create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NURBS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curve,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you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will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need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to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provide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following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information:</a:t>
            </a:r>
            <a:endParaRPr sz="1000">
              <a:latin typeface="Verdana"/>
              <a:cs typeface="Verdana"/>
            </a:endParaRPr>
          </a:p>
          <a:p>
            <a:pPr marL="240665" indent="-227965">
              <a:lnSpc>
                <a:spcPct val="100000"/>
              </a:lnSpc>
              <a:spcBef>
                <a:spcPts val="300"/>
              </a:spcBef>
              <a:buFont typeface="Arial"/>
              <a:buChar char="●"/>
              <a:tabLst>
                <a:tab pos="240665" algn="l"/>
                <a:tab pos="241300" algn="l"/>
              </a:tabLst>
            </a:pPr>
            <a:r>
              <a:rPr dirty="0" sz="1000">
                <a:latin typeface="Verdana"/>
                <a:cs typeface="Verdana"/>
              </a:rPr>
              <a:t>Dimension,</a:t>
            </a:r>
            <a:r>
              <a:rPr dirty="0" sz="1000" spc="-3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typically</a:t>
            </a:r>
            <a:r>
              <a:rPr dirty="0" sz="1000" spc="-35">
                <a:latin typeface="Verdana"/>
                <a:cs typeface="Verdana"/>
              </a:rPr>
              <a:t> </a:t>
            </a:r>
            <a:r>
              <a:rPr dirty="0" sz="1000" spc="-50">
                <a:latin typeface="Verdana"/>
                <a:cs typeface="Verdana"/>
              </a:rPr>
              <a:t>3</a:t>
            </a:r>
            <a:endParaRPr sz="1000">
              <a:latin typeface="Verdana"/>
              <a:cs typeface="Verdana"/>
            </a:endParaRPr>
          </a:p>
          <a:p>
            <a:pPr marL="240665" indent="-227965">
              <a:lnSpc>
                <a:spcPct val="100000"/>
              </a:lnSpc>
              <a:spcBef>
                <a:spcPts val="300"/>
              </a:spcBef>
              <a:buFont typeface="Arial"/>
              <a:buChar char="●"/>
              <a:tabLst>
                <a:tab pos="240665" algn="l"/>
                <a:tab pos="241300" algn="l"/>
              </a:tabLst>
            </a:pPr>
            <a:r>
              <a:rPr dirty="0" sz="1000">
                <a:latin typeface="Verdana"/>
                <a:cs typeface="Verdana"/>
              </a:rPr>
              <a:t>Degree,</a:t>
            </a:r>
            <a:r>
              <a:rPr dirty="0" sz="1000" spc="-3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(sometimes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use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 i="1">
                <a:latin typeface="Verdana"/>
                <a:cs typeface="Verdana"/>
              </a:rPr>
              <a:t>order</a:t>
            </a:r>
            <a:r>
              <a:rPr dirty="0" sz="1000">
                <a:latin typeface="Verdana"/>
                <a:cs typeface="Verdana"/>
              </a:rPr>
              <a:t>,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which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is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equal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to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degree+1)</a:t>
            </a:r>
            <a:endParaRPr sz="1000">
              <a:latin typeface="Verdana"/>
              <a:cs typeface="Verdana"/>
            </a:endParaRPr>
          </a:p>
          <a:p>
            <a:pPr marL="240665" indent="-227965">
              <a:lnSpc>
                <a:spcPct val="100000"/>
              </a:lnSpc>
              <a:spcBef>
                <a:spcPts val="300"/>
              </a:spcBef>
              <a:buFont typeface="Arial"/>
              <a:buChar char="●"/>
              <a:tabLst>
                <a:tab pos="240665" algn="l"/>
                <a:tab pos="241300" algn="l"/>
              </a:tabLst>
            </a:pPr>
            <a:r>
              <a:rPr dirty="0" sz="1000">
                <a:latin typeface="Verdana"/>
                <a:cs typeface="Verdana"/>
              </a:rPr>
              <a:t>Control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points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(list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of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points)</a:t>
            </a:r>
            <a:endParaRPr sz="1000">
              <a:latin typeface="Verdana"/>
              <a:cs typeface="Verdana"/>
            </a:endParaRPr>
          </a:p>
          <a:p>
            <a:pPr marL="240665" indent="-227965">
              <a:lnSpc>
                <a:spcPct val="100000"/>
              </a:lnSpc>
              <a:spcBef>
                <a:spcPts val="300"/>
              </a:spcBef>
              <a:buFont typeface="Arial"/>
              <a:buChar char="●"/>
              <a:tabLst>
                <a:tab pos="240665" algn="l"/>
                <a:tab pos="241300" algn="l"/>
              </a:tabLst>
            </a:pPr>
            <a:r>
              <a:rPr dirty="0" sz="1000">
                <a:latin typeface="Verdana"/>
                <a:cs typeface="Verdana"/>
              </a:rPr>
              <a:t>Weight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of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control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point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(list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of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numbers)</a:t>
            </a:r>
            <a:endParaRPr sz="1000">
              <a:latin typeface="Verdana"/>
              <a:cs typeface="Verdana"/>
            </a:endParaRPr>
          </a:p>
          <a:p>
            <a:pPr marL="240665" indent="-227965">
              <a:lnSpc>
                <a:spcPct val="100000"/>
              </a:lnSpc>
              <a:spcBef>
                <a:spcPts val="300"/>
              </a:spcBef>
              <a:buFont typeface="Arial"/>
              <a:buChar char="●"/>
              <a:tabLst>
                <a:tab pos="240665" algn="l"/>
                <a:tab pos="241300" algn="l"/>
              </a:tabLst>
            </a:pPr>
            <a:r>
              <a:rPr dirty="0" sz="1000">
                <a:latin typeface="Verdana"/>
                <a:cs typeface="Verdana"/>
              </a:rPr>
              <a:t>Knots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(list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of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numbers)</a:t>
            </a:r>
            <a:endParaRPr sz="1000">
              <a:latin typeface="Verdana"/>
              <a:cs typeface="Verdana"/>
            </a:endParaRPr>
          </a:p>
          <a:p>
            <a:pPr marL="12700" marR="38735">
              <a:lnSpc>
                <a:spcPct val="100000"/>
              </a:lnSpc>
              <a:spcBef>
                <a:spcPts val="300"/>
              </a:spcBef>
            </a:pPr>
            <a:r>
              <a:rPr dirty="0" sz="1000">
                <a:latin typeface="Verdana"/>
                <a:cs typeface="Verdana"/>
              </a:rPr>
              <a:t>When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you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create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curve,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you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need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to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at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least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define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degree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and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locations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of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 spc="-25">
                <a:latin typeface="Verdana"/>
                <a:cs typeface="Verdana"/>
              </a:rPr>
              <a:t>the </a:t>
            </a:r>
            <a:r>
              <a:rPr dirty="0" sz="1000">
                <a:latin typeface="Verdana"/>
                <a:cs typeface="Verdana"/>
              </a:rPr>
              <a:t>control</a:t>
            </a:r>
            <a:r>
              <a:rPr dirty="0" sz="1000" spc="-4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points.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rest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of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information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necessary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to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construct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NURBS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curves</a:t>
            </a:r>
            <a:r>
              <a:rPr dirty="0" sz="1000" spc="-25">
                <a:latin typeface="Verdana"/>
                <a:cs typeface="Verdana"/>
              </a:rPr>
              <a:t> can </a:t>
            </a:r>
            <a:r>
              <a:rPr dirty="0" sz="1000">
                <a:latin typeface="Verdana"/>
                <a:cs typeface="Verdana"/>
              </a:rPr>
              <a:t>be</a:t>
            </a:r>
            <a:r>
              <a:rPr dirty="0" sz="1000" spc="-3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generated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automatically.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Selecting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an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end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point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to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coincide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with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start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point </a:t>
            </a:r>
            <a:r>
              <a:rPr dirty="0" sz="1000">
                <a:latin typeface="Verdana"/>
                <a:cs typeface="Verdana"/>
              </a:rPr>
              <a:t>would</a:t>
            </a:r>
            <a:r>
              <a:rPr dirty="0" sz="1000" spc="-3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typically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create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periodic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smooth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closed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curve.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following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table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shows </a:t>
            </a:r>
            <a:r>
              <a:rPr dirty="0" sz="1000">
                <a:latin typeface="Verdana"/>
                <a:cs typeface="Verdana"/>
              </a:rPr>
              <a:t>examples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of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open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and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closed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curves:</a:t>
            </a:r>
            <a:endParaRPr sz="10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500">
              <a:latin typeface="Verdana"/>
              <a:cs typeface="Verdana"/>
            </a:endParaRPr>
          </a:p>
          <a:p>
            <a:pPr marL="174625">
              <a:lnSpc>
                <a:spcPct val="100000"/>
              </a:lnSpc>
            </a:pPr>
            <a:r>
              <a:rPr dirty="0" sz="1000" spc="-10">
                <a:latin typeface="Verdana"/>
                <a:cs typeface="Verdana"/>
              </a:rPr>
              <a:t>Degree-</a:t>
            </a:r>
            <a:r>
              <a:rPr dirty="0" sz="1000">
                <a:latin typeface="Verdana"/>
                <a:cs typeface="Verdana"/>
              </a:rPr>
              <a:t>1</a:t>
            </a:r>
            <a:r>
              <a:rPr dirty="0" sz="1000" spc="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open</a:t>
            </a:r>
            <a:r>
              <a:rPr dirty="0" sz="1000" spc="5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curve.</a:t>
            </a:r>
            <a:endParaRPr sz="1000">
              <a:latin typeface="Verdana"/>
              <a:cs typeface="Verdana"/>
            </a:endParaRPr>
          </a:p>
          <a:p>
            <a:pPr marL="174625">
              <a:lnSpc>
                <a:spcPct val="100000"/>
              </a:lnSpc>
              <a:spcBef>
                <a:spcPts val="300"/>
              </a:spcBef>
            </a:pP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3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curve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goes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through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all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control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points.</a:t>
            </a:r>
            <a:endParaRPr sz="1000">
              <a:latin typeface="Verdana"/>
              <a:cs typeface="Verdana"/>
            </a:endParaRPr>
          </a:p>
        </p:txBody>
      </p:sp>
      <p:pic>
        <p:nvPicPr>
          <p:cNvPr id="6" name="object 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423289" y="5743575"/>
            <a:ext cx="1825185" cy="546903"/>
          </a:xfrm>
          <a:prstGeom prst="rect">
            <a:avLst/>
          </a:prstGeom>
        </p:spPr>
      </p:pic>
      <p:sp>
        <p:nvSpPr>
          <p:cNvPr id="7" name="object 7" descr=""/>
          <p:cNvSpPr txBox="1"/>
          <p:nvPr/>
        </p:nvSpPr>
        <p:spPr>
          <a:xfrm>
            <a:off x="1520825" y="6613518"/>
            <a:ext cx="2698115" cy="558800"/>
          </a:xfrm>
          <a:prstGeom prst="rect">
            <a:avLst/>
          </a:prstGeom>
        </p:spPr>
        <p:txBody>
          <a:bodyPr wrap="square" lIns="0" tIns="508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00"/>
              </a:spcBef>
            </a:pPr>
            <a:r>
              <a:rPr dirty="0" sz="1000" spc="-10">
                <a:latin typeface="Verdana"/>
                <a:cs typeface="Verdana"/>
              </a:rPr>
              <a:t>Degree-</a:t>
            </a:r>
            <a:r>
              <a:rPr dirty="0" sz="1000">
                <a:latin typeface="Verdana"/>
                <a:cs typeface="Verdana"/>
              </a:rPr>
              <a:t>3</a:t>
            </a:r>
            <a:r>
              <a:rPr dirty="0" sz="1000" spc="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open</a:t>
            </a:r>
            <a:r>
              <a:rPr dirty="0" sz="1000" spc="5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curve.</a:t>
            </a:r>
            <a:endParaRPr sz="1000">
              <a:latin typeface="Verdana"/>
              <a:cs typeface="Verdana"/>
            </a:endParaRPr>
          </a:p>
          <a:p>
            <a:pPr marL="12700" marR="5080">
              <a:lnSpc>
                <a:spcPct val="100000"/>
              </a:lnSpc>
              <a:spcBef>
                <a:spcPts val="300"/>
              </a:spcBef>
            </a:pPr>
            <a:r>
              <a:rPr dirty="0" sz="1000">
                <a:latin typeface="Verdana"/>
                <a:cs typeface="Verdana"/>
              </a:rPr>
              <a:t>Both</a:t>
            </a:r>
            <a:r>
              <a:rPr dirty="0" sz="1000" spc="-3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curve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ends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coincide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with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end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control points.</a:t>
            </a:r>
            <a:endParaRPr sz="1000">
              <a:latin typeface="Verdana"/>
              <a:cs typeface="Verdana"/>
            </a:endParaRPr>
          </a:p>
        </p:txBody>
      </p:sp>
      <p:pic>
        <p:nvPicPr>
          <p:cNvPr id="8" name="object 8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362450" y="6585884"/>
            <a:ext cx="1954442" cy="673847"/>
          </a:xfrm>
          <a:prstGeom prst="rect">
            <a:avLst/>
          </a:prstGeom>
        </p:spPr>
      </p:pic>
      <p:sp>
        <p:nvSpPr>
          <p:cNvPr id="9" name="object 9" descr=""/>
          <p:cNvSpPr txBox="1"/>
          <p:nvPr/>
        </p:nvSpPr>
        <p:spPr>
          <a:xfrm>
            <a:off x="1520825" y="7708893"/>
            <a:ext cx="2504440" cy="558800"/>
          </a:xfrm>
          <a:prstGeom prst="rect">
            <a:avLst/>
          </a:prstGeom>
        </p:spPr>
        <p:txBody>
          <a:bodyPr wrap="square" lIns="0" tIns="508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00"/>
              </a:spcBef>
            </a:pPr>
            <a:r>
              <a:rPr dirty="0" sz="1000" spc="-10">
                <a:latin typeface="Verdana"/>
                <a:cs typeface="Verdana"/>
              </a:rPr>
              <a:t>Degree-</a:t>
            </a:r>
            <a:r>
              <a:rPr dirty="0" sz="1000">
                <a:latin typeface="Verdana"/>
                <a:cs typeface="Verdana"/>
              </a:rPr>
              <a:t>3</a:t>
            </a:r>
            <a:r>
              <a:rPr dirty="0" sz="1000" spc="-1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closed</a:t>
            </a:r>
            <a:r>
              <a:rPr dirty="0" sz="1000" spc="-1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periodic</a:t>
            </a:r>
            <a:r>
              <a:rPr dirty="0" sz="1000" spc="-5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curve.</a:t>
            </a:r>
            <a:endParaRPr sz="1000">
              <a:latin typeface="Verdana"/>
              <a:cs typeface="Verdana"/>
            </a:endParaRPr>
          </a:p>
          <a:p>
            <a:pPr marL="12700" marR="5080">
              <a:lnSpc>
                <a:spcPct val="100000"/>
              </a:lnSpc>
              <a:spcBef>
                <a:spcPts val="300"/>
              </a:spcBef>
            </a:pP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curve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seam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does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not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go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through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 spc="-50">
                <a:latin typeface="Verdana"/>
                <a:cs typeface="Verdana"/>
              </a:rPr>
              <a:t>a </a:t>
            </a:r>
            <a:r>
              <a:rPr dirty="0" sz="1000">
                <a:latin typeface="Verdana"/>
                <a:cs typeface="Verdana"/>
              </a:rPr>
              <a:t>control</a:t>
            </a:r>
            <a:r>
              <a:rPr dirty="0" sz="1000" spc="-35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point.</a:t>
            </a:r>
            <a:endParaRPr sz="1000">
              <a:latin typeface="Verdana"/>
              <a:cs typeface="Verdana"/>
            </a:endParaRPr>
          </a:p>
        </p:txBody>
      </p:sp>
      <p:pic>
        <p:nvPicPr>
          <p:cNvPr id="10" name="object 10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362450" y="7547832"/>
            <a:ext cx="2379320" cy="978919"/>
          </a:xfrm>
          <a:prstGeom prst="rect">
            <a:avLst/>
          </a:prstGeom>
        </p:spPr>
      </p:pic>
      <p:sp>
        <p:nvSpPr>
          <p:cNvPr id="11" name="object 11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54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 spc="-25"/>
              <a:t>56</a:t>
            </a:fld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3749675" y="508031"/>
            <a:ext cx="3112135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i="1">
                <a:latin typeface="Verdana"/>
                <a:cs typeface="Verdana"/>
              </a:rPr>
              <a:t>Essential</a:t>
            </a:r>
            <a:r>
              <a:rPr dirty="0" sz="1000" spc="-40" i="1">
                <a:latin typeface="Verdana"/>
                <a:cs typeface="Verdana"/>
              </a:rPr>
              <a:t> </a:t>
            </a:r>
            <a:r>
              <a:rPr dirty="0" sz="1000" i="1">
                <a:latin typeface="Verdana"/>
                <a:cs typeface="Verdana"/>
              </a:rPr>
              <a:t>Mathematics</a:t>
            </a:r>
            <a:r>
              <a:rPr dirty="0" sz="1000" spc="-40" i="1">
                <a:latin typeface="Verdana"/>
                <a:cs typeface="Verdana"/>
              </a:rPr>
              <a:t> </a:t>
            </a:r>
            <a:r>
              <a:rPr dirty="0" sz="1000" i="1">
                <a:latin typeface="Verdana"/>
                <a:cs typeface="Verdana"/>
              </a:rPr>
              <a:t>for</a:t>
            </a:r>
            <a:r>
              <a:rPr dirty="0" sz="1000" spc="-40" i="1">
                <a:latin typeface="Verdana"/>
                <a:cs typeface="Verdana"/>
              </a:rPr>
              <a:t> </a:t>
            </a:r>
            <a:r>
              <a:rPr dirty="0" sz="1000" i="1">
                <a:latin typeface="Verdana"/>
                <a:cs typeface="Verdana"/>
              </a:rPr>
              <a:t>Computational</a:t>
            </a:r>
            <a:r>
              <a:rPr dirty="0" sz="1000" spc="-40" i="1">
                <a:latin typeface="Verdana"/>
                <a:cs typeface="Verdana"/>
              </a:rPr>
              <a:t> </a:t>
            </a:r>
            <a:r>
              <a:rPr dirty="0" sz="1000" spc="-10" i="1">
                <a:latin typeface="Verdana"/>
                <a:cs typeface="Verdana"/>
              </a:rPr>
              <a:t>Design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3" name="object 3" descr=""/>
          <p:cNvSpPr/>
          <p:nvPr/>
        </p:nvSpPr>
        <p:spPr>
          <a:xfrm>
            <a:off x="1143000" y="9210675"/>
            <a:ext cx="5715000" cy="9525"/>
          </a:xfrm>
          <a:custGeom>
            <a:avLst/>
            <a:gdLst/>
            <a:ahLst/>
            <a:cxnLst/>
            <a:rect l="l" t="t" r="r" b="b"/>
            <a:pathLst>
              <a:path w="5715000" h="9525">
                <a:moveTo>
                  <a:pt x="5715000" y="9525"/>
                </a:moveTo>
                <a:lnTo>
                  <a:pt x="0" y="9525"/>
                </a:lnTo>
                <a:lnTo>
                  <a:pt x="0" y="0"/>
                </a:lnTo>
                <a:lnTo>
                  <a:pt x="5715000" y="0"/>
                </a:lnTo>
                <a:lnTo>
                  <a:pt x="5715000" y="9525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 txBox="1"/>
          <p:nvPr/>
        </p:nvSpPr>
        <p:spPr>
          <a:xfrm>
            <a:off x="1520825" y="1327181"/>
            <a:ext cx="2624455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000">
                <a:latin typeface="Verdana"/>
                <a:cs typeface="Verdana"/>
              </a:rPr>
              <a:t>Moving</a:t>
            </a:r>
            <a:r>
              <a:rPr dirty="0" sz="1000" spc="-3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control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points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of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periodic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curve </a:t>
            </a:r>
            <a:r>
              <a:rPr dirty="0" sz="1000">
                <a:latin typeface="Verdana"/>
                <a:cs typeface="Verdana"/>
              </a:rPr>
              <a:t>does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not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affect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curve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smoothness.</a:t>
            </a:r>
            <a:endParaRPr sz="1000">
              <a:latin typeface="Verdana"/>
              <a:cs typeface="Verdana"/>
            </a:endParaRPr>
          </a:p>
        </p:txBody>
      </p:sp>
      <p:pic>
        <p:nvPicPr>
          <p:cNvPr id="5" name="object 5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23352" y="981075"/>
            <a:ext cx="1948872" cy="1019175"/>
          </a:xfrm>
          <a:prstGeom prst="rect">
            <a:avLst/>
          </a:prstGeom>
        </p:spPr>
      </p:pic>
      <p:sp>
        <p:nvSpPr>
          <p:cNvPr id="6" name="object 6" descr=""/>
          <p:cNvSpPr txBox="1"/>
          <p:nvPr/>
        </p:nvSpPr>
        <p:spPr>
          <a:xfrm>
            <a:off x="1520825" y="2574956"/>
            <a:ext cx="2319655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000">
                <a:latin typeface="Verdana"/>
                <a:cs typeface="Verdana"/>
              </a:rPr>
              <a:t>Kinks</a:t>
            </a:r>
            <a:r>
              <a:rPr dirty="0" sz="1000" spc="-3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are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created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when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curve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 spc="-25">
                <a:latin typeface="Verdana"/>
                <a:cs typeface="Verdana"/>
              </a:rPr>
              <a:t>is </a:t>
            </a:r>
            <a:r>
              <a:rPr dirty="0" sz="1000">
                <a:latin typeface="Verdana"/>
                <a:cs typeface="Verdana"/>
              </a:rPr>
              <a:t>forced</a:t>
            </a:r>
            <a:r>
              <a:rPr dirty="0" sz="1000" spc="-4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through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some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control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points.</a:t>
            </a:r>
            <a:endParaRPr sz="1000">
              <a:latin typeface="Verdana"/>
              <a:cs typeface="Verdana"/>
            </a:endParaRPr>
          </a:p>
        </p:txBody>
      </p:sp>
      <p:pic>
        <p:nvPicPr>
          <p:cNvPr id="7" name="object 7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362450" y="2181225"/>
            <a:ext cx="1893509" cy="916289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362450" y="3537337"/>
            <a:ext cx="1893509" cy="872737"/>
          </a:xfrm>
          <a:prstGeom prst="rect">
            <a:avLst/>
          </a:prstGeom>
        </p:spPr>
      </p:pic>
      <p:sp>
        <p:nvSpPr>
          <p:cNvPr id="9" name="object 9" descr=""/>
          <p:cNvSpPr txBox="1"/>
          <p:nvPr/>
        </p:nvSpPr>
        <p:spPr>
          <a:xfrm>
            <a:off x="1358900" y="3622706"/>
            <a:ext cx="5472430" cy="2225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74625">
              <a:lnSpc>
                <a:spcPct val="100000"/>
              </a:lnSpc>
              <a:spcBef>
                <a:spcPts val="100"/>
              </a:spcBef>
            </a:pPr>
            <a:r>
              <a:rPr dirty="0" sz="1000">
                <a:latin typeface="Verdana"/>
                <a:cs typeface="Verdana"/>
              </a:rPr>
              <a:t>Moving</a:t>
            </a:r>
            <a:r>
              <a:rPr dirty="0" sz="1000" spc="-3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control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points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of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 spc="-50">
                <a:latin typeface="Verdana"/>
                <a:cs typeface="Verdana"/>
              </a:rPr>
              <a:t>a</a:t>
            </a:r>
            <a:endParaRPr sz="1000">
              <a:latin typeface="Verdana"/>
              <a:cs typeface="Verdana"/>
            </a:endParaRPr>
          </a:p>
          <a:p>
            <a:pPr marL="174625" marR="2724785">
              <a:lnSpc>
                <a:spcPct val="100000"/>
              </a:lnSpc>
            </a:pPr>
            <a:r>
              <a:rPr dirty="0" sz="1000" spc="-10">
                <a:latin typeface="Verdana"/>
                <a:cs typeface="Verdana"/>
              </a:rPr>
              <a:t>non-</a:t>
            </a:r>
            <a:r>
              <a:rPr dirty="0" sz="1000">
                <a:latin typeface="Verdana"/>
                <a:cs typeface="Verdana"/>
              </a:rPr>
              <a:t>periodic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curve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does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not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guarantee </a:t>
            </a:r>
            <a:r>
              <a:rPr dirty="0" sz="1000">
                <a:latin typeface="Verdana"/>
                <a:cs typeface="Verdana"/>
              </a:rPr>
              <a:t>smooth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continuity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of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curve,</a:t>
            </a:r>
            <a:r>
              <a:rPr dirty="0" sz="1000" spc="-25">
                <a:latin typeface="Verdana"/>
                <a:cs typeface="Verdana"/>
              </a:rPr>
              <a:t> but </a:t>
            </a:r>
            <a:r>
              <a:rPr dirty="0" sz="1000">
                <a:latin typeface="Verdana"/>
                <a:cs typeface="Verdana"/>
              </a:rPr>
              <a:t>enables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more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control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over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outcome.</a:t>
            </a:r>
            <a:endParaRPr sz="1000">
              <a:latin typeface="Verdana"/>
              <a:cs typeface="Verdana"/>
            </a:endParaRPr>
          </a:p>
          <a:p>
            <a:pPr>
              <a:lnSpc>
                <a:spcPct val="100000"/>
              </a:lnSpc>
            </a:pPr>
            <a:endParaRPr sz="12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5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1100" b="1">
                <a:latin typeface="Arial"/>
                <a:cs typeface="Arial"/>
              </a:rPr>
              <a:t>Clamped</a:t>
            </a:r>
            <a:r>
              <a:rPr dirty="0" sz="1100" spc="-30" b="1">
                <a:latin typeface="Arial"/>
                <a:cs typeface="Arial"/>
              </a:rPr>
              <a:t> </a:t>
            </a:r>
            <a:r>
              <a:rPr dirty="0" sz="1100" b="1">
                <a:latin typeface="Arial"/>
                <a:cs typeface="Arial"/>
              </a:rPr>
              <a:t>vs.</a:t>
            </a:r>
            <a:r>
              <a:rPr dirty="0" sz="1100" spc="-30" b="1">
                <a:latin typeface="Arial"/>
                <a:cs typeface="Arial"/>
              </a:rPr>
              <a:t> </a:t>
            </a:r>
            <a:r>
              <a:rPr dirty="0" sz="1100" b="1">
                <a:latin typeface="Arial"/>
                <a:cs typeface="Arial"/>
              </a:rPr>
              <a:t>periodic</a:t>
            </a:r>
            <a:r>
              <a:rPr dirty="0" sz="1100" spc="-30" b="1">
                <a:latin typeface="Arial"/>
                <a:cs typeface="Arial"/>
              </a:rPr>
              <a:t> </a:t>
            </a:r>
            <a:r>
              <a:rPr dirty="0" sz="1100" b="1">
                <a:latin typeface="Arial"/>
                <a:cs typeface="Arial"/>
              </a:rPr>
              <a:t>NURBS</a:t>
            </a:r>
            <a:r>
              <a:rPr dirty="0" sz="1100" spc="-25" b="1">
                <a:latin typeface="Arial"/>
                <a:cs typeface="Arial"/>
              </a:rPr>
              <a:t> </a:t>
            </a:r>
            <a:r>
              <a:rPr dirty="0" sz="1100" spc="-10" b="1">
                <a:latin typeface="Arial"/>
                <a:cs typeface="Arial"/>
              </a:rPr>
              <a:t>curves</a:t>
            </a:r>
            <a:endParaRPr sz="1100">
              <a:latin typeface="Arial"/>
              <a:cs typeface="Arial"/>
            </a:endParaRPr>
          </a:p>
          <a:p>
            <a:pPr marL="12700" marR="196850">
              <a:lnSpc>
                <a:spcPct val="100000"/>
              </a:lnSpc>
              <a:spcBef>
                <a:spcPts val="355"/>
              </a:spcBef>
            </a:pP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3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end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points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of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closed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clamped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curves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coincide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with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end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control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points.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Periodic </a:t>
            </a:r>
            <a:r>
              <a:rPr dirty="0" sz="1000">
                <a:latin typeface="Verdana"/>
                <a:cs typeface="Verdana"/>
              </a:rPr>
              <a:t>curves</a:t>
            </a:r>
            <a:r>
              <a:rPr dirty="0" sz="1000" spc="-3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are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smooth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closed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curves.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best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way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to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understand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differences </a:t>
            </a:r>
            <a:r>
              <a:rPr dirty="0" sz="1000">
                <a:latin typeface="Verdana"/>
                <a:cs typeface="Verdana"/>
              </a:rPr>
              <a:t>between</a:t>
            </a:r>
            <a:r>
              <a:rPr dirty="0" sz="1000" spc="-3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two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is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through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comparing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control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points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and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knots.</a:t>
            </a:r>
            <a:endParaRPr sz="1000">
              <a:latin typeface="Verdana"/>
              <a:cs typeface="Verdana"/>
            </a:endParaRPr>
          </a:p>
          <a:p>
            <a:pPr marL="12700" marR="5080">
              <a:lnSpc>
                <a:spcPct val="100000"/>
              </a:lnSpc>
              <a:spcBef>
                <a:spcPts val="300"/>
              </a:spcBef>
            </a:pP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following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is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an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example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of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an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open,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clamped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non-</a:t>
            </a:r>
            <a:r>
              <a:rPr dirty="0" sz="1000">
                <a:latin typeface="Verdana"/>
                <a:cs typeface="Verdana"/>
              </a:rPr>
              <a:t>rational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NURBS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curve.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 spc="-20">
                <a:latin typeface="Verdana"/>
                <a:cs typeface="Verdana"/>
              </a:rPr>
              <a:t>This </a:t>
            </a:r>
            <a:r>
              <a:rPr dirty="0" sz="1000">
                <a:latin typeface="Verdana"/>
                <a:cs typeface="Verdana"/>
              </a:rPr>
              <a:t>curve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has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four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control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points,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uniform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knots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with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full-</a:t>
            </a:r>
            <a:r>
              <a:rPr dirty="0" sz="1000">
                <a:latin typeface="Verdana"/>
                <a:cs typeface="Verdana"/>
              </a:rPr>
              <a:t>multiplicity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at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start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and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 spc="-25">
                <a:latin typeface="Verdana"/>
                <a:cs typeface="Verdana"/>
              </a:rPr>
              <a:t>end </a:t>
            </a:r>
            <a:r>
              <a:rPr dirty="0" sz="1000">
                <a:latin typeface="Verdana"/>
                <a:cs typeface="Verdana"/>
              </a:rPr>
              <a:t>knots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and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weights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of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all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control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points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equal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to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 spc="-25">
                <a:latin typeface="Verdana"/>
                <a:cs typeface="Verdana"/>
              </a:rPr>
              <a:t>1.</a:t>
            </a:r>
            <a:endParaRPr sz="1000">
              <a:latin typeface="Verdana"/>
              <a:cs typeface="Verdana"/>
            </a:endParaRPr>
          </a:p>
        </p:txBody>
      </p:sp>
      <p:pic>
        <p:nvPicPr>
          <p:cNvPr id="10" name="object 10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390650" y="5972175"/>
            <a:ext cx="3791632" cy="1511404"/>
          </a:xfrm>
          <a:prstGeom prst="rect">
            <a:avLst/>
          </a:prstGeom>
        </p:spPr>
      </p:pic>
      <p:sp>
        <p:nvSpPr>
          <p:cNvPr id="11" name="object 11" descr=""/>
          <p:cNvSpPr txBox="1"/>
          <p:nvPr/>
        </p:nvSpPr>
        <p:spPr>
          <a:xfrm>
            <a:off x="1358900" y="7512050"/>
            <a:ext cx="5467350" cy="7270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i="1">
                <a:latin typeface="Verdana"/>
                <a:cs typeface="Verdana"/>
              </a:rPr>
              <a:t>Figure (45): Analyze degree-3 open non-rational NURBS </a:t>
            </a:r>
            <a:r>
              <a:rPr dirty="0" sz="900" spc="-10" i="1">
                <a:latin typeface="Verdana"/>
                <a:cs typeface="Verdana"/>
              </a:rPr>
              <a:t>curve.</a:t>
            </a:r>
            <a:endParaRPr sz="900">
              <a:latin typeface="Verdana"/>
              <a:cs typeface="Verdana"/>
            </a:endParaRPr>
          </a:p>
          <a:p>
            <a:pPr marL="12700" marR="5080">
              <a:lnSpc>
                <a:spcPct val="100000"/>
              </a:lnSpc>
              <a:spcBef>
                <a:spcPts val="845"/>
              </a:spcBef>
            </a:pP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following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circular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curve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is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an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example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of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degree-</a:t>
            </a:r>
            <a:r>
              <a:rPr dirty="0" sz="1000">
                <a:latin typeface="Verdana"/>
                <a:cs typeface="Verdana"/>
              </a:rPr>
              <a:t>3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closed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periodic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NURBS </a:t>
            </a:r>
            <a:r>
              <a:rPr dirty="0" sz="1000">
                <a:latin typeface="Verdana"/>
                <a:cs typeface="Verdana"/>
              </a:rPr>
              <a:t>curve.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It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is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also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non-</a:t>
            </a:r>
            <a:r>
              <a:rPr dirty="0" sz="1000">
                <a:latin typeface="Verdana"/>
                <a:cs typeface="Verdana"/>
              </a:rPr>
              <a:t>rational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because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all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weights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are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equal.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Note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that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periodic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curves </a:t>
            </a:r>
            <a:r>
              <a:rPr dirty="0" sz="1000">
                <a:latin typeface="Verdana"/>
                <a:cs typeface="Verdana"/>
              </a:rPr>
              <a:t>require</a:t>
            </a:r>
            <a:r>
              <a:rPr dirty="0" sz="1000" spc="-3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more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control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points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with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few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overlapping.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Also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knots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are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simple.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12" name="object 12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54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 spc="-25"/>
              <a:t>56</a:t>
            </a:fld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3749675" y="508031"/>
            <a:ext cx="3112135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i="1">
                <a:latin typeface="Verdana"/>
                <a:cs typeface="Verdana"/>
              </a:rPr>
              <a:t>Essential</a:t>
            </a:r>
            <a:r>
              <a:rPr dirty="0" sz="1000" spc="-40" i="1">
                <a:latin typeface="Verdana"/>
                <a:cs typeface="Verdana"/>
              </a:rPr>
              <a:t> </a:t>
            </a:r>
            <a:r>
              <a:rPr dirty="0" sz="1000" i="1">
                <a:latin typeface="Verdana"/>
                <a:cs typeface="Verdana"/>
              </a:rPr>
              <a:t>Mathematics</a:t>
            </a:r>
            <a:r>
              <a:rPr dirty="0" sz="1000" spc="-40" i="1">
                <a:latin typeface="Verdana"/>
                <a:cs typeface="Verdana"/>
              </a:rPr>
              <a:t> </a:t>
            </a:r>
            <a:r>
              <a:rPr dirty="0" sz="1000" i="1">
                <a:latin typeface="Verdana"/>
                <a:cs typeface="Verdana"/>
              </a:rPr>
              <a:t>for</a:t>
            </a:r>
            <a:r>
              <a:rPr dirty="0" sz="1000" spc="-40" i="1">
                <a:latin typeface="Verdana"/>
                <a:cs typeface="Verdana"/>
              </a:rPr>
              <a:t> </a:t>
            </a:r>
            <a:r>
              <a:rPr dirty="0" sz="1000" i="1">
                <a:latin typeface="Verdana"/>
                <a:cs typeface="Verdana"/>
              </a:rPr>
              <a:t>Computational</a:t>
            </a:r>
            <a:r>
              <a:rPr dirty="0" sz="1000" spc="-40" i="1">
                <a:latin typeface="Verdana"/>
                <a:cs typeface="Verdana"/>
              </a:rPr>
              <a:t> </a:t>
            </a:r>
            <a:r>
              <a:rPr dirty="0" sz="1000" spc="-10" i="1">
                <a:latin typeface="Verdana"/>
                <a:cs typeface="Verdana"/>
              </a:rPr>
              <a:t>Design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3" name="object 3" descr=""/>
          <p:cNvSpPr/>
          <p:nvPr/>
        </p:nvSpPr>
        <p:spPr>
          <a:xfrm>
            <a:off x="1143000" y="9210675"/>
            <a:ext cx="5715000" cy="9525"/>
          </a:xfrm>
          <a:custGeom>
            <a:avLst/>
            <a:gdLst/>
            <a:ahLst/>
            <a:cxnLst/>
            <a:rect l="l" t="t" r="r" b="b"/>
            <a:pathLst>
              <a:path w="5715000" h="9525">
                <a:moveTo>
                  <a:pt x="5715000" y="9525"/>
                </a:moveTo>
                <a:lnTo>
                  <a:pt x="0" y="9525"/>
                </a:lnTo>
                <a:lnTo>
                  <a:pt x="0" y="0"/>
                </a:lnTo>
                <a:lnTo>
                  <a:pt x="5715000" y="0"/>
                </a:lnTo>
                <a:lnTo>
                  <a:pt x="5715000" y="9525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90650" y="1009650"/>
            <a:ext cx="4025697" cy="1500822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1358900" y="2578100"/>
            <a:ext cx="5420995" cy="13747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i="1">
                <a:latin typeface="Verdana"/>
                <a:cs typeface="Verdana"/>
              </a:rPr>
              <a:t>Figure (46): Analyze degree-3 closed (periodic) NURBS </a:t>
            </a:r>
            <a:r>
              <a:rPr dirty="0" sz="900" spc="-10" i="1">
                <a:latin typeface="Verdana"/>
                <a:cs typeface="Verdana"/>
              </a:rPr>
              <a:t>curve.</a:t>
            </a:r>
            <a:endParaRPr sz="900">
              <a:latin typeface="Verdana"/>
              <a:cs typeface="Verdana"/>
            </a:endParaRPr>
          </a:p>
          <a:p>
            <a:pPr marL="12700" marR="5080">
              <a:lnSpc>
                <a:spcPct val="100000"/>
              </a:lnSpc>
              <a:spcBef>
                <a:spcPts val="844"/>
              </a:spcBef>
            </a:pPr>
            <a:r>
              <a:rPr dirty="0" sz="1000">
                <a:latin typeface="Verdana"/>
                <a:cs typeface="Verdana"/>
              </a:rPr>
              <a:t>Notice</a:t>
            </a:r>
            <a:r>
              <a:rPr dirty="0" sz="1000" spc="-3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that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periodic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curve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turned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four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input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points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into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seven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control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points </a:t>
            </a:r>
            <a:r>
              <a:rPr dirty="0" sz="1000">
                <a:latin typeface="Verdana"/>
                <a:cs typeface="Verdana"/>
              </a:rPr>
              <a:t>(degree+4),</a:t>
            </a:r>
            <a:r>
              <a:rPr dirty="0" sz="1000" spc="-3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while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clamped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curve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used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only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four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control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points.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knots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 spc="-25">
                <a:latin typeface="Verdana"/>
                <a:cs typeface="Verdana"/>
              </a:rPr>
              <a:t>of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3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periodic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curve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uses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only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simple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knots,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while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clamped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curve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start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and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 spc="-25">
                <a:latin typeface="Verdana"/>
                <a:cs typeface="Verdana"/>
              </a:rPr>
              <a:t>end </a:t>
            </a:r>
            <a:r>
              <a:rPr dirty="0" sz="1000">
                <a:latin typeface="Verdana"/>
                <a:cs typeface="Verdana"/>
              </a:rPr>
              <a:t>knots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have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full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multiplicity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forcing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curve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to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go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through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start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and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end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control points.</a:t>
            </a:r>
            <a:endParaRPr sz="1000">
              <a:latin typeface="Verdana"/>
              <a:cs typeface="Verdana"/>
            </a:endParaRPr>
          </a:p>
          <a:p>
            <a:pPr marL="12700" marR="125095">
              <a:lnSpc>
                <a:spcPct val="100000"/>
              </a:lnSpc>
              <a:spcBef>
                <a:spcPts val="300"/>
              </a:spcBef>
            </a:pPr>
            <a:r>
              <a:rPr dirty="0" sz="1000">
                <a:latin typeface="Verdana"/>
                <a:cs typeface="Verdana"/>
              </a:rPr>
              <a:t>If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we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set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degree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of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previous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examples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to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2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instead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of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3,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knots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become </a:t>
            </a:r>
            <a:r>
              <a:rPr dirty="0" sz="1000">
                <a:latin typeface="Verdana"/>
                <a:cs typeface="Verdana"/>
              </a:rPr>
              <a:t>smaller,</a:t>
            </a:r>
            <a:r>
              <a:rPr dirty="0" sz="1000" spc="-3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and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number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of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control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points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of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periodic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curves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changes.</a:t>
            </a:r>
            <a:endParaRPr sz="1000">
              <a:latin typeface="Verdana"/>
              <a:cs typeface="Verdana"/>
            </a:endParaRPr>
          </a:p>
        </p:txBody>
      </p:sp>
      <p:pic>
        <p:nvPicPr>
          <p:cNvPr id="6" name="object 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90650" y="4076700"/>
            <a:ext cx="4025002" cy="1381125"/>
          </a:xfrm>
          <a:prstGeom prst="rect">
            <a:avLst/>
          </a:prstGeom>
        </p:spPr>
      </p:pic>
      <p:sp>
        <p:nvSpPr>
          <p:cNvPr id="7" name="object 7" descr=""/>
          <p:cNvSpPr txBox="1"/>
          <p:nvPr/>
        </p:nvSpPr>
        <p:spPr>
          <a:xfrm>
            <a:off x="1358900" y="5473700"/>
            <a:ext cx="293497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i="1">
                <a:latin typeface="Verdana"/>
                <a:cs typeface="Verdana"/>
              </a:rPr>
              <a:t>Figure (47): Analyze degree-2 open NURBS </a:t>
            </a:r>
            <a:r>
              <a:rPr dirty="0" sz="900" spc="-10" i="1">
                <a:latin typeface="Verdana"/>
                <a:cs typeface="Verdana"/>
              </a:rPr>
              <a:t>curve.</a:t>
            </a:r>
            <a:endParaRPr sz="900">
              <a:latin typeface="Verdana"/>
              <a:cs typeface="Verdana"/>
            </a:endParaRPr>
          </a:p>
        </p:txBody>
      </p:sp>
      <p:pic>
        <p:nvPicPr>
          <p:cNvPr id="8" name="object 8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90650" y="5753100"/>
            <a:ext cx="4113348" cy="1580444"/>
          </a:xfrm>
          <a:prstGeom prst="rect">
            <a:avLst/>
          </a:prstGeom>
        </p:spPr>
      </p:pic>
      <p:sp>
        <p:nvSpPr>
          <p:cNvPr id="9" name="object 9" descr=""/>
          <p:cNvSpPr txBox="1"/>
          <p:nvPr/>
        </p:nvSpPr>
        <p:spPr>
          <a:xfrm>
            <a:off x="1358900" y="7369175"/>
            <a:ext cx="5499100" cy="9747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>
              <a:lnSpc>
                <a:spcPct val="100000"/>
              </a:lnSpc>
              <a:spcBef>
                <a:spcPts val="100"/>
              </a:spcBef>
            </a:pPr>
            <a:r>
              <a:rPr dirty="0" sz="900" i="1">
                <a:latin typeface="Verdana"/>
                <a:cs typeface="Verdana"/>
              </a:rPr>
              <a:t>Figure (48): Analyze degree-2 closed (periodic) NURBS </a:t>
            </a:r>
            <a:r>
              <a:rPr dirty="0" sz="900" spc="-10" i="1">
                <a:latin typeface="Verdana"/>
                <a:cs typeface="Verdana"/>
              </a:rPr>
              <a:t>curve.</a:t>
            </a:r>
            <a:endParaRPr sz="9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9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1100" spc="-10" b="1">
                <a:latin typeface="Arial"/>
                <a:cs typeface="Arial"/>
              </a:rPr>
              <a:t>Weights</a:t>
            </a:r>
            <a:endParaRPr sz="1100">
              <a:latin typeface="Arial"/>
              <a:cs typeface="Arial"/>
            </a:endParaRPr>
          </a:p>
          <a:p>
            <a:pPr algn="just" marL="12700" marR="5080">
              <a:lnSpc>
                <a:spcPct val="100000"/>
              </a:lnSpc>
              <a:spcBef>
                <a:spcPts val="355"/>
              </a:spcBef>
            </a:pPr>
            <a:r>
              <a:rPr dirty="0" sz="1000">
                <a:latin typeface="Verdana"/>
                <a:cs typeface="Verdana"/>
              </a:rPr>
              <a:t>Weights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of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control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points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in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uniform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NURBS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curve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are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set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to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1,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but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this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number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 spc="-25">
                <a:latin typeface="Verdana"/>
                <a:cs typeface="Verdana"/>
              </a:rPr>
              <a:t>can </a:t>
            </a:r>
            <a:r>
              <a:rPr dirty="0" sz="1000">
                <a:latin typeface="Verdana"/>
                <a:cs typeface="Verdana"/>
              </a:rPr>
              <a:t>vary</a:t>
            </a:r>
            <a:r>
              <a:rPr dirty="0" sz="1000" spc="-3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in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rational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NURBS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curves.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following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example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shows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effect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of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varying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 spc="-25">
                <a:latin typeface="Verdana"/>
                <a:cs typeface="Verdana"/>
              </a:rPr>
              <a:t>the </a:t>
            </a:r>
            <a:r>
              <a:rPr dirty="0" sz="1000">
                <a:latin typeface="Verdana"/>
                <a:cs typeface="Verdana"/>
              </a:rPr>
              <a:t>weights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of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control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points.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10" name="object 10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54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 spc="-25"/>
              <a:t>56</a:t>
            </a:fld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3749675" y="508031"/>
            <a:ext cx="3112135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i="1">
                <a:latin typeface="Verdana"/>
                <a:cs typeface="Verdana"/>
              </a:rPr>
              <a:t>Essential</a:t>
            </a:r>
            <a:r>
              <a:rPr dirty="0" sz="1000" spc="-40" i="1">
                <a:latin typeface="Verdana"/>
                <a:cs typeface="Verdana"/>
              </a:rPr>
              <a:t> </a:t>
            </a:r>
            <a:r>
              <a:rPr dirty="0" sz="1000" i="1">
                <a:latin typeface="Verdana"/>
                <a:cs typeface="Verdana"/>
              </a:rPr>
              <a:t>Mathematics</a:t>
            </a:r>
            <a:r>
              <a:rPr dirty="0" sz="1000" spc="-40" i="1">
                <a:latin typeface="Verdana"/>
                <a:cs typeface="Verdana"/>
              </a:rPr>
              <a:t> </a:t>
            </a:r>
            <a:r>
              <a:rPr dirty="0" sz="1000" i="1">
                <a:latin typeface="Verdana"/>
                <a:cs typeface="Verdana"/>
              </a:rPr>
              <a:t>for</a:t>
            </a:r>
            <a:r>
              <a:rPr dirty="0" sz="1000" spc="-40" i="1">
                <a:latin typeface="Verdana"/>
                <a:cs typeface="Verdana"/>
              </a:rPr>
              <a:t> </a:t>
            </a:r>
            <a:r>
              <a:rPr dirty="0" sz="1000" i="1">
                <a:latin typeface="Verdana"/>
                <a:cs typeface="Verdana"/>
              </a:rPr>
              <a:t>Computational</a:t>
            </a:r>
            <a:r>
              <a:rPr dirty="0" sz="1000" spc="-40" i="1">
                <a:latin typeface="Verdana"/>
                <a:cs typeface="Verdana"/>
              </a:rPr>
              <a:t> </a:t>
            </a:r>
            <a:r>
              <a:rPr dirty="0" sz="1000" spc="-10" i="1">
                <a:latin typeface="Verdana"/>
                <a:cs typeface="Verdana"/>
              </a:rPr>
              <a:t>Design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3" name="object 3" descr=""/>
          <p:cNvSpPr/>
          <p:nvPr/>
        </p:nvSpPr>
        <p:spPr>
          <a:xfrm>
            <a:off x="1143000" y="8724900"/>
            <a:ext cx="1828800" cy="9525"/>
          </a:xfrm>
          <a:custGeom>
            <a:avLst/>
            <a:gdLst/>
            <a:ahLst/>
            <a:cxnLst/>
            <a:rect l="l" t="t" r="r" b="b"/>
            <a:pathLst>
              <a:path w="1828800" h="9525">
                <a:moveTo>
                  <a:pt x="1828800" y="9525"/>
                </a:moveTo>
                <a:lnTo>
                  <a:pt x="0" y="9525"/>
                </a:lnTo>
                <a:lnTo>
                  <a:pt x="0" y="0"/>
                </a:lnTo>
                <a:lnTo>
                  <a:pt x="1828800" y="0"/>
                </a:lnTo>
                <a:lnTo>
                  <a:pt x="1828800" y="952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/>
          <p:nvPr/>
        </p:nvSpPr>
        <p:spPr>
          <a:xfrm>
            <a:off x="1143000" y="9210675"/>
            <a:ext cx="5715000" cy="9525"/>
          </a:xfrm>
          <a:custGeom>
            <a:avLst/>
            <a:gdLst/>
            <a:ahLst/>
            <a:cxnLst/>
            <a:rect l="l" t="t" r="r" b="b"/>
            <a:pathLst>
              <a:path w="5715000" h="9525">
                <a:moveTo>
                  <a:pt x="5715000" y="9525"/>
                </a:moveTo>
                <a:lnTo>
                  <a:pt x="0" y="9525"/>
                </a:lnTo>
                <a:lnTo>
                  <a:pt x="0" y="0"/>
                </a:lnTo>
                <a:lnTo>
                  <a:pt x="5715000" y="0"/>
                </a:lnTo>
                <a:lnTo>
                  <a:pt x="5715000" y="9525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5" name="object 5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90650" y="1009650"/>
            <a:ext cx="4581525" cy="1657350"/>
          </a:xfrm>
          <a:prstGeom prst="rect">
            <a:avLst/>
          </a:prstGeom>
        </p:spPr>
      </p:pic>
      <p:sp>
        <p:nvSpPr>
          <p:cNvPr id="6" name="object 6" descr=""/>
          <p:cNvSpPr txBox="1"/>
          <p:nvPr/>
        </p:nvSpPr>
        <p:spPr>
          <a:xfrm>
            <a:off x="1358900" y="2682875"/>
            <a:ext cx="299974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i="1">
                <a:latin typeface="Verdana"/>
                <a:cs typeface="Verdana"/>
              </a:rPr>
              <a:t>Figure (49): Analyze weights in open NURBS </a:t>
            </a:r>
            <a:r>
              <a:rPr dirty="0" sz="900" spc="-10" i="1">
                <a:latin typeface="Verdana"/>
                <a:cs typeface="Verdana"/>
              </a:rPr>
              <a:t>curve.</a:t>
            </a:r>
            <a:endParaRPr sz="900">
              <a:latin typeface="Verdana"/>
              <a:cs typeface="Verdana"/>
            </a:endParaRPr>
          </a:p>
        </p:txBody>
      </p:sp>
      <p:pic>
        <p:nvPicPr>
          <p:cNvPr id="7" name="object 7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90650" y="2962275"/>
            <a:ext cx="4006496" cy="1571625"/>
          </a:xfrm>
          <a:prstGeom prst="rect">
            <a:avLst/>
          </a:prstGeom>
        </p:spPr>
      </p:pic>
      <p:sp>
        <p:nvSpPr>
          <p:cNvPr id="8" name="object 8" descr=""/>
          <p:cNvSpPr txBox="1"/>
          <p:nvPr/>
        </p:nvSpPr>
        <p:spPr>
          <a:xfrm>
            <a:off x="1320800" y="4549775"/>
            <a:ext cx="5561330" cy="39560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50800">
              <a:lnSpc>
                <a:spcPct val="100000"/>
              </a:lnSpc>
              <a:spcBef>
                <a:spcPts val="100"/>
              </a:spcBef>
            </a:pPr>
            <a:r>
              <a:rPr dirty="0" sz="900" i="1">
                <a:latin typeface="Verdana"/>
                <a:cs typeface="Verdana"/>
              </a:rPr>
              <a:t>Figure (50): Analyze weights in closed NURBS </a:t>
            </a:r>
            <a:r>
              <a:rPr dirty="0" sz="900" spc="-10" i="1">
                <a:latin typeface="Verdana"/>
                <a:cs typeface="Verdana"/>
              </a:rPr>
              <a:t>curve.</a:t>
            </a:r>
            <a:endParaRPr sz="900">
              <a:latin typeface="Verdana"/>
              <a:cs typeface="Verdana"/>
            </a:endParaRPr>
          </a:p>
          <a:p>
            <a:pPr>
              <a:lnSpc>
                <a:spcPct val="100000"/>
              </a:lnSpc>
            </a:pPr>
            <a:endParaRPr sz="900">
              <a:latin typeface="Verdana"/>
              <a:cs typeface="Verdana"/>
            </a:endParaRPr>
          </a:p>
          <a:p>
            <a:pPr marL="50800">
              <a:lnSpc>
                <a:spcPct val="100000"/>
              </a:lnSpc>
            </a:pPr>
            <a:r>
              <a:rPr dirty="0" sz="1200" b="1">
                <a:latin typeface="Arial"/>
                <a:cs typeface="Arial"/>
              </a:rPr>
              <a:t>Evaluating NURBS </a:t>
            </a:r>
            <a:r>
              <a:rPr dirty="0" sz="1200" spc="-10" b="1">
                <a:latin typeface="Arial"/>
                <a:cs typeface="Arial"/>
              </a:rPr>
              <a:t>curves</a:t>
            </a:r>
            <a:endParaRPr sz="1200">
              <a:latin typeface="Arial"/>
              <a:cs typeface="Arial"/>
            </a:endParaRPr>
          </a:p>
          <a:p>
            <a:pPr marL="50800" marR="43180">
              <a:lnSpc>
                <a:spcPct val="100000"/>
              </a:lnSpc>
              <a:spcBef>
                <a:spcPts val="335"/>
              </a:spcBef>
            </a:pPr>
            <a:r>
              <a:rPr dirty="0" sz="1000">
                <a:latin typeface="Verdana"/>
                <a:cs typeface="Verdana"/>
              </a:rPr>
              <a:t>Named</a:t>
            </a:r>
            <a:r>
              <a:rPr dirty="0" sz="1000" spc="-3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after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its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inventor,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Carl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de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Boor,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de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Boor’s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algorithm</a:t>
            </a:r>
            <a:r>
              <a:rPr dirty="0" baseline="32407" sz="900">
                <a:latin typeface="Verdana"/>
                <a:cs typeface="Verdana"/>
              </a:rPr>
              <a:t>7</a:t>
            </a:r>
            <a:r>
              <a:rPr dirty="0" baseline="32407" sz="900" spc="187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is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generalization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 spc="-25">
                <a:latin typeface="Verdana"/>
                <a:cs typeface="Verdana"/>
              </a:rPr>
              <a:t>of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3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de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Casteljau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algorithm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for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Bézier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curves.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It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is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numerically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stable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and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is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widely </a:t>
            </a:r>
            <a:r>
              <a:rPr dirty="0" sz="1000">
                <a:latin typeface="Verdana"/>
                <a:cs typeface="Verdana"/>
              </a:rPr>
              <a:t>used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to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evaluate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points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on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NURBS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curves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in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3-</a:t>
            </a:r>
            <a:r>
              <a:rPr dirty="0" sz="1000">
                <a:latin typeface="Verdana"/>
                <a:cs typeface="Verdana"/>
              </a:rPr>
              <a:t>D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applications.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following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is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 spc="-25">
                <a:latin typeface="Verdana"/>
                <a:cs typeface="Verdana"/>
              </a:rPr>
              <a:t>an </a:t>
            </a:r>
            <a:r>
              <a:rPr dirty="0" sz="1000">
                <a:latin typeface="Verdana"/>
                <a:cs typeface="Verdana"/>
              </a:rPr>
              <a:t>example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for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evaluating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point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on</a:t>
            </a:r>
            <a:r>
              <a:rPr dirty="0" sz="1000" spc="-1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degree-</a:t>
            </a:r>
            <a:r>
              <a:rPr dirty="0" sz="1000">
                <a:latin typeface="Verdana"/>
                <a:cs typeface="Verdana"/>
              </a:rPr>
              <a:t>3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NURBS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curve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using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de</a:t>
            </a:r>
            <a:r>
              <a:rPr dirty="0" sz="1000" spc="-10">
                <a:latin typeface="Verdana"/>
                <a:cs typeface="Verdana"/>
              </a:rPr>
              <a:t> Boor’s algorithm.</a:t>
            </a:r>
            <a:r>
              <a:rPr dirty="0" baseline="32407" sz="900" spc="-15">
                <a:latin typeface="Verdana"/>
                <a:cs typeface="Verdana"/>
              </a:rPr>
              <a:t>8</a:t>
            </a:r>
            <a:endParaRPr baseline="32407" sz="900">
              <a:latin typeface="Verdana"/>
              <a:cs typeface="Verdana"/>
            </a:endParaRPr>
          </a:p>
          <a:p>
            <a:pPr marL="231775">
              <a:lnSpc>
                <a:spcPct val="100000"/>
              </a:lnSpc>
              <a:spcBef>
                <a:spcPts val="300"/>
              </a:spcBef>
            </a:pPr>
            <a:r>
              <a:rPr dirty="0" sz="1000" spc="-10" b="1">
                <a:latin typeface="Verdana"/>
                <a:cs typeface="Verdana"/>
              </a:rPr>
              <a:t>Input:</a:t>
            </a:r>
            <a:endParaRPr sz="1000">
              <a:latin typeface="Verdana"/>
              <a:cs typeface="Verdana"/>
            </a:endParaRPr>
          </a:p>
          <a:p>
            <a:pPr marL="231775" marR="3500754">
              <a:lnSpc>
                <a:spcPct val="125000"/>
              </a:lnSpc>
            </a:pPr>
            <a:r>
              <a:rPr dirty="0" sz="1000">
                <a:latin typeface="Verdana"/>
                <a:cs typeface="Verdana"/>
              </a:rPr>
              <a:t>Seven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control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points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P</a:t>
            </a:r>
            <a:r>
              <a:rPr dirty="0" baseline="-23148" sz="900">
                <a:latin typeface="Verdana"/>
                <a:cs typeface="Verdana"/>
              </a:rPr>
              <a:t>0</a:t>
            </a:r>
            <a:r>
              <a:rPr dirty="0" baseline="-23148" sz="900" spc="179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to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 spc="-25">
                <a:latin typeface="Verdana"/>
                <a:cs typeface="Verdana"/>
              </a:rPr>
              <a:t>P</a:t>
            </a:r>
            <a:r>
              <a:rPr dirty="0" baseline="-23148" sz="900" spc="-37">
                <a:latin typeface="Verdana"/>
                <a:cs typeface="Verdana"/>
              </a:rPr>
              <a:t>6</a:t>
            </a:r>
            <a:r>
              <a:rPr dirty="0" baseline="-23148" sz="900" spc="750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Knots:</a:t>
            </a:r>
            <a:endParaRPr sz="1000">
              <a:latin typeface="Verdana"/>
              <a:cs typeface="Verdana"/>
            </a:endParaRPr>
          </a:p>
          <a:p>
            <a:pPr marL="460375">
              <a:lnSpc>
                <a:spcPct val="100000"/>
              </a:lnSpc>
              <a:spcBef>
                <a:spcPts val="300"/>
              </a:spcBef>
            </a:pPr>
            <a:r>
              <a:rPr dirty="0" sz="1000">
                <a:latin typeface="Verdana"/>
                <a:cs typeface="Verdana"/>
              </a:rPr>
              <a:t>u0</a:t>
            </a:r>
            <a:r>
              <a:rPr dirty="0" sz="1000" spc="-1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=</a:t>
            </a:r>
            <a:r>
              <a:rPr dirty="0" sz="1000" spc="-5">
                <a:latin typeface="Verdana"/>
                <a:cs typeface="Verdana"/>
              </a:rPr>
              <a:t> </a:t>
            </a:r>
            <a:r>
              <a:rPr dirty="0" sz="1000" spc="-25">
                <a:latin typeface="Verdana"/>
                <a:cs typeface="Verdana"/>
              </a:rPr>
              <a:t>0.0</a:t>
            </a:r>
            <a:endParaRPr sz="1000">
              <a:latin typeface="Verdana"/>
              <a:cs typeface="Verdana"/>
            </a:endParaRPr>
          </a:p>
          <a:p>
            <a:pPr marL="460375">
              <a:lnSpc>
                <a:spcPct val="100000"/>
              </a:lnSpc>
              <a:spcBef>
                <a:spcPts val="300"/>
              </a:spcBef>
            </a:pPr>
            <a:r>
              <a:rPr dirty="0" sz="1000">
                <a:latin typeface="Verdana"/>
                <a:cs typeface="Verdana"/>
              </a:rPr>
              <a:t>u1</a:t>
            </a:r>
            <a:r>
              <a:rPr dirty="0" sz="1000" spc="-1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=</a:t>
            </a:r>
            <a:r>
              <a:rPr dirty="0" sz="1000" spc="-5">
                <a:latin typeface="Verdana"/>
                <a:cs typeface="Verdana"/>
              </a:rPr>
              <a:t> </a:t>
            </a:r>
            <a:r>
              <a:rPr dirty="0" sz="1000" spc="-25">
                <a:latin typeface="Verdana"/>
                <a:cs typeface="Verdana"/>
              </a:rPr>
              <a:t>0.0</a:t>
            </a:r>
            <a:endParaRPr sz="1000">
              <a:latin typeface="Verdana"/>
              <a:cs typeface="Verdana"/>
            </a:endParaRPr>
          </a:p>
          <a:p>
            <a:pPr marL="460375">
              <a:lnSpc>
                <a:spcPct val="100000"/>
              </a:lnSpc>
              <a:spcBef>
                <a:spcPts val="300"/>
              </a:spcBef>
            </a:pPr>
            <a:r>
              <a:rPr dirty="0" sz="1000">
                <a:latin typeface="Verdana"/>
                <a:cs typeface="Verdana"/>
              </a:rPr>
              <a:t>u2</a:t>
            </a:r>
            <a:r>
              <a:rPr dirty="0" sz="1000" spc="-1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=</a:t>
            </a:r>
            <a:r>
              <a:rPr dirty="0" sz="1000" spc="-5">
                <a:latin typeface="Verdana"/>
                <a:cs typeface="Verdana"/>
              </a:rPr>
              <a:t> </a:t>
            </a:r>
            <a:r>
              <a:rPr dirty="0" sz="1000" spc="-25">
                <a:latin typeface="Verdana"/>
                <a:cs typeface="Verdana"/>
              </a:rPr>
              <a:t>0.0</a:t>
            </a:r>
            <a:endParaRPr sz="1000">
              <a:latin typeface="Verdana"/>
              <a:cs typeface="Verdana"/>
            </a:endParaRPr>
          </a:p>
          <a:p>
            <a:pPr marL="460375">
              <a:lnSpc>
                <a:spcPct val="100000"/>
              </a:lnSpc>
              <a:spcBef>
                <a:spcPts val="300"/>
              </a:spcBef>
            </a:pPr>
            <a:r>
              <a:rPr dirty="0" sz="1000">
                <a:latin typeface="Verdana"/>
                <a:cs typeface="Verdana"/>
              </a:rPr>
              <a:t>u3=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 spc="-20">
                <a:latin typeface="Verdana"/>
                <a:cs typeface="Verdana"/>
              </a:rPr>
              <a:t>0.25</a:t>
            </a:r>
            <a:endParaRPr sz="1000">
              <a:latin typeface="Verdana"/>
              <a:cs typeface="Verdana"/>
            </a:endParaRPr>
          </a:p>
          <a:p>
            <a:pPr marL="460375">
              <a:lnSpc>
                <a:spcPct val="100000"/>
              </a:lnSpc>
              <a:spcBef>
                <a:spcPts val="300"/>
              </a:spcBef>
            </a:pPr>
            <a:r>
              <a:rPr dirty="0" sz="1000">
                <a:latin typeface="Verdana"/>
                <a:cs typeface="Verdana"/>
              </a:rPr>
              <a:t>u4</a:t>
            </a:r>
            <a:r>
              <a:rPr dirty="0" sz="1000" spc="-1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=</a:t>
            </a:r>
            <a:r>
              <a:rPr dirty="0" sz="1000" spc="-5">
                <a:latin typeface="Verdana"/>
                <a:cs typeface="Verdana"/>
              </a:rPr>
              <a:t> </a:t>
            </a:r>
            <a:r>
              <a:rPr dirty="0" sz="1000" spc="-25">
                <a:latin typeface="Verdana"/>
                <a:cs typeface="Verdana"/>
              </a:rPr>
              <a:t>0.5</a:t>
            </a:r>
            <a:endParaRPr sz="1000">
              <a:latin typeface="Verdana"/>
              <a:cs typeface="Verdana"/>
            </a:endParaRPr>
          </a:p>
          <a:p>
            <a:pPr marL="460375">
              <a:lnSpc>
                <a:spcPct val="100000"/>
              </a:lnSpc>
              <a:spcBef>
                <a:spcPts val="300"/>
              </a:spcBef>
            </a:pPr>
            <a:r>
              <a:rPr dirty="0" sz="1000">
                <a:latin typeface="Verdana"/>
                <a:cs typeface="Verdana"/>
              </a:rPr>
              <a:t>u5</a:t>
            </a:r>
            <a:r>
              <a:rPr dirty="0" sz="1000" spc="-1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=</a:t>
            </a:r>
            <a:r>
              <a:rPr dirty="0" sz="1000" spc="-5">
                <a:latin typeface="Verdana"/>
                <a:cs typeface="Verdana"/>
              </a:rPr>
              <a:t> </a:t>
            </a:r>
            <a:r>
              <a:rPr dirty="0" sz="1000" spc="-20">
                <a:latin typeface="Verdana"/>
                <a:cs typeface="Verdana"/>
              </a:rPr>
              <a:t>0.75</a:t>
            </a:r>
            <a:endParaRPr sz="1000">
              <a:latin typeface="Verdana"/>
              <a:cs typeface="Verdana"/>
            </a:endParaRPr>
          </a:p>
          <a:p>
            <a:pPr marL="460375">
              <a:lnSpc>
                <a:spcPct val="100000"/>
              </a:lnSpc>
              <a:spcBef>
                <a:spcPts val="300"/>
              </a:spcBef>
            </a:pPr>
            <a:r>
              <a:rPr dirty="0" sz="1000">
                <a:latin typeface="Verdana"/>
                <a:cs typeface="Verdana"/>
              </a:rPr>
              <a:t>u6</a:t>
            </a:r>
            <a:r>
              <a:rPr dirty="0" sz="1000" spc="-1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=</a:t>
            </a:r>
            <a:r>
              <a:rPr dirty="0" sz="1000" spc="-5">
                <a:latin typeface="Verdana"/>
                <a:cs typeface="Verdana"/>
              </a:rPr>
              <a:t> </a:t>
            </a:r>
            <a:r>
              <a:rPr dirty="0" sz="1000" spc="-25">
                <a:latin typeface="Verdana"/>
                <a:cs typeface="Verdana"/>
              </a:rPr>
              <a:t>1.0</a:t>
            </a:r>
            <a:endParaRPr sz="1000">
              <a:latin typeface="Verdana"/>
              <a:cs typeface="Verdana"/>
            </a:endParaRPr>
          </a:p>
          <a:p>
            <a:pPr marL="460375">
              <a:lnSpc>
                <a:spcPct val="100000"/>
              </a:lnSpc>
              <a:spcBef>
                <a:spcPts val="300"/>
              </a:spcBef>
            </a:pPr>
            <a:r>
              <a:rPr dirty="0" sz="1000">
                <a:latin typeface="Verdana"/>
                <a:cs typeface="Verdana"/>
              </a:rPr>
              <a:t>u7</a:t>
            </a:r>
            <a:r>
              <a:rPr dirty="0" sz="1000" spc="-1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=</a:t>
            </a:r>
            <a:r>
              <a:rPr dirty="0" sz="1000" spc="-5">
                <a:latin typeface="Verdana"/>
                <a:cs typeface="Verdana"/>
              </a:rPr>
              <a:t> </a:t>
            </a:r>
            <a:r>
              <a:rPr dirty="0" sz="1000" spc="-25">
                <a:latin typeface="Verdana"/>
                <a:cs typeface="Verdana"/>
              </a:rPr>
              <a:t>1.0</a:t>
            </a:r>
            <a:endParaRPr sz="1000">
              <a:latin typeface="Verdana"/>
              <a:cs typeface="Verdana"/>
            </a:endParaRPr>
          </a:p>
          <a:p>
            <a:pPr marL="460375">
              <a:lnSpc>
                <a:spcPct val="100000"/>
              </a:lnSpc>
              <a:spcBef>
                <a:spcPts val="300"/>
              </a:spcBef>
            </a:pPr>
            <a:r>
              <a:rPr dirty="0" sz="1000">
                <a:latin typeface="Verdana"/>
                <a:cs typeface="Verdana"/>
              </a:rPr>
              <a:t>u8</a:t>
            </a:r>
            <a:r>
              <a:rPr dirty="0" sz="1000" spc="-1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=</a:t>
            </a:r>
            <a:r>
              <a:rPr dirty="0" sz="1000" spc="-5">
                <a:latin typeface="Verdana"/>
                <a:cs typeface="Verdana"/>
              </a:rPr>
              <a:t> </a:t>
            </a:r>
            <a:r>
              <a:rPr dirty="0" sz="1000" spc="-25">
                <a:latin typeface="Verdana"/>
                <a:cs typeface="Verdana"/>
              </a:rPr>
              <a:t>1.0</a:t>
            </a:r>
            <a:endParaRPr sz="1000">
              <a:latin typeface="Verdana"/>
              <a:cs typeface="Verdana"/>
            </a:endParaRPr>
          </a:p>
          <a:p>
            <a:pPr marL="231775">
              <a:lnSpc>
                <a:spcPct val="100000"/>
              </a:lnSpc>
              <a:spcBef>
                <a:spcPts val="300"/>
              </a:spcBef>
            </a:pPr>
            <a:r>
              <a:rPr dirty="0" sz="1000" spc="-10" b="1">
                <a:latin typeface="Verdana"/>
                <a:cs typeface="Verdana"/>
              </a:rPr>
              <a:t>Output:</a:t>
            </a:r>
            <a:endParaRPr sz="1000">
              <a:latin typeface="Verdana"/>
              <a:cs typeface="Verdana"/>
            </a:endParaRPr>
          </a:p>
          <a:p>
            <a:pPr marL="231775">
              <a:lnSpc>
                <a:spcPct val="100000"/>
              </a:lnSpc>
              <a:spcBef>
                <a:spcPts val="300"/>
              </a:spcBef>
            </a:pPr>
            <a:r>
              <a:rPr dirty="0" sz="1000">
                <a:latin typeface="Verdana"/>
                <a:cs typeface="Verdana"/>
              </a:rPr>
              <a:t>Point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on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curve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that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is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at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u=0.4</a:t>
            </a:r>
            <a:endParaRPr sz="1000">
              <a:latin typeface="Verdana"/>
              <a:cs typeface="Verdana"/>
            </a:endParaRPr>
          </a:p>
        </p:txBody>
      </p:sp>
      <p:pic>
        <p:nvPicPr>
          <p:cNvPr id="9" name="object 9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457700" y="5886450"/>
            <a:ext cx="2419350" cy="2050472"/>
          </a:xfrm>
          <a:prstGeom prst="rect">
            <a:avLst/>
          </a:prstGeom>
        </p:spPr>
      </p:pic>
      <p:sp>
        <p:nvSpPr>
          <p:cNvPr id="10" name="object 10" descr=""/>
          <p:cNvSpPr txBox="1"/>
          <p:nvPr/>
        </p:nvSpPr>
        <p:spPr>
          <a:xfrm>
            <a:off x="1130300" y="8788400"/>
            <a:ext cx="74295" cy="2882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">
                <a:latin typeface="Verdana"/>
                <a:cs typeface="Verdana"/>
              </a:rPr>
              <a:t>7</a:t>
            </a:r>
            <a:endParaRPr sz="6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630"/>
              </a:spcBef>
            </a:pPr>
            <a:r>
              <a:rPr dirty="0" sz="600">
                <a:latin typeface="Verdana"/>
                <a:cs typeface="Verdana"/>
              </a:rPr>
              <a:t>8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11" name="object 11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54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 spc="-25"/>
              <a:t>56</a:t>
            </a:fld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3749675" y="508031"/>
            <a:ext cx="3112135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i="1">
                <a:latin typeface="Verdana"/>
                <a:cs typeface="Verdana"/>
              </a:rPr>
              <a:t>Essential</a:t>
            </a:r>
            <a:r>
              <a:rPr dirty="0" sz="1000" spc="-40" i="1">
                <a:latin typeface="Verdana"/>
                <a:cs typeface="Verdana"/>
              </a:rPr>
              <a:t> </a:t>
            </a:r>
            <a:r>
              <a:rPr dirty="0" sz="1000" i="1">
                <a:latin typeface="Verdana"/>
                <a:cs typeface="Verdana"/>
              </a:rPr>
              <a:t>Mathematics</a:t>
            </a:r>
            <a:r>
              <a:rPr dirty="0" sz="1000" spc="-40" i="1">
                <a:latin typeface="Verdana"/>
                <a:cs typeface="Verdana"/>
              </a:rPr>
              <a:t> </a:t>
            </a:r>
            <a:r>
              <a:rPr dirty="0" sz="1000" i="1">
                <a:latin typeface="Verdana"/>
                <a:cs typeface="Verdana"/>
              </a:rPr>
              <a:t>for</a:t>
            </a:r>
            <a:r>
              <a:rPr dirty="0" sz="1000" spc="-40" i="1">
                <a:latin typeface="Verdana"/>
                <a:cs typeface="Verdana"/>
              </a:rPr>
              <a:t> </a:t>
            </a:r>
            <a:r>
              <a:rPr dirty="0" sz="1000" i="1">
                <a:latin typeface="Verdana"/>
                <a:cs typeface="Verdana"/>
              </a:rPr>
              <a:t>Computational</a:t>
            </a:r>
            <a:r>
              <a:rPr dirty="0" sz="1000" spc="-40" i="1">
                <a:latin typeface="Verdana"/>
                <a:cs typeface="Verdana"/>
              </a:rPr>
              <a:t> </a:t>
            </a:r>
            <a:r>
              <a:rPr dirty="0" sz="1000" spc="-10" i="1">
                <a:latin typeface="Verdana"/>
                <a:cs typeface="Verdana"/>
              </a:rPr>
              <a:t>Design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3" name="object 3" descr=""/>
          <p:cNvSpPr/>
          <p:nvPr/>
        </p:nvSpPr>
        <p:spPr>
          <a:xfrm>
            <a:off x="1143000" y="9210675"/>
            <a:ext cx="5715000" cy="9525"/>
          </a:xfrm>
          <a:custGeom>
            <a:avLst/>
            <a:gdLst/>
            <a:ahLst/>
            <a:cxnLst/>
            <a:rect l="l" t="t" r="r" b="b"/>
            <a:pathLst>
              <a:path w="5715000" h="9525">
                <a:moveTo>
                  <a:pt x="5715000" y="9525"/>
                </a:moveTo>
                <a:lnTo>
                  <a:pt x="0" y="9525"/>
                </a:lnTo>
                <a:lnTo>
                  <a:pt x="0" y="0"/>
                </a:lnTo>
                <a:lnTo>
                  <a:pt x="5715000" y="0"/>
                </a:lnTo>
                <a:lnTo>
                  <a:pt x="5715000" y="9525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 txBox="1"/>
          <p:nvPr/>
        </p:nvSpPr>
        <p:spPr>
          <a:xfrm>
            <a:off x="1679575" y="873660"/>
            <a:ext cx="2612390" cy="4565650"/>
          </a:xfrm>
          <a:prstGeom prst="rect">
            <a:avLst/>
          </a:prstGeom>
        </p:spPr>
        <p:txBody>
          <a:bodyPr wrap="square" lIns="0" tIns="40640" rIns="0" bIns="0" rtlCol="0" vert="horz">
            <a:spAutoFit/>
          </a:bodyPr>
          <a:lstStyle/>
          <a:p>
            <a:pPr marL="101600">
              <a:lnSpc>
                <a:spcPct val="100000"/>
              </a:lnSpc>
              <a:spcBef>
                <a:spcPts val="320"/>
              </a:spcBef>
            </a:pPr>
            <a:r>
              <a:rPr dirty="0" sz="900" spc="-10" b="1">
                <a:latin typeface="Verdana"/>
                <a:cs typeface="Verdana"/>
              </a:rPr>
              <a:t>Solution:</a:t>
            </a:r>
            <a:endParaRPr sz="900">
              <a:latin typeface="Verdana"/>
              <a:cs typeface="Verdana"/>
            </a:endParaRPr>
          </a:p>
          <a:p>
            <a:pPr marL="330200" marR="164465" indent="-228600">
              <a:lnSpc>
                <a:spcPct val="100000"/>
              </a:lnSpc>
              <a:spcBef>
                <a:spcPts val="245"/>
              </a:spcBef>
              <a:buAutoNum type="arabicPeriod"/>
              <a:tabLst>
                <a:tab pos="330200" algn="l"/>
              </a:tabLst>
            </a:pPr>
            <a:r>
              <a:rPr dirty="0" sz="1000">
                <a:latin typeface="Verdana"/>
                <a:cs typeface="Verdana"/>
              </a:rPr>
              <a:t>Calculate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coefficients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for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 spc="-20">
                <a:latin typeface="Verdana"/>
                <a:cs typeface="Verdana"/>
              </a:rPr>
              <a:t>first </a:t>
            </a:r>
            <a:r>
              <a:rPr dirty="0" sz="1000" spc="-10">
                <a:latin typeface="Verdana"/>
                <a:cs typeface="Verdana"/>
              </a:rPr>
              <a:t>iteration:</a:t>
            </a:r>
            <a:endParaRPr sz="1000">
              <a:latin typeface="Verdana"/>
              <a:cs typeface="Verdana"/>
            </a:endParaRPr>
          </a:p>
          <a:p>
            <a:pPr marL="330200" marR="106680">
              <a:lnSpc>
                <a:spcPct val="125000"/>
              </a:lnSpc>
            </a:pPr>
            <a:r>
              <a:rPr dirty="0" sz="1000">
                <a:latin typeface="Verdana"/>
                <a:cs typeface="Verdana"/>
              </a:rPr>
              <a:t>Ac</a:t>
            </a:r>
            <a:r>
              <a:rPr dirty="0" sz="1000" spc="-1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=</a:t>
            </a:r>
            <a:r>
              <a:rPr dirty="0" sz="1000" spc="-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(u</a:t>
            </a:r>
            <a:r>
              <a:rPr dirty="0" sz="1000" spc="-1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–</a:t>
            </a:r>
            <a:r>
              <a:rPr dirty="0" sz="1000" spc="-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u</a:t>
            </a:r>
            <a:r>
              <a:rPr dirty="0" baseline="-23148" sz="900">
                <a:latin typeface="Verdana"/>
                <a:cs typeface="Verdana"/>
              </a:rPr>
              <a:t>1</a:t>
            </a:r>
            <a:r>
              <a:rPr dirty="0" sz="1000">
                <a:latin typeface="Verdana"/>
                <a:cs typeface="Verdana"/>
              </a:rPr>
              <a:t>)</a:t>
            </a:r>
            <a:r>
              <a:rPr dirty="0" sz="1000" spc="-1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/</a:t>
            </a:r>
            <a:r>
              <a:rPr dirty="0" sz="1000" spc="-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(</a:t>
            </a:r>
            <a:r>
              <a:rPr dirty="0" sz="1000" spc="-1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u</a:t>
            </a:r>
            <a:r>
              <a:rPr dirty="0" baseline="-23148" sz="900">
                <a:latin typeface="Verdana"/>
                <a:cs typeface="Verdana"/>
              </a:rPr>
              <a:t>1+3</a:t>
            </a:r>
            <a:r>
              <a:rPr dirty="0" baseline="-23148" sz="900" spc="202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–</a:t>
            </a:r>
            <a:r>
              <a:rPr dirty="0" sz="1000" spc="-1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u</a:t>
            </a:r>
            <a:r>
              <a:rPr dirty="0" baseline="-23148" sz="900">
                <a:latin typeface="Verdana"/>
                <a:cs typeface="Verdana"/>
              </a:rPr>
              <a:t>1</a:t>
            </a:r>
            <a:r>
              <a:rPr dirty="0" sz="1000">
                <a:latin typeface="Verdana"/>
                <a:cs typeface="Verdana"/>
              </a:rPr>
              <a:t>)</a:t>
            </a:r>
            <a:r>
              <a:rPr dirty="0" sz="1000" spc="-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=</a:t>
            </a:r>
            <a:r>
              <a:rPr dirty="0" sz="1000" spc="-5">
                <a:latin typeface="Verdana"/>
                <a:cs typeface="Verdana"/>
              </a:rPr>
              <a:t> </a:t>
            </a:r>
            <a:r>
              <a:rPr dirty="0" sz="1000" spc="-25">
                <a:latin typeface="Verdana"/>
                <a:cs typeface="Verdana"/>
              </a:rPr>
              <a:t>0.8 </a:t>
            </a:r>
            <a:r>
              <a:rPr dirty="0" sz="1000">
                <a:latin typeface="Verdana"/>
                <a:cs typeface="Verdana"/>
              </a:rPr>
              <a:t>Bc</a:t>
            </a:r>
            <a:r>
              <a:rPr dirty="0" sz="1000" spc="-1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=</a:t>
            </a:r>
            <a:r>
              <a:rPr dirty="0" sz="1000" spc="-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(u</a:t>
            </a:r>
            <a:r>
              <a:rPr dirty="0" sz="1000" spc="-1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–</a:t>
            </a:r>
            <a:r>
              <a:rPr dirty="0" sz="1000" spc="-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u</a:t>
            </a:r>
            <a:r>
              <a:rPr dirty="0" baseline="-23148" sz="900">
                <a:latin typeface="Verdana"/>
                <a:cs typeface="Verdana"/>
              </a:rPr>
              <a:t>2</a:t>
            </a:r>
            <a:r>
              <a:rPr dirty="0" sz="1000">
                <a:latin typeface="Verdana"/>
                <a:cs typeface="Verdana"/>
              </a:rPr>
              <a:t>)</a:t>
            </a:r>
            <a:r>
              <a:rPr dirty="0" sz="1000" spc="-1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/</a:t>
            </a:r>
            <a:r>
              <a:rPr dirty="0" sz="1000" spc="-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(</a:t>
            </a:r>
            <a:r>
              <a:rPr dirty="0" sz="1000" spc="-1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u</a:t>
            </a:r>
            <a:r>
              <a:rPr dirty="0" baseline="-23148" sz="900">
                <a:latin typeface="Verdana"/>
                <a:cs typeface="Verdana"/>
              </a:rPr>
              <a:t>2+3</a:t>
            </a:r>
            <a:r>
              <a:rPr dirty="0" baseline="-23148" sz="900" spc="202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–</a:t>
            </a:r>
            <a:r>
              <a:rPr dirty="0" sz="1000" spc="-1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u</a:t>
            </a:r>
            <a:r>
              <a:rPr dirty="0" baseline="-23148" sz="900">
                <a:latin typeface="Verdana"/>
                <a:cs typeface="Verdana"/>
              </a:rPr>
              <a:t>2</a:t>
            </a:r>
            <a:r>
              <a:rPr dirty="0" sz="1000">
                <a:latin typeface="Verdana"/>
                <a:cs typeface="Verdana"/>
              </a:rPr>
              <a:t>)</a:t>
            </a:r>
            <a:r>
              <a:rPr dirty="0" sz="1000" spc="-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=</a:t>
            </a:r>
            <a:r>
              <a:rPr dirty="0" sz="1000" spc="-5">
                <a:latin typeface="Verdana"/>
                <a:cs typeface="Verdana"/>
              </a:rPr>
              <a:t> </a:t>
            </a:r>
            <a:r>
              <a:rPr dirty="0" sz="1000" spc="-20">
                <a:latin typeface="Verdana"/>
                <a:cs typeface="Verdana"/>
              </a:rPr>
              <a:t>0.53 </a:t>
            </a:r>
            <a:r>
              <a:rPr dirty="0" sz="1000">
                <a:latin typeface="Verdana"/>
                <a:cs typeface="Verdana"/>
              </a:rPr>
              <a:t>Cc</a:t>
            </a:r>
            <a:r>
              <a:rPr dirty="0" sz="1000" spc="-1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=</a:t>
            </a:r>
            <a:r>
              <a:rPr dirty="0" sz="1000" spc="-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(u</a:t>
            </a:r>
            <a:r>
              <a:rPr dirty="0" sz="1000" spc="-1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–</a:t>
            </a:r>
            <a:r>
              <a:rPr dirty="0" sz="1000" spc="-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u</a:t>
            </a:r>
            <a:r>
              <a:rPr dirty="0" baseline="-23148" sz="900">
                <a:latin typeface="Verdana"/>
                <a:cs typeface="Verdana"/>
              </a:rPr>
              <a:t>3</a:t>
            </a:r>
            <a:r>
              <a:rPr dirty="0" sz="1000">
                <a:latin typeface="Verdana"/>
                <a:cs typeface="Verdana"/>
              </a:rPr>
              <a:t>)</a:t>
            </a:r>
            <a:r>
              <a:rPr dirty="0" sz="1000" spc="-1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/</a:t>
            </a:r>
            <a:r>
              <a:rPr dirty="0" sz="1000" spc="-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(</a:t>
            </a:r>
            <a:r>
              <a:rPr dirty="0" sz="1000" spc="-1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u</a:t>
            </a:r>
            <a:r>
              <a:rPr dirty="0" baseline="-23148" sz="900">
                <a:latin typeface="Verdana"/>
                <a:cs typeface="Verdana"/>
              </a:rPr>
              <a:t>3+3</a:t>
            </a:r>
            <a:r>
              <a:rPr dirty="0" baseline="-23148" sz="900" spc="202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–</a:t>
            </a:r>
            <a:r>
              <a:rPr dirty="0" sz="1000" spc="-1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u</a:t>
            </a:r>
            <a:r>
              <a:rPr dirty="0" baseline="-23148" sz="900">
                <a:latin typeface="Verdana"/>
                <a:cs typeface="Verdana"/>
              </a:rPr>
              <a:t>3</a:t>
            </a:r>
            <a:r>
              <a:rPr dirty="0" sz="1000">
                <a:latin typeface="Verdana"/>
                <a:cs typeface="Verdana"/>
              </a:rPr>
              <a:t>)</a:t>
            </a:r>
            <a:r>
              <a:rPr dirty="0" sz="1000" spc="-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=</a:t>
            </a:r>
            <a:r>
              <a:rPr dirty="0" sz="1000" spc="-5">
                <a:latin typeface="Verdana"/>
                <a:cs typeface="Verdana"/>
              </a:rPr>
              <a:t> </a:t>
            </a:r>
            <a:r>
              <a:rPr dirty="0" sz="1000" spc="-25">
                <a:latin typeface="Verdana"/>
                <a:cs typeface="Verdana"/>
              </a:rPr>
              <a:t>0.2</a:t>
            </a:r>
            <a:endParaRPr sz="1000">
              <a:latin typeface="Verdana"/>
              <a:cs typeface="Verdana"/>
            </a:endParaRPr>
          </a:p>
          <a:p>
            <a:pPr marL="330200" marR="179070" indent="-228600">
              <a:lnSpc>
                <a:spcPct val="100000"/>
              </a:lnSpc>
              <a:spcBef>
                <a:spcPts val="300"/>
              </a:spcBef>
              <a:buAutoNum type="arabicPeriod" startAt="2"/>
              <a:tabLst>
                <a:tab pos="330200" algn="l"/>
              </a:tabLst>
            </a:pPr>
            <a:r>
              <a:rPr dirty="0" sz="1000">
                <a:latin typeface="Verdana"/>
                <a:cs typeface="Verdana"/>
              </a:rPr>
              <a:t>Calculate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points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using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coefficient data:</a:t>
            </a:r>
            <a:endParaRPr sz="1000">
              <a:latin typeface="Verdana"/>
              <a:cs typeface="Verdana"/>
            </a:endParaRPr>
          </a:p>
          <a:p>
            <a:pPr marL="330200">
              <a:lnSpc>
                <a:spcPct val="100000"/>
              </a:lnSpc>
              <a:spcBef>
                <a:spcPts val="300"/>
              </a:spcBef>
            </a:pPr>
            <a:r>
              <a:rPr dirty="0" sz="1000" b="1">
                <a:latin typeface="Verdana"/>
                <a:cs typeface="Verdana"/>
              </a:rPr>
              <a:t>A</a:t>
            </a:r>
            <a:r>
              <a:rPr dirty="0" sz="1000" spc="-10" b="1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=</a:t>
            </a:r>
            <a:r>
              <a:rPr dirty="0" sz="1000" spc="-1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0.2</a:t>
            </a:r>
            <a:r>
              <a:rPr dirty="0" sz="1000" b="1">
                <a:latin typeface="Verdana"/>
                <a:cs typeface="Verdana"/>
              </a:rPr>
              <a:t>P</a:t>
            </a:r>
            <a:r>
              <a:rPr dirty="0" baseline="-23148" sz="900" b="1">
                <a:latin typeface="Verdana"/>
                <a:cs typeface="Verdana"/>
              </a:rPr>
              <a:t>1</a:t>
            </a:r>
            <a:r>
              <a:rPr dirty="0" baseline="-23148" sz="900" spc="209" b="1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+</a:t>
            </a:r>
            <a:r>
              <a:rPr dirty="0" sz="1000" spc="-10">
                <a:latin typeface="Verdana"/>
                <a:cs typeface="Verdana"/>
              </a:rPr>
              <a:t> </a:t>
            </a:r>
            <a:r>
              <a:rPr dirty="0" sz="1000" spc="-20">
                <a:latin typeface="Verdana"/>
                <a:cs typeface="Verdana"/>
              </a:rPr>
              <a:t>0.8</a:t>
            </a:r>
            <a:r>
              <a:rPr dirty="0" sz="1000" spc="-20" b="1">
                <a:latin typeface="Verdana"/>
                <a:cs typeface="Verdana"/>
              </a:rPr>
              <a:t>P</a:t>
            </a:r>
            <a:r>
              <a:rPr dirty="0" baseline="-23148" sz="900" spc="-30" b="1">
                <a:latin typeface="Verdana"/>
                <a:cs typeface="Verdana"/>
              </a:rPr>
              <a:t>2</a:t>
            </a:r>
            <a:endParaRPr baseline="-23148" sz="900">
              <a:latin typeface="Verdana"/>
              <a:cs typeface="Verdana"/>
            </a:endParaRPr>
          </a:p>
          <a:p>
            <a:pPr marL="330200">
              <a:lnSpc>
                <a:spcPct val="100000"/>
              </a:lnSpc>
              <a:spcBef>
                <a:spcPts val="300"/>
              </a:spcBef>
            </a:pPr>
            <a:r>
              <a:rPr dirty="0" sz="1000" b="1">
                <a:latin typeface="Verdana"/>
                <a:cs typeface="Verdana"/>
              </a:rPr>
              <a:t>B </a:t>
            </a:r>
            <a:r>
              <a:rPr dirty="0" sz="1000">
                <a:latin typeface="Verdana"/>
                <a:cs typeface="Verdana"/>
              </a:rPr>
              <a:t>=</a:t>
            </a:r>
            <a:r>
              <a:rPr dirty="0" sz="1000" spc="-1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0.47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 b="1">
                <a:latin typeface="Verdana"/>
                <a:cs typeface="Verdana"/>
              </a:rPr>
              <a:t>P</a:t>
            </a:r>
            <a:r>
              <a:rPr dirty="0" baseline="-23148" sz="900" b="1">
                <a:latin typeface="Verdana"/>
                <a:cs typeface="Verdana"/>
              </a:rPr>
              <a:t>2</a:t>
            </a:r>
            <a:r>
              <a:rPr dirty="0" baseline="-23148" sz="900" spc="209" b="1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+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0.53</a:t>
            </a:r>
            <a:r>
              <a:rPr dirty="0" sz="1000" spc="-10">
                <a:latin typeface="Verdana"/>
                <a:cs typeface="Verdana"/>
              </a:rPr>
              <a:t> </a:t>
            </a:r>
            <a:r>
              <a:rPr dirty="0" sz="1000" spc="-25" b="1">
                <a:latin typeface="Verdana"/>
                <a:cs typeface="Verdana"/>
              </a:rPr>
              <a:t>P</a:t>
            </a:r>
            <a:r>
              <a:rPr dirty="0" baseline="-23148" sz="900" spc="-37" b="1">
                <a:latin typeface="Verdana"/>
                <a:cs typeface="Verdana"/>
              </a:rPr>
              <a:t>3</a:t>
            </a:r>
            <a:endParaRPr baseline="-23148" sz="900">
              <a:latin typeface="Verdana"/>
              <a:cs typeface="Verdana"/>
            </a:endParaRPr>
          </a:p>
          <a:p>
            <a:pPr marL="330200">
              <a:lnSpc>
                <a:spcPct val="100000"/>
              </a:lnSpc>
              <a:spcBef>
                <a:spcPts val="300"/>
              </a:spcBef>
            </a:pPr>
            <a:r>
              <a:rPr dirty="0" sz="1000" b="1">
                <a:latin typeface="Verdana"/>
                <a:cs typeface="Verdana"/>
              </a:rPr>
              <a:t>C </a:t>
            </a:r>
            <a:r>
              <a:rPr dirty="0" sz="1000">
                <a:latin typeface="Verdana"/>
                <a:cs typeface="Verdana"/>
              </a:rPr>
              <a:t>=</a:t>
            </a:r>
            <a:r>
              <a:rPr dirty="0" sz="1000" spc="-1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0.8</a:t>
            </a:r>
            <a:r>
              <a:rPr dirty="0" sz="1000" spc="-10">
                <a:latin typeface="Verdana"/>
                <a:cs typeface="Verdana"/>
              </a:rPr>
              <a:t> </a:t>
            </a:r>
            <a:r>
              <a:rPr dirty="0" sz="1000" b="1">
                <a:latin typeface="Verdana"/>
                <a:cs typeface="Verdana"/>
              </a:rPr>
              <a:t>P</a:t>
            </a:r>
            <a:r>
              <a:rPr dirty="0" baseline="-23148" sz="900" b="1">
                <a:latin typeface="Verdana"/>
                <a:cs typeface="Verdana"/>
              </a:rPr>
              <a:t>3</a:t>
            </a:r>
            <a:r>
              <a:rPr dirty="0" baseline="-23148" sz="900" spc="209" b="1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+</a:t>
            </a:r>
            <a:r>
              <a:rPr dirty="0" sz="1000" spc="-1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0.2</a:t>
            </a:r>
            <a:r>
              <a:rPr dirty="0" sz="1000" spc="-10">
                <a:latin typeface="Verdana"/>
                <a:cs typeface="Verdana"/>
              </a:rPr>
              <a:t> </a:t>
            </a:r>
            <a:r>
              <a:rPr dirty="0" sz="1000" spc="-25" b="1">
                <a:latin typeface="Verdana"/>
                <a:cs typeface="Verdana"/>
              </a:rPr>
              <a:t>P</a:t>
            </a:r>
            <a:r>
              <a:rPr dirty="0" baseline="-23148" sz="900" spc="-37" b="1">
                <a:latin typeface="Verdana"/>
                <a:cs typeface="Verdana"/>
              </a:rPr>
              <a:t>4</a:t>
            </a:r>
            <a:endParaRPr baseline="-23148" sz="900">
              <a:latin typeface="Verdana"/>
              <a:cs typeface="Verdana"/>
            </a:endParaRPr>
          </a:p>
          <a:p>
            <a:pPr marL="330200" marR="459105" indent="-228600">
              <a:lnSpc>
                <a:spcPct val="100000"/>
              </a:lnSpc>
              <a:spcBef>
                <a:spcPts val="300"/>
              </a:spcBef>
              <a:buAutoNum type="arabicPeriod" startAt="3"/>
              <a:tabLst>
                <a:tab pos="330200" algn="l"/>
              </a:tabLst>
            </a:pPr>
            <a:r>
              <a:rPr dirty="0" sz="1000">
                <a:latin typeface="Verdana"/>
                <a:cs typeface="Verdana"/>
              </a:rPr>
              <a:t>Calculate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coefficients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for</a:t>
            </a:r>
            <a:r>
              <a:rPr dirty="0" sz="1000" spc="-25">
                <a:latin typeface="Verdana"/>
                <a:cs typeface="Verdana"/>
              </a:rPr>
              <a:t> the </a:t>
            </a:r>
            <a:r>
              <a:rPr dirty="0" sz="1000">
                <a:latin typeface="Verdana"/>
                <a:cs typeface="Verdana"/>
              </a:rPr>
              <a:t>second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iteration:</a:t>
            </a:r>
            <a:endParaRPr sz="1000">
              <a:latin typeface="Verdana"/>
              <a:cs typeface="Verdana"/>
            </a:endParaRPr>
          </a:p>
          <a:p>
            <a:pPr marL="330200">
              <a:lnSpc>
                <a:spcPct val="100000"/>
              </a:lnSpc>
              <a:spcBef>
                <a:spcPts val="300"/>
              </a:spcBef>
            </a:pPr>
            <a:r>
              <a:rPr dirty="0" sz="1000">
                <a:latin typeface="Verdana"/>
                <a:cs typeface="Verdana"/>
              </a:rPr>
              <a:t>Dc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= (u</a:t>
            </a:r>
            <a:r>
              <a:rPr dirty="0" sz="1000" spc="-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– u</a:t>
            </a:r>
            <a:r>
              <a:rPr dirty="0" baseline="-23148" sz="900">
                <a:latin typeface="Verdana"/>
                <a:cs typeface="Verdana"/>
              </a:rPr>
              <a:t>2</a:t>
            </a:r>
            <a:r>
              <a:rPr dirty="0" sz="1000">
                <a:latin typeface="Verdana"/>
                <a:cs typeface="Verdana"/>
              </a:rPr>
              <a:t>) /</a:t>
            </a:r>
            <a:r>
              <a:rPr dirty="0" sz="1000" spc="-5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(u</a:t>
            </a:r>
            <a:r>
              <a:rPr dirty="0" baseline="-23148" sz="900" spc="-15">
                <a:latin typeface="Verdana"/>
                <a:cs typeface="Verdana"/>
              </a:rPr>
              <a:t>2+3-</a:t>
            </a:r>
            <a:r>
              <a:rPr dirty="0" baseline="-23148" sz="900">
                <a:latin typeface="Verdana"/>
                <a:cs typeface="Verdana"/>
              </a:rPr>
              <a:t>1</a:t>
            </a:r>
            <a:r>
              <a:rPr dirty="0" baseline="-23148" sz="900" spc="209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–</a:t>
            </a:r>
            <a:r>
              <a:rPr dirty="0" sz="1000" spc="-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u</a:t>
            </a:r>
            <a:r>
              <a:rPr dirty="0" baseline="-23148" sz="900">
                <a:latin typeface="Verdana"/>
                <a:cs typeface="Verdana"/>
              </a:rPr>
              <a:t>2</a:t>
            </a:r>
            <a:r>
              <a:rPr dirty="0" sz="1000">
                <a:latin typeface="Verdana"/>
                <a:cs typeface="Verdana"/>
              </a:rPr>
              <a:t>) = </a:t>
            </a:r>
            <a:r>
              <a:rPr dirty="0" sz="1000" spc="-25">
                <a:latin typeface="Verdana"/>
                <a:cs typeface="Verdana"/>
              </a:rPr>
              <a:t>0.8</a:t>
            </a:r>
            <a:endParaRPr sz="1000">
              <a:latin typeface="Verdana"/>
              <a:cs typeface="Verdana"/>
            </a:endParaRPr>
          </a:p>
          <a:p>
            <a:pPr marL="330200">
              <a:lnSpc>
                <a:spcPct val="100000"/>
              </a:lnSpc>
              <a:spcBef>
                <a:spcPts val="300"/>
              </a:spcBef>
            </a:pPr>
            <a:r>
              <a:rPr dirty="0" sz="1000">
                <a:latin typeface="Verdana"/>
                <a:cs typeface="Verdana"/>
              </a:rPr>
              <a:t>Ec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= (u</a:t>
            </a:r>
            <a:r>
              <a:rPr dirty="0" sz="1000" spc="-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– u</a:t>
            </a:r>
            <a:r>
              <a:rPr dirty="0" baseline="-23148" sz="900">
                <a:latin typeface="Verdana"/>
                <a:cs typeface="Verdana"/>
              </a:rPr>
              <a:t>3</a:t>
            </a:r>
            <a:r>
              <a:rPr dirty="0" sz="1000">
                <a:latin typeface="Verdana"/>
                <a:cs typeface="Verdana"/>
              </a:rPr>
              <a:t>) /</a:t>
            </a:r>
            <a:r>
              <a:rPr dirty="0" sz="1000" spc="-5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(u</a:t>
            </a:r>
            <a:r>
              <a:rPr dirty="0" baseline="-23148" sz="900" spc="-15">
                <a:latin typeface="Verdana"/>
                <a:cs typeface="Verdana"/>
              </a:rPr>
              <a:t>3+3-</a:t>
            </a:r>
            <a:r>
              <a:rPr dirty="0" baseline="-23148" sz="900">
                <a:latin typeface="Verdana"/>
                <a:cs typeface="Verdana"/>
              </a:rPr>
              <a:t>1</a:t>
            </a:r>
            <a:r>
              <a:rPr dirty="0" baseline="-23148" sz="900" spc="209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–</a:t>
            </a:r>
            <a:r>
              <a:rPr dirty="0" sz="1000" spc="-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u</a:t>
            </a:r>
            <a:r>
              <a:rPr dirty="0" baseline="-23148" sz="900">
                <a:latin typeface="Verdana"/>
                <a:cs typeface="Verdana"/>
              </a:rPr>
              <a:t>3</a:t>
            </a:r>
            <a:r>
              <a:rPr dirty="0" sz="1000">
                <a:latin typeface="Verdana"/>
                <a:cs typeface="Verdana"/>
              </a:rPr>
              <a:t>) = </a:t>
            </a:r>
            <a:r>
              <a:rPr dirty="0" sz="1000" spc="-25">
                <a:latin typeface="Verdana"/>
                <a:cs typeface="Verdana"/>
              </a:rPr>
              <a:t>0.3</a:t>
            </a:r>
            <a:endParaRPr sz="1000">
              <a:latin typeface="Verdana"/>
              <a:cs typeface="Verdana"/>
            </a:endParaRPr>
          </a:p>
          <a:p>
            <a:pPr marL="330200" marR="179070" indent="-228600">
              <a:lnSpc>
                <a:spcPct val="100000"/>
              </a:lnSpc>
              <a:spcBef>
                <a:spcPts val="300"/>
              </a:spcBef>
              <a:buAutoNum type="arabicPeriod" startAt="4"/>
              <a:tabLst>
                <a:tab pos="330200" algn="l"/>
              </a:tabLst>
            </a:pPr>
            <a:r>
              <a:rPr dirty="0" sz="1000">
                <a:latin typeface="Verdana"/>
                <a:cs typeface="Verdana"/>
              </a:rPr>
              <a:t>Calculate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points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using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coefficient data:</a:t>
            </a:r>
            <a:endParaRPr sz="1000">
              <a:latin typeface="Verdana"/>
              <a:cs typeface="Verdana"/>
            </a:endParaRPr>
          </a:p>
          <a:p>
            <a:pPr marL="330200">
              <a:lnSpc>
                <a:spcPct val="100000"/>
              </a:lnSpc>
              <a:spcBef>
                <a:spcPts val="300"/>
              </a:spcBef>
            </a:pPr>
            <a:r>
              <a:rPr dirty="0" sz="1000" b="1">
                <a:latin typeface="Verdana"/>
                <a:cs typeface="Verdana"/>
              </a:rPr>
              <a:t>D</a:t>
            </a:r>
            <a:r>
              <a:rPr dirty="0" sz="1000" spc="-5" b="1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=</a:t>
            </a:r>
            <a:r>
              <a:rPr dirty="0" sz="1000" spc="-1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0.2</a:t>
            </a:r>
            <a:r>
              <a:rPr dirty="0" sz="1000" b="1">
                <a:latin typeface="Verdana"/>
                <a:cs typeface="Verdana"/>
              </a:rPr>
              <a:t>A</a:t>
            </a:r>
            <a:r>
              <a:rPr dirty="0" sz="1000">
                <a:latin typeface="Verdana"/>
                <a:cs typeface="Verdana"/>
              </a:rPr>
              <a:t>+</a:t>
            </a:r>
            <a:r>
              <a:rPr dirty="0" sz="1000" spc="-10">
                <a:latin typeface="Verdana"/>
                <a:cs typeface="Verdana"/>
              </a:rPr>
              <a:t> </a:t>
            </a:r>
            <a:r>
              <a:rPr dirty="0" sz="1000" spc="-20">
                <a:latin typeface="Verdana"/>
                <a:cs typeface="Verdana"/>
              </a:rPr>
              <a:t>0.8</a:t>
            </a:r>
            <a:r>
              <a:rPr dirty="0" sz="1000" spc="-20" b="1">
                <a:latin typeface="Verdana"/>
                <a:cs typeface="Verdana"/>
              </a:rPr>
              <a:t>B</a:t>
            </a:r>
            <a:endParaRPr sz="1000">
              <a:latin typeface="Verdana"/>
              <a:cs typeface="Verdana"/>
            </a:endParaRPr>
          </a:p>
          <a:p>
            <a:pPr marL="330200">
              <a:lnSpc>
                <a:spcPct val="100000"/>
              </a:lnSpc>
              <a:spcBef>
                <a:spcPts val="300"/>
              </a:spcBef>
            </a:pPr>
            <a:r>
              <a:rPr dirty="0" sz="1000" b="1">
                <a:latin typeface="Verdana"/>
                <a:cs typeface="Verdana"/>
              </a:rPr>
              <a:t>E </a:t>
            </a:r>
            <a:r>
              <a:rPr dirty="0" sz="1000">
                <a:latin typeface="Verdana"/>
                <a:cs typeface="Verdana"/>
              </a:rPr>
              <a:t>=</a:t>
            </a:r>
            <a:r>
              <a:rPr dirty="0" sz="1000" spc="-1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0.7</a:t>
            </a:r>
            <a:r>
              <a:rPr dirty="0" sz="1000" b="1">
                <a:latin typeface="Verdana"/>
                <a:cs typeface="Verdana"/>
              </a:rPr>
              <a:t>B </a:t>
            </a:r>
            <a:r>
              <a:rPr dirty="0" sz="1000">
                <a:latin typeface="Verdana"/>
                <a:cs typeface="Verdana"/>
              </a:rPr>
              <a:t>+</a:t>
            </a:r>
            <a:r>
              <a:rPr dirty="0" sz="1000" spc="-5">
                <a:latin typeface="Verdana"/>
                <a:cs typeface="Verdana"/>
              </a:rPr>
              <a:t> </a:t>
            </a:r>
            <a:r>
              <a:rPr dirty="0" sz="1000" spc="-20">
                <a:latin typeface="Verdana"/>
                <a:cs typeface="Verdana"/>
              </a:rPr>
              <a:t>0.3</a:t>
            </a:r>
            <a:r>
              <a:rPr dirty="0" sz="1000" spc="-20" b="1">
                <a:latin typeface="Verdana"/>
                <a:cs typeface="Verdana"/>
              </a:rPr>
              <a:t>C</a:t>
            </a:r>
            <a:endParaRPr sz="10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450">
              <a:latin typeface="Verdana"/>
              <a:cs typeface="Verdana"/>
            </a:endParaRPr>
          </a:p>
          <a:p>
            <a:pPr marL="330200" indent="-228600">
              <a:lnSpc>
                <a:spcPct val="100000"/>
              </a:lnSpc>
              <a:buAutoNum type="arabicPeriod" startAt="5"/>
              <a:tabLst>
                <a:tab pos="330200" algn="l"/>
              </a:tabLst>
            </a:pPr>
            <a:r>
              <a:rPr dirty="0" sz="1000">
                <a:latin typeface="Verdana"/>
                <a:cs typeface="Verdana"/>
              </a:rPr>
              <a:t>Calculate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last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coefficient:</a:t>
            </a:r>
            <a:endParaRPr sz="1000">
              <a:latin typeface="Verdana"/>
              <a:cs typeface="Verdana"/>
            </a:endParaRPr>
          </a:p>
          <a:p>
            <a:pPr marL="330200">
              <a:lnSpc>
                <a:spcPct val="100000"/>
              </a:lnSpc>
              <a:spcBef>
                <a:spcPts val="300"/>
              </a:spcBef>
            </a:pPr>
            <a:r>
              <a:rPr dirty="0" sz="1000">
                <a:latin typeface="Verdana"/>
                <a:cs typeface="Verdana"/>
              </a:rPr>
              <a:t>Fc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= (u</a:t>
            </a:r>
            <a:r>
              <a:rPr dirty="0" sz="1000" spc="-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– u</a:t>
            </a:r>
            <a:r>
              <a:rPr dirty="0" baseline="-23148" sz="900">
                <a:latin typeface="Verdana"/>
                <a:cs typeface="Verdana"/>
              </a:rPr>
              <a:t>3</a:t>
            </a:r>
            <a:r>
              <a:rPr dirty="0" sz="1000">
                <a:latin typeface="Verdana"/>
                <a:cs typeface="Verdana"/>
              </a:rPr>
              <a:t>)/</a:t>
            </a:r>
            <a:r>
              <a:rPr dirty="0" sz="1000" spc="-5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(u</a:t>
            </a:r>
            <a:r>
              <a:rPr dirty="0" baseline="-23148" sz="900" spc="-15">
                <a:latin typeface="Verdana"/>
                <a:cs typeface="Verdana"/>
              </a:rPr>
              <a:t>3+3-</a:t>
            </a:r>
            <a:r>
              <a:rPr dirty="0" baseline="-23148" sz="900">
                <a:latin typeface="Verdana"/>
                <a:cs typeface="Verdana"/>
              </a:rPr>
              <a:t>2</a:t>
            </a:r>
            <a:r>
              <a:rPr dirty="0" baseline="-23148" sz="900" spc="209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–</a:t>
            </a:r>
            <a:r>
              <a:rPr dirty="0" sz="1000" spc="-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u</a:t>
            </a:r>
            <a:r>
              <a:rPr dirty="0" baseline="-23148" sz="900">
                <a:latin typeface="Verdana"/>
                <a:cs typeface="Verdana"/>
              </a:rPr>
              <a:t>3</a:t>
            </a:r>
            <a:r>
              <a:rPr dirty="0" sz="1000">
                <a:latin typeface="Verdana"/>
                <a:cs typeface="Verdana"/>
              </a:rPr>
              <a:t>) = </a:t>
            </a:r>
            <a:r>
              <a:rPr dirty="0" sz="1000" spc="-25">
                <a:latin typeface="Verdana"/>
                <a:cs typeface="Verdana"/>
              </a:rPr>
              <a:t>0.6</a:t>
            </a:r>
            <a:endParaRPr sz="1000">
              <a:latin typeface="Verdana"/>
              <a:cs typeface="Verdana"/>
            </a:endParaRPr>
          </a:p>
          <a:p>
            <a:pPr marL="330200" marR="185420">
              <a:lnSpc>
                <a:spcPct val="100000"/>
              </a:lnSpc>
              <a:spcBef>
                <a:spcPts val="300"/>
              </a:spcBef>
            </a:pPr>
            <a:r>
              <a:rPr dirty="0" sz="1000">
                <a:latin typeface="Verdana"/>
                <a:cs typeface="Verdana"/>
              </a:rPr>
              <a:t>Find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point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on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curve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at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u=0.4 parameter:</a:t>
            </a:r>
            <a:endParaRPr sz="1000">
              <a:latin typeface="Verdana"/>
              <a:cs typeface="Verdana"/>
            </a:endParaRPr>
          </a:p>
          <a:p>
            <a:pPr marL="330200">
              <a:lnSpc>
                <a:spcPct val="100000"/>
              </a:lnSpc>
              <a:spcBef>
                <a:spcPts val="300"/>
              </a:spcBef>
            </a:pPr>
            <a:r>
              <a:rPr dirty="0" sz="1000">
                <a:latin typeface="Verdana"/>
                <a:cs typeface="Verdana"/>
              </a:rPr>
              <a:t>F=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0.4</a:t>
            </a:r>
            <a:r>
              <a:rPr dirty="0" sz="1000" b="1">
                <a:latin typeface="Verdana"/>
                <a:cs typeface="Verdana"/>
              </a:rPr>
              <a:t>D </a:t>
            </a:r>
            <a:r>
              <a:rPr dirty="0" sz="1000">
                <a:latin typeface="Verdana"/>
                <a:cs typeface="Verdana"/>
              </a:rPr>
              <a:t>+</a:t>
            </a:r>
            <a:r>
              <a:rPr dirty="0" sz="1000" spc="-10">
                <a:latin typeface="Verdana"/>
                <a:cs typeface="Verdana"/>
              </a:rPr>
              <a:t> </a:t>
            </a:r>
            <a:r>
              <a:rPr dirty="0" sz="1000" spc="-20">
                <a:latin typeface="Verdana"/>
                <a:cs typeface="Verdana"/>
              </a:rPr>
              <a:t>0.6</a:t>
            </a:r>
            <a:r>
              <a:rPr dirty="0" sz="1000" spc="-20" b="1">
                <a:latin typeface="Verdana"/>
                <a:cs typeface="Verdana"/>
              </a:rPr>
              <a:t>E</a:t>
            </a:r>
            <a:endParaRPr sz="1000">
              <a:latin typeface="Verdana"/>
              <a:cs typeface="Verdana"/>
            </a:endParaRPr>
          </a:p>
        </p:txBody>
      </p:sp>
      <p:pic>
        <p:nvPicPr>
          <p:cNvPr id="5" name="object 5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76775" y="1085850"/>
            <a:ext cx="1933575" cy="1609725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714875" y="2933700"/>
            <a:ext cx="1857375" cy="1552575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714875" y="4572000"/>
            <a:ext cx="1839224" cy="1524000"/>
          </a:xfrm>
          <a:prstGeom prst="rect">
            <a:avLst/>
          </a:prstGeom>
        </p:spPr>
      </p:pic>
      <p:sp>
        <p:nvSpPr>
          <p:cNvPr id="8" name="object 8" descr=""/>
          <p:cNvSpPr txBox="1"/>
          <p:nvPr/>
        </p:nvSpPr>
        <p:spPr>
          <a:xfrm>
            <a:off x="1358900" y="6293113"/>
            <a:ext cx="5511800" cy="869950"/>
          </a:xfrm>
          <a:prstGeom prst="rect">
            <a:avLst/>
          </a:prstGeom>
        </p:spPr>
        <p:txBody>
          <a:bodyPr wrap="square" lIns="0" tIns="914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20"/>
              </a:spcBef>
              <a:tabLst>
                <a:tab pos="5498465" algn="l"/>
              </a:tabLst>
            </a:pPr>
            <a:r>
              <a:rPr dirty="0" u="sng" sz="140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Curve</a:t>
            </a:r>
            <a:r>
              <a:rPr dirty="0" u="sng" sz="1400" spc="-35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sng" sz="140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geometric</a:t>
            </a:r>
            <a:r>
              <a:rPr dirty="0" u="sng" sz="1400" spc="-35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sng" sz="1400" spc="-1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continuity</a:t>
            </a:r>
            <a:r>
              <a:rPr dirty="0" u="sng" sz="140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	</a:t>
            </a:r>
            <a:endParaRPr sz="1400">
              <a:latin typeface="Arial"/>
              <a:cs typeface="Arial"/>
            </a:endParaRPr>
          </a:p>
          <a:p>
            <a:pPr marL="12700" marR="493395">
              <a:lnSpc>
                <a:spcPct val="100000"/>
              </a:lnSpc>
              <a:spcBef>
                <a:spcPts val="445"/>
              </a:spcBef>
            </a:pPr>
            <a:r>
              <a:rPr dirty="0" sz="1000">
                <a:latin typeface="Verdana"/>
                <a:cs typeface="Verdana"/>
              </a:rPr>
              <a:t>Continuity</a:t>
            </a:r>
            <a:r>
              <a:rPr dirty="0" sz="1000" spc="-3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is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an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important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concept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in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3D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modeling.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Continuity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is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important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 spc="-25">
                <a:latin typeface="Verdana"/>
                <a:cs typeface="Verdana"/>
              </a:rPr>
              <a:t>for </a:t>
            </a:r>
            <a:r>
              <a:rPr dirty="0" sz="1000">
                <a:latin typeface="Verdana"/>
                <a:cs typeface="Verdana"/>
              </a:rPr>
              <a:t>achieving</a:t>
            </a:r>
            <a:r>
              <a:rPr dirty="0" sz="1000" spc="-4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visual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smoothness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and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for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obtaining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smooth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light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and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airflow.</a:t>
            </a:r>
            <a:endParaRPr sz="10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3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following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table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shows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various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continuities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and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their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definitions: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13" name="object 13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54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 spc="-25"/>
              <a:t>56</a:t>
            </a:fld>
          </a:p>
        </p:txBody>
      </p:sp>
      <p:sp>
        <p:nvSpPr>
          <p:cNvPr id="9" name="object 9" descr=""/>
          <p:cNvSpPr txBox="1"/>
          <p:nvPr/>
        </p:nvSpPr>
        <p:spPr>
          <a:xfrm>
            <a:off x="1549400" y="7213631"/>
            <a:ext cx="1612900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b="1">
                <a:latin typeface="Verdana"/>
                <a:cs typeface="Verdana"/>
              </a:rPr>
              <a:t>G0</a:t>
            </a:r>
            <a:r>
              <a:rPr dirty="0" sz="1000" spc="-15" b="1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(Position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continuous)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3492500" y="7213631"/>
            <a:ext cx="3349625" cy="12827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>
                <a:latin typeface="Verdana"/>
                <a:cs typeface="Verdana"/>
              </a:rPr>
              <a:t>Two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curve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segments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joined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together</a:t>
            </a:r>
            <a:endParaRPr sz="1000">
              <a:latin typeface="Verdana"/>
              <a:cs typeface="Verdana"/>
            </a:endParaRPr>
          </a:p>
          <a:p>
            <a:pPr marL="12700" marR="185420">
              <a:lnSpc>
                <a:spcPct val="100000"/>
              </a:lnSpc>
              <a:spcBef>
                <a:spcPts val="900"/>
              </a:spcBef>
            </a:pPr>
            <a:r>
              <a:rPr dirty="0" sz="1000">
                <a:latin typeface="Verdana"/>
                <a:cs typeface="Verdana"/>
              </a:rPr>
              <a:t>Direction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of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tangent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at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joint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point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is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same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 spc="-25">
                <a:latin typeface="Verdana"/>
                <a:cs typeface="Verdana"/>
              </a:rPr>
              <a:t>for </a:t>
            </a:r>
            <a:r>
              <a:rPr dirty="0" sz="1000">
                <a:latin typeface="Verdana"/>
                <a:cs typeface="Verdana"/>
              </a:rPr>
              <a:t>both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curve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segments</a:t>
            </a:r>
            <a:endParaRPr sz="1000">
              <a:latin typeface="Verdana"/>
              <a:cs typeface="Verdana"/>
            </a:endParaRPr>
          </a:p>
          <a:p>
            <a:pPr marL="12700" marR="5080">
              <a:lnSpc>
                <a:spcPct val="100000"/>
              </a:lnSpc>
              <a:spcBef>
                <a:spcPts val="900"/>
              </a:spcBef>
            </a:pPr>
            <a:r>
              <a:rPr dirty="0" sz="1000">
                <a:latin typeface="Verdana"/>
                <a:cs typeface="Verdana"/>
              </a:rPr>
              <a:t>Curvatures</a:t>
            </a:r>
            <a:r>
              <a:rPr dirty="0" sz="1000" spc="-3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as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well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as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tangents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agree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for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both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curve </a:t>
            </a:r>
            <a:r>
              <a:rPr dirty="0" sz="1000">
                <a:latin typeface="Verdana"/>
                <a:cs typeface="Verdana"/>
              </a:rPr>
              <a:t>segments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at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common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endpoint</a:t>
            </a:r>
            <a:endParaRPr sz="10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900"/>
              </a:spcBef>
            </a:pP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curves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agree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to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higher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order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1549400" y="7556531"/>
            <a:ext cx="1635760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b="1">
                <a:latin typeface="Verdana"/>
                <a:cs typeface="Verdana"/>
              </a:rPr>
              <a:t>G1</a:t>
            </a:r>
            <a:r>
              <a:rPr dirty="0" sz="1000" spc="-15" b="1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(Tangent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continuous)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1549400" y="7899431"/>
            <a:ext cx="1000760" cy="5969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000" b="1">
                <a:latin typeface="Verdana"/>
                <a:cs typeface="Verdana"/>
              </a:rPr>
              <a:t>G2 </a:t>
            </a:r>
            <a:r>
              <a:rPr dirty="0" sz="1000">
                <a:latin typeface="Verdana"/>
                <a:cs typeface="Verdana"/>
              </a:rPr>
              <a:t>(</a:t>
            </a:r>
            <a:r>
              <a:rPr dirty="0" sz="1000" spc="-5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Curvature Continuous)</a:t>
            </a:r>
            <a:endParaRPr sz="10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900"/>
              </a:spcBef>
            </a:pPr>
            <a:r>
              <a:rPr dirty="0" sz="1000" spc="-25" b="1">
                <a:latin typeface="Verdana"/>
                <a:cs typeface="Verdana"/>
              </a:rPr>
              <a:t>GN</a:t>
            </a:r>
            <a:endParaRPr sz="10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3749675" y="508031"/>
            <a:ext cx="3112135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i="1">
                <a:latin typeface="Verdana"/>
                <a:cs typeface="Verdana"/>
              </a:rPr>
              <a:t>Essential</a:t>
            </a:r>
            <a:r>
              <a:rPr dirty="0" sz="1000" spc="-40" i="1">
                <a:latin typeface="Verdana"/>
                <a:cs typeface="Verdana"/>
              </a:rPr>
              <a:t> </a:t>
            </a:r>
            <a:r>
              <a:rPr dirty="0" sz="1000" i="1">
                <a:latin typeface="Verdana"/>
                <a:cs typeface="Verdana"/>
              </a:rPr>
              <a:t>Mathematics</a:t>
            </a:r>
            <a:r>
              <a:rPr dirty="0" sz="1000" spc="-40" i="1">
                <a:latin typeface="Verdana"/>
                <a:cs typeface="Verdana"/>
              </a:rPr>
              <a:t> </a:t>
            </a:r>
            <a:r>
              <a:rPr dirty="0" sz="1000" i="1">
                <a:latin typeface="Verdana"/>
                <a:cs typeface="Verdana"/>
              </a:rPr>
              <a:t>for</a:t>
            </a:r>
            <a:r>
              <a:rPr dirty="0" sz="1000" spc="-40" i="1">
                <a:latin typeface="Verdana"/>
                <a:cs typeface="Verdana"/>
              </a:rPr>
              <a:t> </a:t>
            </a:r>
            <a:r>
              <a:rPr dirty="0" sz="1000" i="1">
                <a:latin typeface="Verdana"/>
                <a:cs typeface="Verdana"/>
              </a:rPr>
              <a:t>Computational</a:t>
            </a:r>
            <a:r>
              <a:rPr dirty="0" sz="1000" spc="-40" i="1">
                <a:latin typeface="Verdana"/>
                <a:cs typeface="Verdana"/>
              </a:rPr>
              <a:t> </a:t>
            </a:r>
            <a:r>
              <a:rPr dirty="0" sz="1000" spc="-10" i="1">
                <a:latin typeface="Verdana"/>
                <a:cs typeface="Verdana"/>
              </a:rPr>
              <a:t>Design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3" name="object 3" descr=""/>
          <p:cNvSpPr/>
          <p:nvPr/>
        </p:nvSpPr>
        <p:spPr>
          <a:xfrm>
            <a:off x="1143000" y="9210675"/>
            <a:ext cx="5715000" cy="9525"/>
          </a:xfrm>
          <a:custGeom>
            <a:avLst/>
            <a:gdLst/>
            <a:ahLst/>
            <a:cxnLst/>
            <a:rect l="l" t="t" r="r" b="b"/>
            <a:pathLst>
              <a:path w="5715000" h="9525">
                <a:moveTo>
                  <a:pt x="5715000" y="9525"/>
                </a:moveTo>
                <a:lnTo>
                  <a:pt x="0" y="9525"/>
                </a:lnTo>
                <a:lnTo>
                  <a:pt x="0" y="0"/>
                </a:lnTo>
                <a:lnTo>
                  <a:pt x="5715000" y="0"/>
                </a:lnTo>
                <a:lnTo>
                  <a:pt x="5715000" y="9525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90650" y="933450"/>
            <a:ext cx="4924425" cy="1743075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1358900" y="2692400"/>
            <a:ext cx="5511800" cy="19081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i="1">
                <a:latin typeface="Verdana"/>
                <a:cs typeface="Verdana"/>
              </a:rPr>
              <a:t>Figure (51): Examining curve continuity with curvature graph </a:t>
            </a:r>
            <a:r>
              <a:rPr dirty="0" sz="900" spc="-10" i="1">
                <a:latin typeface="Verdana"/>
                <a:cs typeface="Verdana"/>
              </a:rPr>
              <a:t>analysis.</a:t>
            </a:r>
            <a:endParaRPr sz="9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tabLst>
                <a:tab pos="5498465" algn="l"/>
              </a:tabLst>
            </a:pPr>
            <a:r>
              <a:rPr dirty="0" u="sng" sz="140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Curve</a:t>
            </a:r>
            <a:r>
              <a:rPr dirty="0" u="sng" sz="1400" spc="-25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sng" sz="1400" spc="-1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curvature</a:t>
            </a:r>
            <a:r>
              <a:rPr dirty="0" u="sng" sz="140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	</a:t>
            </a:r>
            <a:endParaRPr sz="1400">
              <a:latin typeface="Arial"/>
              <a:cs typeface="Arial"/>
            </a:endParaRPr>
          </a:p>
          <a:p>
            <a:pPr marL="12700" marR="57150">
              <a:lnSpc>
                <a:spcPct val="100000"/>
              </a:lnSpc>
              <a:spcBef>
                <a:spcPts val="445"/>
              </a:spcBef>
            </a:pPr>
            <a:r>
              <a:rPr dirty="0" sz="1000">
                <a:latin typeface="Verdana"/>
                <a:cs typeface="Verdana"/>
              </a:rPr>
              <a:t>Curvature</a:t>
            </a:r>
            <a:r>
              <a:rPr dirty="0" sz="1000" spc="-3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is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widely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used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concept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in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modeling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3D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curves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and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surfaces.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Curvature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 spc="-25">
                <a:latin typeface="Verdana"/>
                <a:cs typeface="Verdana"/>
              </a:rPr>
              <a:t>is </a:t>
            </a:r>
            <a:r>
              <a:rPr dirty="0" sz="1000">
                <a:latin typeface="Verdana"/>
                <a:cs typeface="Verdana"/>
              </a:rPr>
              <a:t>defined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as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 i="1">
                <a:latin typeface="Verdana"/>
                <a:cs typeface="Verdana"/>
              </a:rPr>
              <a:t>the</a:t>
            </a:r>
            <a:r>
              <a:rPr dirty="0" sz="1000" spc="-20" i="1">
                <a:latin typeface="Verdana"/>
                <a:cs typeface="Verdana"/>
              </a:rPr>
              <a:t> </a:t>
            </a:r>
            <a:r>
              <a:rPr dirty="0" sz="1000" i="1">
                <a:latin typeface="Verdana"/>
                <a:cs typeface="Verdana"/>
              </a:rPr>
              <a:t>change</a:t>
            </a:r>
            <a:r>
              <a:rPr dirty="0" sz="1000" spc="-15" i="1">
                <a:latin typeface="Verdana"/>
                <a:cs typeface="Verdana"/>
              </a:rPr>
              <a:t> </a:t>
            </a:r>
            <a:r>
              <a:rPr dirty="0" sz="1000" i="1">
                <a:latin typeface="Verdana"/>
                <a:cs typeface="Verdana"/>
              </a:rPr>
              <a:t>in</a:t>
            </a:r>
            <a:r>
              <a:rPr dirty="0" sz="1000" spc="-20" i="1">
                <a:latin typeface="Verdana"/>
                <a:cs typeface="Verdana"/>
              </a:rPr>
              <a:t> </a:t>
            </a:r>
            <a:r>
              <a:rPr dirty="0" sz="1000" i="1">
                <a:latin typeface="Verdana"/>
                <a:cs typeface="Verdana"/>
              </a:rPr>
              <a:t>inclination</a:t>
            </a:r>
            <a:r>
              <a:rPr dirty="0" sz="1000" spc="-15" i="1">
                <a:latin typeface="Verdana"/>
                <a:cs typeface="Verdana"/>
              </a:rPr>
              <a:t> </a:t>
            </a:r>
            <a:r>
              <a:rPr dirty="0" sz="1000" i="1">
                <a:latin typeface="Verdana"/>
                <a:cs typeface="Verdana"/>
              </a:rPr>
              <a:t>of</a:t>
            </a:r>
            <a:r>
              <a:rPr dirty="0" sz="1000" spc="-20" i="1">
                <a:latin typeface="Verdana"/>
                <a:cs typeface="Verdana"/>
              </a:rPr>
              <a:t> </a:t>
            </a:r>
            <a:r>
              <a:rPr dirty="0" sz="1000" i="1">
                <a:latin typeface="Verdana"/>
                <a:cs typeface="Verdana"/>
              </a:rPr>
              <a:t>a</a:t>
            </a:r>
            <a:r>
              <a:rPr dirty="0" sz="1000" spc="-15" i="1">
                <a:latin typeface="Verdana"/>
                <a:cs typeface="Verdana"/>
              </a:rPr>
              <a:t> </a:t>
            </a:r>
            <a:r>
              <a:rPr dirty="0" sz="1000" i="1">
                <a:latin typeface="Verdana"/>
                <a:cs typeface="Verdana"/>
              </a:rPr>
              <a:t>tangent</a:t>
            </a:r>
            <a:r>
              <a:rPr dirty="0" sz="1000" spc="-20" i="1">
                <a:latin typeface="Verdana"/>
                <a:cs typeface="Verdana"/>
              </a:rPr>
              <a:t> </a:t>
            </a:r>
            <a:r>
              <a:rPr dirty="0" sz="1000" i="1">
                <a:latin typeface="Verdana"/>
                <a:cs typeface="Verdana"/>
              </a:rPr>
              <a:t>to</a:t>
            </a:r>
            <a:r>
              <a:rPr dirty="0" sz="1000" spc="-15" i="1">
                <a:latin typeface="Verdana"/>
                <a:cs typeface="Verdana"/>
              </a:rPr>
              <a:t> </a:t>
            </a:r>
            <a:r>
              <a:rPr dirty="0" sz="1000" i="1">
                <a:latin typeface="Verdana"/>
                <a:cs typeface="Verdana"/>
              </a:rPr>
              <a:t>a</a:t>
            </a:r>
            <a:r>
              <a:rPr dirty="0" sz="1000" spc="-20" i="1">
                <a:latin typeface="Verdana"/>
                <a:cs typeface="Verdana"/>
              </a:rPr>
              <a:t> </a:t>
            </a:r>
            <a:r>
              <a:rPr dirty="0" sz="1000" i="1">
                <a:latin typeface="Verdana"/>
                <a:cs typeface="Verdana"/>
              </a:rPr>
              <a:t>curve</a:t>
            </a:r>
            <a:r>
              <a:rPr dirty="0" sz="1000" spc="-15" i="1">
                <a:latin typeface="Verdana"/>
                <a:cs typeface="Verdana"/>
              </a:rPr>
              <a:t> </a:t>
            </a:r>
            <a:r>
              <a:rPr dirty="0" sz="1000" i="1">
                <a:latin typeface="Verdana"/>
                <a:cs typeface="Verdana"/>
              </a:rPr>
              <a:t>over</a:t>
            </a:r>
            <a:r>
              <a:rPr dirty="0" sz="1000" spc="-20" i="1">
                <a:latin typeface="Verdana"/>
                <a:cs typeface="Verdana"/>
              </a:rPr>
              <a:t> </a:t>
            </a:r>
            <a:r>
              <a:rPr dirty="0" sz="1000" i="1">
                <a:latin typeface="Verdana"/>
                <a:cs typeface="Verdana"/>
              </a:rPr>
              <a:t>unit</a:t>
            </a:r>
            <a:r>
              <a:rPr dirty="0" sz="1000" spc="-15" i="1">
                <a:latin typeface="Verdana"/>
                <a:cs typeface="Verdana"/>
              </a:rPr>
              <a:t> </a:t>
            </a:r>
            <a:r>
              <a:rPr dirty="0" sz="1000" i="1">
                <a:latin typeface="Verdana"/>
                <a:cs typeface="Verdana"/>
              </a:rPr>
              <a:t>length</a:t>
            </a:r>
            <a:r>
              <a:rPr dirty="0" sz="1000" spc="-20" i="1">
                <a:latin typeface="Verdana"/>
                <a:cs typeface="Verdana"/>
              </a:rPr>
              <a:t> </a:t>
            </a:r>
            <a:r>
              <a:rPr dirty="0" sz="1000" i="1">
                <a:latin typeface="Verdana"/>
                <a:cs typeface="Verdana"/>
              </a:rPr>
              <a:t>of</a:t>
            </a:r>
            <a:r>
              <a:rPr dirty="0" sz="1000" spc="-15" i="1">
                <a:latin typeface="Verdana"/>
                <a:cs typeface="Verdana"/>
              </a:rPr>
              <a:t> </a:t>
            </a:r>
            <a:r>
              <a:rPr dirty="0" sz="1000" spc="-20" i="1">
                <a:latin typeface="Verdana"/>
                <a:cs typeface="Verdana"/>
              </a:rPr>
              <a:t>arc</a:t>
            </a:r>
            <a:r>
              <a:rPr dirty="0" sz="1000" spc="-20">
                <a:latin typeface="Verdana"/>
                <a:cs typeface="Verdana"/>
              </a:rPr>
              <a:t>.</a:t>
            </a:r>
            <a:endParaRPr sz="1000">
              <a:latin typeface="Verdana"/>
              <a:cs typeface="Verdana"/>
            </a:endParaRPr>
          </a:p>
          <a:p>
            <a:pPr marL="12700" marR="203200">
              <a:lnSpc>
                <a:spcPct val="100000"/>
              </a:lnSpc>
            </a:pPr>
            <a:r>
              <a:rPr dirty="0" sz="1000">
                <a:latin typeface="Verdana"/>
                <a:cs typeface="Verdana"/>
              </a:rPr>
              <a:t>For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circle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or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sphere,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it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is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reciprocal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of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radius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and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it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is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constant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across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 spc="-25">
                <a:latin typeface="Verdana"/>
                <a:cs typeface="Verdana"/>
              </a:rPr>
              <a:t>the </a:t>
            </a:r>
            <a:r>
              <a:rPr dirty="0" sz="1000">
                <a:latin typeface="Verdana"/>
                <a:cs typeface="Verdana"/>
              </a:rPr>
              <a:t>full</a:t>
            </a:r>
            <a:r>
              <a:rPr dirty="0" sz="1000" spc="-10">
                <a:latin typeface="Verdana"/>
                <a:cs typeface="Verdana"/>
              </a:rPr>
              <a:t> domain</a:t>
            </a:r>
            <a:r>
              <a:rPr dirty="0" sz="1000" spc="-10" i="1">
                <a:latin typeface="Verdana"/>
                <a:cs typeface="Verdana"/>
              </a:rPr>
              <a:t>.</a:t>
            </a:r>
            <a:endParaRPr sz="1000">
              <a:latin typeface="Verdana"/>
              <a:cs typeface="Verdana"/>
            </a:endParaRPr>
          </a:p>
          <a:p>
            <a:pPr marL="12700" marR="126364">
              <a:lnSpc>
                <a:spcPct val="100000"/>
              </a:lnSpc>
              <a:spcBef>
                <a:spcPts val="300"/>
              </a:spcBef>
            </a:pPr>
            <a:r>
              <a:rPr dirty="0" sz="1000">
                <a:latin typeface="Verdana"/>
                <a:cs typeface="Verdana"/>
              </a:rPr>
              <a:t>At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any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point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on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curve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in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plane,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line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best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approximating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curve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 spc="-20">
                <a:latin typeface="Verdana"/>
                <a:cs typeface="Verdana"/>
              </a:rPr>
              <a:t>that </a:t>
            </a:r>
            <a:r>
              <a:rPr dirty="0" sz="1000">
                <a:latin typeface="Verdana"/>
                <a:cs typeface="Verdana"/>
              </a:rPr>
              <a:t>passes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through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this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point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is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tangent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line.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We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can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also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find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 spc="-20">
                <a:latin typeface="Verdana"/>
                <a:cs typeface="Verdana"/>
              </a:rPr>
              <a:t>best </a:t>
            </a:r>
            <a:r>
              <a:rPr dirty="0" sz="1000">
                <a:latin typeface="Verdana"/>
                <a:cs typeface="Verdana"/>
              </a:rPr>
              <a:t>approximating</a:t>
            </a:r>
            <a:r>
              <a:rPr dirty="0" sz="1000" spc="-3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circle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that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passes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through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this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point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and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is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tangent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to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curve.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 spc="-25">
                <a:latin typeface="Verdana"/>
                <a:cs typeface="Verdana"/>
              </a:rPr>
              <a:t>The </a:t>
            </a:r>
            <a:r>
              <a:rPr dirty="0" sz="1000">
                <a:latin typeface="Verdana"/>
                <a:cs typeface="Verdana"/>
              </a:rPr>
              <a:t>reciprocal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of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radius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of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this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circle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is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curvature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of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curve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at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this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point.</a:t>
            </a:r>
            <a:endParaRPr sz="1000">
              <a:latin typeface="Verdana"/>
              <a:cs typeface="Verdana"/>
            </a:endParaRPr>
          </a:p>
        </p:txBody>
      </p:sp>
      <p:pic>
        <p:nvPicPr>
          <p:cNvPr id="6" name="object 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90650" y="4724400"/>
            <a:ext cx="3295606" cy="2068843"/>
          </a:xfrm>
          <a:prstGeom prst="rect">
            <a:avLst/>
          </a:prstGeom>
        </p:spPr>
      </p:pic>
      <p:sp>
        <p:nvSpPr>
          <p:cNvPr id="7" name="object 7" descr=""/>
          <p:cNvSpPr txBox="1"/>
          <p:nvPr/>
        </p:nvSpPr>
        <p:spPr>
          <a:xfrm>
            <a:off x="1358900" y="6816725"/>
            <a:ext cx="342011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i="1">
                <a:latin typeface="Verdana"/>
                <a:cs typeface="Verdana"/>
              </a:rPr>
              <a:t>Figure (52): Examining curve curvature at different </a:t>
            </a:r>
            <a:r>
              <a:rPr dirty="0" sz="900" spc="-10" i="1">
                <a:latin typeface="Verdana"/>
                <a:cs typeface="Verdana"/>
              </a:rPr>
              <a:t>points.</a:t>
            </a:r>
            <a:endParaRPr sz="900">
              <a:latin typeface="Verdana"/>
              <a:cs typeface="Verdana"/>
            </a:endParaRPr>
          </a:p>
        </p:txBody>
      </p:sp>
      <p:sp>
        <p:nvSpPr>
          <p:cNvPr id="8" name="object 8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54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 spc="-25"/>
              <a:t>56</a:t>
            </a:fld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3749675" y="508031"/>
            <a:ext cx="3112135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i="1">
                <a:latin typeface="Verdana"/>
                <a:cs typeface="Verdana"/>
              </a:rPr>
              <a:t>Essential</a:t>
            </a:r>
            <a:r>
              <a:rPr dirty="0" sz="1000" spc="-40" i="1">
                <a:latin typeface="Verdana"/>
                <a:cs typeface="Verdana"/>
              </a:rPr>
              <a:t> </a:t>
            </a:r>
            <a:r>
              <a:rPr dirty="0" sz="1000" i="1">
                <a:latin typeface="Verdana"/>
                <a:cs typeface="Verdana"/>
              </a:rPr>
              <a:t>Mathematics</a:t>
            </a:r>
            <a:r>
              <a:rPr dirty="0" sz="1000" spc="-40" i="1">
                <a:latin typeface="Verdana"/>
                <a:cs typeface="Verdana"/>
              </a:rPr>
              <a:t> </a:t>
            </a:r>
            <a:r>
              <a:rPr dirty="0" sz="1000" i="1">
                <a:latin typeface="Verdana"/>
                <a:cs typeface="Verdana"/>
              </a:rPr>
              <a:t>for</a:t>
            </a:r>
            <a:r>
              <a:rPr dirty="0" sz="1000" spc="-40" i="1">
                <a:latin typeface="Verdana"/>
                <a:cs typeface="Verdana"/>
              </a:rPr>
              <a:t> </a:t>
            </a:r>
            <a:r>
              <a:rPr dirty="0" sz="1000" i="1">
                <a:latin typeface="Verdana"/>
                <a:cs typeface="Verdana"/>
              </a:rPr>
              <a:t>Computational</a:t>
            </a:r>
            <a:r>
              <a:rPr dirty="0" sz="1000" spc="-40" i="1">
                <a:latin typeface="Verdana"/>
                <a:cs typeface="Verdana"/>
              </a:rPr>
              <a:t> </a:t>
            </a:r>
            <a:r>
              <a:rPr dirty="0" sz="1000" spc="-10" i="1">
                <a:latin typeface="Verdana"/>
                <a:cs typeface="Verdana"/>
              </a:rPr>
              <a:t>Design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3" name="object 3" descr=""/>
          <p:cNvSpPr/>
          <p:nvPr/>
        </p:nvSpPr>
        <p:spPr>
          <a:xfrm>
            <a:off x="1143000" y="914400"/>
            <a:ext cx="5715000" cy="314325"/>
          </a:xfrm>
          <a:custGeom>
            <a:avLst/>
            <a:gdLst/>
            <a:ahLst/>
            <a:cxnLst/>
            <a:rect l="l" t="t" r="r" b="b"/>
            <a:pathLst>
              <a:path w="5715000" h="314325">
                <a:moveTo>
                  <a:pt x="5715000" y="314325"/>
                </a:moveTo>
                <a:lnTo>
                  <a:pt x="0" y="314325"/>
                </a:lnTo>
                <a:lnTo>
                  <a:pt x="0" y="0"/>
                </a:lnTo>
                <a:lnTo>
                  <a:pt x="5715000" y="0"/>
                </a:lnTo>
                <a:lnTo>
                  <a:pt x="5715000" y="314325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/>
          <p:nvPr/>
        </p:nvSpPr>
        <p:spPr>
          <a:xfrm>
            <a:off x="1143000" y="9210675"/>
            <a:ext cx="5715000" cy="9525"/>
          </a:xfrm>
          <a:custGeom>
            <a:avLst/>
            <a:gdLst/>
            <a:ahLst/>
            <a:cxnLst/>
            <a:rect l="l" t="t" r="r" b="b"/>
            <a:pathLst>
              <a:path w="5715000" h="9525">
                <a:moveTo>
                  <a:pt x="5715000" y="9525"/>
                </a:moveTo>
                <a:lnTo>
                  <a:pt x="0" y="9525"/>
                </a:lnTo>
                <a:lnTo>
                  <a:pt x="0" y="0"/>
                </a:lnTo>
                <a:lnTo>
                  <a:pt x="5715000" y="0"/>
                </a:lnTo>
                <a:lnTo>
                  <a:pt x="5715000" y="9525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54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 spc="-25"/>
              <a:t>10</a:t>
            </a:fld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358900" y="508031"/>
            <a:ext cx="5511800" cy="41021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403475">
              <a:lnSpc>
                <a:spcPct val="100000"/>
              </a:lnSpc>
              <a:spcBef>
                <a:spcPts val="100"/>
              </a:spcBef>
            </a:pPr>
            <a:r>
              <a:rPr dirty="0" sz="1000" i="1">
                <a:latin typeface="Verdana"/>
                <a:cs typeface="Verdana"/>
              </a:rPr>
              <a:t>Essential</a:t>
            </a:r>
            <a:r>
              <a:rPr dirty="0" sz="1000" spc="-40" i="1">
                <a:latin typeface="Verdana"/>
                <a:cs typeface="Verdana"/>
              </a:rPr>
              <a:t> </a:t>
            </a:r>
            <a:r>
              <a:rPr dirty="0" sz="1000" i="1">
                <a:latin typeface="Verdana"/>
                <a:cs typeface="Verdana"/>
              </a:rPr>
              <a:t>Mathematics</a:t>
            </a:r>
            <a:r>
              <a:rPr dirty="0" sz="1000" spc="-40" i="1">
                <a:latin typeface="Verdana"/>
                <a:cs typeface="Verdana"/>
              </a:rPr>
              <a:t> </a:t>
            </a:r>
            <a:r>
              <a:rPr dirty="0" sz="1000" i="1">
                <a:latin typeface="Verdana"/>
                <a:cs typeface="Verdana"/>
              </a:rPr>
              <a:t>for</a:t>
            </a:r>
            <a:r>
              <a:rPr dirty="0" sz="1000" spc="-40" i="1">
                <a:latin typeface="Verdana"/>
                <a:cs typeface="Verdana"/>
              </a:rPr>
              <a:t> </a:t>
            </a:r>
            <a:r>
              <a:rPr dirty="0" sz="1000" i="1">
                <a:latin typeface="Verdana"/>
                <a:cs typeface="Verdana"/>
              </a:rPr>
              <a:t>Computational</a:t>
            </a:r>
            <a:r>
              <a:rPr dirty="0" sz="1000" spc="-40" i="1">
                <a:latin typeface="Verdana"/>
                <a:cs typeface="Verdana"/>
              </a:rPr>
              <a:t> </a:t>
            </a:r>
            <a:r>
              <a:rPr dirty="0" sz="1000" spc="-10" i="1">
                <a:latin typeface="Verdana"/>
                <a:cs typeface="Verdana"/>
              </a:rPr>
              <a:t>Design</a:t>
            </a:r>
            <a:endParaRPr sz="10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500">
              <a:latin typeface="Verdana"/>
              <a:cs typeface="Verdana"/>
            </a:endParaRPr>
          </a:p>
          <a:p>
            <a:pPr marL="12700" marR="94615">
              <a:lnSpc>
                <a:spcPct val="100000"/>
              </a:lnSpc>
            </a:pP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best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approximating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circle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can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lie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either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to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left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or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to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right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of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curve.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 spc="-25">
                <a:latin typeface="Verdana"/>
                <a:cs typeface="Verdana"/>
              </a:rPr>
              <a:t>If </a:t>
            </a:r>
            <a:r>
              <a:rPr dirty="0" sz="1000">
                <a:latin typeface="Verdana"/>
                <a:cs typeface="Verdana"/>
              </a:rPr>
              <a:t>we</a:t>
            </a:r>
            <a:r>
              <a:rPr dirty="0" sz="1000" spc="-3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care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about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this,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we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establish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convention,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such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as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giving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curvature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positive </a:t>
            </a:r>
            <a:r>
              <a:rPr dirty="0" sz="1000">
                <a:latin typeface="Verdana"/>
                <a:cs typeface="Verdana"/>
              </a:rPr>
              <a:t>sign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if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circle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lies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to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1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left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and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negative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sign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if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1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circle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lies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to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right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of</a:t>
            </a:r>
            <a:r>
              <a:rPr dirty="0" sz="1000" spc="-10">
                <a:latin typeface="Verdana"/>
                <a:cs typeface="Verdana"/>
              </a:rPr>
              <a:t> </a:t>
            </a:r>
            <a:r>
              <a:rPr dirty="0" sz="1000" spc="-25">
                <a:latin typeface="Verdana"/>
                <a:cs typeface="Verdana"/>
              </a:rPr>
              <a:t>the </a:t>
            </a:r>
            <a:r>
              <a:rPr dirty="0" sz="1000">
                <a:latin typeface="Verdana"/>
                <a:cs typeface="Verdana"/>
              </a:rPr>
              <a:t>curve.</a:t>
            </a:r>
            <a:r>
              <a:rPr dirty="0" sz="1000" spc="-3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This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is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known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as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signed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curvature.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Curvature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values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of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joined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curves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indicate </a:t>
            </a:r>
            <a:r>
              <a:rPr dirty="0" sz="1000">
                <a:latin typeface="Verdana"/>
                <a:cs typeface="Verdana"/>
              </a:rPr>
              <a:t>continuity</a:t>
            </a:r>
            <a:r>
              <a:rPr dirty="0" sz="1000" spc="-3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between</a:t>
            </a:r>
            <a:r>
              <a:rPr dirty="0" sz="1000" spc="-3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these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curves.</a:t>
            </a:r>
            <a:endParaRPr sz="10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4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  <a:tabLst>
                <a:tab pos="5498465" algn="l"/>
              </a:tabLst>
            </a:pPr>
            <a:r>
              <a:rPr dirty="0" u="sng" sz="140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Parametric</a:t>
            </a:r>
            <a:r>
              <a:rPr dirty="0" u="sng" sz="1400" spc="-5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sng" sz="1400" spc="-1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surfaces</a:t>
            </a:r>
            <a:r>
              <a:rPr dirty="0" u="sng" sz="140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	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295"/>
              </a:spcBef>
            </a:pPr>
            <a:r>
              <a:rPr dirty="0" sz="1200" b="1">
                <a:latin typeface="Arial"/>
                <a:cs typeface="Arial"/>
              </a:rPr>
              <a:t>Surface </a:t>
            </a:r>
            <a:r>
              <a:rPr dirty="0" sz="1200" spc="-10" b="1">
                <a:latin typeface="Arial"/>
                <a:cs typeface="Arial"/>
              </a:rPr>
              <a:t>parameters</a:t>
            </a:r>
            <a:endParaRPr sz="1200">
              <a:latin typeface="Arial"/>
              <a:cs typeface="Arial"/>
            </a:endParaRPr>
          </a:p>
          <a:p>
            <a:pPr marL="12700" marR="85725">
              <a:lnSpc>
                <a:spcPct val="100000"/>
              </a:lnSpc>
              <a:spcBef>
                <a:spcPts val="334"/>
              </a:spcBef>
            </a:pPr>
            <a:r>
              <a:rPr dirty="0" sz="1000">
                <a:latin typeface="Verdana"/>
                <a:cs typeface="Verdana"/>
              </a:rPr>
              <a:t>A</a:t>
            </a:r>
            <a:r>
              <a:rPr dirty="0" sz="1000" spc="-3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parametric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surface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is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function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of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two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independent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parameters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(usually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denoted </a:t>
            </a:r>
            <a:r>
              <a:rPr dirty="0" sz="1000" i="1">
                <a:latin typeface="Verdana"/>
                <a:cs typeface="Verdana"/>
              </a:rPr>
              <a:t>u,</a:t>
            </a:r>
            <a:r>
              <a:rPr dirty="0" sz="1000" spc="-30" i="1">
                <a:latin typeface="Verdana"/>
                <a:cs typeface="Verdana"/>
              </a:rPr>
              <a:t> </a:t>
            </a:r>
            <a:r>
              <a:rPr dirty="0" sz="1000" i="1">
                <a:latin typeface="Verdana"/>
                <a:cs typeface="Verdana"/>
              </a:rPr>
              <a:t>v)</a:t>
            </a:r>
            <a:r>
              <a:rPr dirty="0" sz="1000" spc="-15" i="1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over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some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two-</a:t>
            </a:r>
            <a:r>
              <a:rPr dirty="0" sz="1000">
                <a:latin typeface="Verdana"/>
                <a:cs typeface="Verdana"/>
              </a:rPr>
              <a:t>dimensional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domain.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Take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for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example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plane.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If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we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have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 spc="-50">
                <a:latin typeface="Verdana"/>
                <a:cs typeface="Verdana"/>
              </a:rPr>
              <a:t>a </a:t>
            </a:r>
            <a:r>
              <a:rPr dirty="0" sz="1000">
                <a:latin typeface="Verdana"/>
                <a:cs typeface="Verdana"/>
              </a:rPr>
              <a:t>point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P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on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plane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and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two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nonparallel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vectors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on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plane,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 b="1">
                <a:latin typeface="Verdana"/>
                <a:cs typeface="Verdana"/>
              </a:rPr>
              <a:t>a</a:t>
            </a:r>
            <a:r>
              <a:rPr dirty="0" sz="1000" spc="-10" b="1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and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 b="1">
                <a:latin typeface="Verdana"/>
                <a:cs typeface="Verdana"/>
              </a:rPr>
              <a:t>b</a:t>
            </a:r>
            <a:r>
              <a:rPr dirty="0" sz="1000">
                <a:latin typeface="Verdana"/>
                <a:cs typeface="Verdana"/>
              </a:rPr>
              <a:t>,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then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we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 spc="-25">
                <a:latin typeface="Verdana"/>
                <a:cs typeface="Verdana"/>
              </a:rPr>
              <a:t>can </a:t>
            </a:r>
            <a:r>
              <a:rPr dirty="0" sz="1000">
                <a:latin typeface="Verdana"/>
                <a:cs typeface="Verdana"/>
              </a:rPr>
              <a:t>define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parametric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equation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of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plane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in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terms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of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two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parameters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 i="1">
                <a:latin typeface="Verdana"/>
                <a:cs typeface="Verdana"/>
              </a:rPr>
              <a:t>u</a:t>
            </a:r>
            <a:r>
              <a:rPr dirty="0" sz="1000" spc="-20" i="1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and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 i="1">
                <a:latin typeface="Verdana"/>
                <a:cs typeface="Verdana"/>
              </a:rPr>
              <a:t>v</a:t>
            </a:r>
            <a:r>
              <a:rPr dirty="0" sz="1000" spc="-15" i="1">
                <a:latin typeface="Verdana"/>
                <a:cs typeface="Verdana"/>
              </a:rPr>
              <a:t> </a:t>
            </a:r>
            <a:r>
              <a:rPr dirty="0" sz="1000" spc="-25">
                <a:latin typeface="Verdana"/>
                <a:cs typeface="Verdana"/>
              </a:rPr>
              <a:t>as </a:t>
            </a:r>
            <a:r>
              <a:rPr dirty="0" sz="1000" spc="-10">
                <a:latin typeface="Verdana"/>
                <a:cs typeface="Verdana"/>
              </a:rPr>
              <a:t>follows:</a:t>
            </a:r>
            <a:endParaRPr sz="1000">
              <a:latin typeface="Verdana"/>
              <a:cs typeface="Verdana"/>
            </a:endParaRPr>
          </a:p>
          <a:p>
            <a:pPr marL="12700" marR="3898265" indent="228600">
              <a:lnSpc>
                <a:spcPct val="125000"/>
              </a:lnSpc>
            </a:pPr>
            <a:r>
              <a:rPr dirty="0" sz="1000">
                <a:latin typeface="Verdana"/>
                <a:cs typeface="Verdana"/>
              </a:rPr>
              <a:t>P</a:t>
            </a:r>
            <a:r>
              <a:rPr dirty="0" sz="1000" spc="-1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=</a:t>
            </a:r>
            <a:r>
              <a:rPr dirty="0" sz="1000" spc="-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P’</a:t>
            </a:r>
            <a:r>
              <a:rPr dirty="0" sz="1000" spc="-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+</a:t>
            </a:r>
            <a:r>
              <a:rPr dirty="0" sz="1000" spc="-5">
                <a:latin typeface="Verdana"/>
                <a:cs typeface="Verdana"/>
              </a:rPr>
              <a:t> </a:t>
            </a:r>
            <a:r>
              <a:rPr dirty="0" sz="1000" i="1">
                <a:latin typeface="Verdana"/>
                <a:cs typeface="Verdana"/>
              </a:rPr>
              <a:t>u</a:t>
            </a:r>
            <a:r>
              <a:rPr dirty="0" sz="1000" spc="-145" i="1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*</a:t>
            </a:r>
            <a:r>
              <a:rPr dirty="0" sz="1000" spc="-145">
                <a:latin typeface="Verdana"/>
                <a:cs typeface="Verdana"/>
              </a:rPr>
              <a:t> </a:t>
            </a:r>
            <a:r>
              <a:rPr dirty="0" sz="1000" b="1">
                <a:latin typeface="Verdana"/>
                <a:cs typeface="Verdana"/>
              </a:rPr>
              <a:t>a</a:t>
            </a:r>
            <a:r>
              <a:rPr dirty="0" sz="1000" spc="5" b="1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+</a:t>
            </a:r>
            <a:r>
              <a:rPr dirty="0" sz="1000" spc="-5">
                <a:latin typeface="Verdana"/>
                <a:cs typeface="Verdana"/>
              </a:rPr>
              <a:t> </a:t>
            </a:r>
            <a:r>
              <a:rPr dirty="0" sz="1000" i="1">
                <a:latin typeface="Verdana"/>
                <a:cs typeface="Verdana"/>
              </a:rPr>
              <a:t>v</a:t>
            </a:r>
            <a:r>
              <a:rPr dirty="0" sz="1000" spc="-145" i="1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*</a:t>
            </a:r>
            <a:r>
              <a:rPr dirty="0" sz="1000" spc="-145">
                <a:latin typeface="Verdana"/>
                <a:cs typeface="Verdana"/>
              </a:rPr>
              <a:t> </a:t>
            </a:r>
            <a:r>
              <a:rPr dirty="0" sz="1000" spc="-50" b="1">
                <a:latin typeface="Verdana"/>
                <a:cs typeface="Verdana"/>
              </a:rPr>
              <a:t>b </a:t>
            </a:r>
            <a:r>
              <a:rPr dirty="0" sz="1000" spc="-10">
                <a:latin typeface="Verdana"/>
                <a:cs typeface="Verdana"/>
              </a:rPr>
              <a:t>Where:</a:t>
            </a:r>
            <a:endParaRPr sz="10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  <a:spcBef>
                <a:spcPts val="300"/>
              </a:spcBef>
            </a:pPr>
            <a:r>
              <a:rPr dirty="0" sz="1000">
                <a:latin typeface="Verdana"/>
                <a:cs typeface="Verdana"/>
              </a:rPr>
              <a:t>P’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is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</a:t>
            </a:r>
            <a:r>
              <a:rPr dirty="0" sz="1000" spc="-1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known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point</a:t>
            </a:r>
            <a:r>
              <a:rPr dirty="0" sz="1000" spc="-1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on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10">
                <a:latin typeface="Verdana"/>
                <a:cs typeface="Verdana"/>
              </a:rPr>
              <a:t> </a:t>
            </a:r>
            <a:r>
              <a:rPr dirty="0" sz="1000" spc="-20">
                <a:latin typeface="Verdana"/>
                <a:cs typeface="Verdana"/>
              </a:rPr>
              <a:t>plane</a:t>
            </a:r>
            <a:endParaRPr sz="10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  <a:spcBef>
                <a:spcPts val="300"/>
              </a:spcBef>
            </a:pPr>
            <a:r>
              <a:rPr dirty="0" sz="1000" b="1">
                <a:latin typeface="Verdana"/>
                <a:cs typeface="Verdana"/>
              </a:rPr>
              <a:t>a</a:t>
            </a:r>
            <a:r>
              <a:rPr dirty="0" sz="1000" spc="-5" b="1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is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first</a:t>
            </a:r>
            <a:r>
              <a:rPr dirty="0" sz="1000" spc="-1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vector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on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10">
                <a:latin typeface="Verdana"/>
                <a:cs typeface="Verdana"/>
              </a:rPr>
              <a:t> </a:t>
            </a:r>
            <a:r>
              <a:rPr dirty="0" sz="1000" spc="-20">
                <a:latin typeface="Verdana"/>
                <a:cs typeface="Verdana"/>
              </a:rPr>
              <a:t>plane</a:t>
            </a:r>
            <a:endParaRPr sz="10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  <a:spcBef>
                <a:spcPts val="300"/>
              </a:spcBef>
            </a:pPr>
            <a:r>
              <a:rPr dirty="0" sz="1000" b="1">
                <a:latin typeface="Verdana"/>
                <a:cs typeface="Verdana"/>
              </a:rPr>
              <a:t>b</a:t>
            </a:r>
            <a:r>
              <a:rPr dirty="0" sz="1000" spc="-5" b="1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is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first</a:t>
            </a:r>
            <a:r>
              <a:rPr dirty="0" sz="1000" spc="-1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vector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on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10">
                <a:latin typeface="Verdana"/>
                <a:cs typeface="Verdana"/>
              </a:rPr>
              <a:t> </a:t>
            </a:r>
            <a:r>
              <a:rPr dirty="0" sz="1000" spc="-20">
                <a:latin typeface="Verdana"/>
                <a:cs typeface="Verdana"/>
              </a:rPr>
              <a:t>plane</a:t>
            </a:r>
            <a:endParaRPr sz="10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  <a:spcBef>
                <a:spcPts val="300"/>
              </a:spcBef>
            </a:pPr>
            <a:r>
              <a:rPr dirty="0" sz="1000" i="1">
                <a:latin typeface="Verdana"/>
                <a:cs typeface="Verdana"/>
              </a:rPr>
              <a:t>u</a:t>
            </a:r>
            <a:r>
              <a:rPr dirty="0" sz="1000" spc="-10" i="1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is</a:t>
            </a:r>
            <a:r>
              <a:rPr dirty="0" sz="1000" spc="-1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1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first</a:t>
            </a:r>
            <a:r>
              <a:rPr dirty="0" sz="1000" spc="-10">
                <a:latin typeface="Verdana"/>
                <a:cs typeface="Verdana"/>
              </a:rPr>
              <a:t> parameter</a:t>
            </a:r>
            <a:endParaRPr sz="10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  <a:spcBef>
                <a:spcPts val="300"/>
              </a:spcBef>
            </a:pPr>
            <a:r>
              <a:rPr dirty="0" sz="1000" i="1">
                <a:latin typeface="Verdana"/>
                <a:cs typeface="Verdana"/>
              </a:rPr>
              <a:t>v</a:t>
            </a:r>
            <a:r>
              <a:rPr dirty="0" sz="1000" spc="-10" i="1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is</a:t>
            </a:r>
            <a:r>
              <a:rPr dirty="0" sz="1000" spc="-1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1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first</a:t>
            </a:r>
            <a:r>
              <a:rPr dirty="0" sz="1000" spc="-10">
                <a:latin typeface="Verdana"/>
                <a:cs typeface="Verdana"/>
              </a:rPr>
              <a:t> parameter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3" name="object 3" descr=""/>
          <p:cNvSpPr/>
          <p:nvPr/>
        </p:nvSpPr>
        <p:spPr>
          <a:xfrm>
            <a:off x="1143000" y="9210675"/>
            <a:ext cx="5715000" cy="9525"/>
          </a:xfrm>
          <a:custGeom>
            <a:avLst/>
            <a:gdLst/>
            <a:ahLst/>
            <a:cxnLst/>
            <a:rect l="l" t="t" r="r" b="b"/>
            <a:pathLst>
              <a:path w="5715000" h="9525">
                <a:moveTo>
                  <a:pt x="5715000" y="9525"/>
                </a:moveTo>
                <a:lnTo>
                  <a:pt x="0" y="9525"/>
                </a:lnTo>
                <a:lnTo>
                  <a:pt x="0" y="0"/>
                </a:lnTo>
                <a:lnTo>
                  <a:pt x="5715000" y="0"/>
                </a:lnTo>
                <a:lnTo>
                  <a:pt x="5715000" y="9525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51636" y="4657725"/>
            <a:ext cx="4330038" cy="1552575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1333500" y="6340475"/>
            <a:ext cx="5523230" cy="18319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z="900" i="1">
                <a:latin typeface="Verdana"/>
                <a:cs typeface="Verdana"/>
              </a:rPr>
              <a:t>Figure (53): The parameter rectangle of a </a:t>
            </a:r>
            <a:r>
              <a:rPr dirty="0" sz="900" spc="-10" i="1">
                <a:latin typeface="Verdana"/>
                <a:cs typeface="Verdana"/>
              </a:rPr>
              <a:t>plane.</a:t>
            </a:r>
            <a:endParaRPr sz="900">
              <a:latin typeface="Verdana"/>
              <a:cs typeface="Verdana"/>
            </a:endParaRPr>
          </a:p>
          <a:p>
            <a:pPr marL="38100" marR="160655">
              <a:lnSpc>
                <a:spcPct val="100000"/>
              </a:lnSpc>
              <a:spcBef>
                <a:spcPts val="845"/>
              </a:spcBef>
            </a:pPr>
            <a:r>
              <a:rPr dirty="0" sz="1000">
                <a:latin typeface="Verdana"/>
                <a:cs typeface="Verdana"/>
              </a:rPr>
              <a:t>Another</a:t>
            </a:r>
            <a:r>
              <a:rPr dirty="0" sz="1000" spc="-3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example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is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sphere.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Cartesian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equation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of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sphere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centered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at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 spc="-25">
                <a:latin typeface="Verdana"/>
                <a:cs typeface="Verdana"/>
              </a:rPr>
              <a:t>the </a:t>
            </a:r>
            <a:r>
              <a:rPr dirty="0" sz="1000">
                <a:latin typeface="Verdana"/>
                <a:cs typeface="Verdana"/>
              </a:rPr>
              <a:t>origin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with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radius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R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 spc="-25">
                <a:latin typeface="Verdana"/>
                <a:cs typeface="Verdana"/>
              </a:rPr>
              <a:t>is</a:t>
            </a:r>
            <a:endParaRPr sz="1000">
              <a:latin typeface="Verdana"/>
              <a:cs typeface="Verdana"/>
            </a:endParaRPr>
          </a:p>
          <a:p>
            <a:pPr marL="266700">
              <a:lnSpc>
                <a:spcPct val="100000"/>
              </a:lnSpc>
              <a:spcBef>
                <a:spcPts val="300"/>
              </a:spcBef>
            </a:pPr>
            <a:r>
              <a:rPr dirty="0" sz="1000">
                <a:latin typeface="Verdana"/>
                <a:cs typeface="Verdana"/>
              </a:rPr>
              <a:t>x</a:t>
            </a:r>
            <a:r>
              <a:rPr dirty="0" baseline="32407" sz="900">
                <a:latin typeface="Verdana"/>
                <a:cs typeface="Verdana"/>
              </a:rPr>
              <a:t>2</a:t>
            </a:r>
            <a:r>
              <a:rPr dirty="0" baseline="32407" sz="900" spc="19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+</a:t>
            </a:r>
            <a:r>
              <a:rPr dirty="0" sz="1000" spc="-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y</a:t>
            </a:r>
            <a:r>
              <a:rPr dirty="0" baseline="32407" sz="900">
                <a:latin typeface="Verdana"/>
                <a:cs typeface="Verdana"/>
              </a:rPr>
              <a:t>2</a:t>
            </a:r>
            <a:r>
              <a:rPr dirty="0" baseline="32407" sz="900" spc="19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+</a:t>
            </a:r>
            <a:r>
              <a:rPr dirty="0" sz="1000" spc="-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z</a:t>
            </a:r>
            <a:r>
              <a:rPr dirty="0" baseline="32407" sz="900">
                <a:latin typeface="Verdana"/>
                <a:cs typeface="Verdana"/>
              </a:rPr>
              <a:t>2</a:t>
            </a:r>
            <a:r>
              <a:rPr dirty="0" baseline="32407" sz="900" spc="19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=</a:t>
            </a:r>
            <a:r>
              <a:rPr dirty="0" sz="1000" spc="-5">
                <a:latin typeface="Verdana"/>
                <a:cs typeface="Verdana"/>
              </a:rPr>
              <a:t> </a:t>
            </a:r>
            <a:r>
              <a:rPr dirty="0" sz="1000" spc="-25">
                <a:latin typeface="Verdana"/>
                <a:cs typeface="Verdana"/>
              </a:rPr>
              <a:t>R</a:t>
            </a:r>
            <a:r>
              <a:rPr dirty="0" baseline="32407" sz="900" spc="-37">
                <a:latin typeface="Verdana"/>
                <a:cs typeface="Verdana"/>
              </a:rPr>
              <a:t>2</a:t>
            </a:r>
            <a:endParaRPr baseline="32407" sz="900">
              <a:latin typeface="Verdana"/>
              <a:cs typeface="Verdana"/>
            </a:endParaRPr>
          </a:p>
          <a:p>
            <a:pPr marL="38100" marR="30480">
              <a:lnSpc>
                <a:spcPct val="100000"/>
              </a:lnSpc>
              <a:spcBef>
                <a:spcPts val="300"/>
              </a:spcBef>
            </a:pPr>
            <a:r>
              <a:rPr dirty="0" sz="1000">
                <a:latin typeface="Verdana"/>
                <a:cs typeface="Verdana"/>
              </a:rPr>
              <a:t>That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means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for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each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point,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there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are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three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variables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(x,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y,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z),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which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is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not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useful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 spc="-25">
                <a:latin typeface="Verdana"/>
                <a:cs typeface="Verdana"/>
              </a:rPr>
              <a:t>to </a:t>
            </a:r>
            <a:r>
              <a:rPr dirty="0" sz="1000">
                <a:latin typeface="Verdana"/>
                <a:cs typeface="Verdana"/>
              </a:rPr>
              <a:t>use</a:t>
            </a:r>
            <a:r>
              <a:rPr dirty="0" sz="1000" spc="-4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for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parametric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representation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that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requires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only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two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variables.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However,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in</a:t>
            </a:r>
            <a:r>
              <a:rPr dirty="0" sz="1000" spc="-25">
                <a:latin typeface="Verdana"/>
                <a:cs typeface="Verdana"/>
              </a:rPr>
              <a:t> the </a:t>
            </a:r>
            <a:r>
              <a:rPr dirty="0" sz="1000">
                <a:latin typeface="Verdana"/>
                <a:cs typeface="Verdana"/>
              </a:rPr>
              <a:t>spherical</a:t>
            </a:r>
            <a:r>
              <a:rPr dirty="0" sz="1000" spc="-3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coordinate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system,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each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point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is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found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using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three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values:</a:t>
            </a:r>
            <a:endParaRPr sz="1000">
              <a:latin typeface="Verdana"/>
              <a:cs typeface="Verdana"/>
            </a:endParaRPr>
          </a:p>
          <a:p>
            <a:pPr marL="266700" marR="2026285">
              <a:lnSpc>
                <a:spcPct val="125000"/>
              </a:lnSpc>
            </a:pPr>
            <a:r>
              <a:rPr dirty="0" sz="1000">
                <a:latin typeface="Verdana"/>
                <a:cs typeface="Verdana"/>
              </a:rPr>
              <a:t>r:</a:t>
            </a:r>
            <a:r>
              <a:rPr dirty="0" sz="1000" spc="-3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radial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distance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between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point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and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origin </a:t>
            </a:r>
            <a:r>
              <a:rPr dirty="0" sz="1000">
                <a:latin typeface="Verdana"/>
                <a:cs typeface="Verdana"/>
              </a:rPr>
              <a:t>θ: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1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angle</a:t>
            </a:r>
            <a:r>
              <a:rPr dirty="0" sz="1000" spc="-1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from</a:t>
            </a:r>
            <a:r>
              <a:rPr dirty="0" sz="1000" spc="-1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10">
                <a:latin typeface="Verdana"/>
                <a:cs typeface="Verdana"/>
              </a:rPr>
              <a:t> x-</a:t>
            </a:r>
            <a:r>
              <a:rPr dirty="0" sz="1000">
                <a:latin typeface="Verdana"/>
                <a:cs typeface="Verdana"/>
              </a:rPr>
              <a:t>axis</a:t>
            </a:r>
            <a:r>
              <a:rPr dirty="0" sz="1000" spc="-1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in</a:t>
            </a:r>
            <a:r>
              <a:rPr dirty="0" sz="1000" spc="-1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10">
                <a:latin typeface="Verdana"/>
                <a:cs typeface="Verdana"/>
              </a:rPr>
              <a:t> xy-</a:t>
            </a:r>
            <a:r>
              <a:rPr dirty="0" sz="1000" spc="-20">
                <a:latin typeface="Verdana"/>
                <a:cs typeface="Verdana"/>
              </a:rPr>
              <a:t>plane</a:t>
            </a:r>
            <a:endParaRPr sz="1000">
              <a:latin typeface="Verdana"/>
              <a:cs typeface="Verdana"/>
            </a:endParaRPr>
          </a:p>
          <a:p>
            <a:pPr marL="266700">
              <a:lnSpc>
                <a:spcPct val="100000"/>
              </a:lnSpc>
              <a:spcBef>
                <a:spcPts val="300"/>
              </a:spcBef>
            </a:pPr>
            <a:r>
              <a:rPr dirty="0" sz="1000">
                <a:latin typeface="Verdana"/>
                <a:cs typeface="Verdana"/>
              </a:rPr>
              <a:t>ø: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angle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from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z-</a:t>
            </a:r>
            <a:r>
              <a:rPr dirty="0" sz="1000">
                <a:latin typeface="Verdana"/>
                <a:cs typeface="Verdana"/>
              </a:rPr>
              <a:t>axis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and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10">
                <a:latin typeface="Verdana"/>
                <a:cs typeface="Verdana"/>
              </a:rPr>
              <a:t> </a:t>
            </a:r>
            <a:r>
              <a:rPr dirty="0" sz="1000" spc="-20">
                <a:latin typeface="Verdana"/>
                <a:cs typeface="Verdana"/>
              </a:rPr>
              <a:t>point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6" name="object 6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54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 spc="-25"/>
              <a:t>56</a:t>
            </a:fld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3749675" y="508031"/>
            <a:ext cx="3112135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i="1">
                <a:latin typeface="Verdana"/>
                <a:cs typeface="Verdana"/>
              </a:rPr>
              <a:t>Essential</a:t>
            </a:r>
            <a:r>
              <a:rPr dirty="0" sz="1000" spc="-40" i="1">
                <a:latin typeface="Verdana"/>
                <a:cs typeface="Verdana"/>
              </a:rPr>
              <a:t> </a:t>
            </a:r>
            <a:r>
              <a:rPr dirty="0" sz="1000" i="1">
                <a:latin typeface="Verdana"/>
                <a:cs typeface="Verdana"/>
              </a:rPr>
              <a:t>Mathematics</a:t>
            </a:r>
            <a:r>
              <a:rPr dirty="0" sz="1000" spc="-40" i="1">
                <a:latin typeface="Verdana"/>
                <a:cs typeface="Verdana"/>
              </a:rPr>
              <a:t> </a:t>
            </a:r>
            <a:r>
              <a:rPr dirty="0" sz="1000" i="1">
                <a:latin typeface="Verdana"/>
                <a:cs typeface="Verdana"/>
              </a:rPr>
              <a:t>for</a:t>
            </a:r>
            <a:r>
              <a:rPr dirty="0" sz="1000" spc="-40" i="1">
                <a:latin typeface="Verdana"/>
                <a:cs typeface="Verdana"/>
              </a:rPr>
              <a:t> </a:t>
            </a:r>
            <a:r>
              <a:rPr dirty="0" sz="1000" i="1">
                <a:latin typeface="Verdana"/>
                <a:cs typeface="Verdana"/>
              </a:rPr>
              <a:t>Computational</a:t>
            </a:r>
            <a:r>
              <a:rPr dirty="0" sz="1000" spc="-40" i="1">
                <a:latin typeface="Verdana"/>
                <a:cs typeface="Verdana"/>
              </a:rPr>
              <a:t> </a:t>
            </a:r>
            <a:r>
              <a:rPr dirty="0" sz="1000" spc="-10" i="1">
                <a:latin typeface="Verdana"/>
                <a:cs typeface="Verdana"/>
              </a:rPr>
              <a:t>Design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3" name="object 3" descr=""/>
          <p:cNvSpPr/>
          <p:nvPr/>
        </p:nvSpPr>
        <p:spPr>
          <a:xfrm>
            <a:off x="1143000" y="9210675"/>
            <a:ext cx="5715000" cy="9525"/>
          </a:xfrm>
          <a:custGeom>
            <a:avLst/>
            <a:gdLst/>
            <a:ahLst/>
            <a:cxnLst/>
            <a:rect l="l" t="t" r="r" b="b"/>
            <a:pathLst>
              <a:path w="5715000" h="9525">
                <a:moveTo>
                  <a:pt x="5715000" y="9525"/>
                </a:moveTo>
                <a:lnTo>
                  <a:pt x="0" y="9525"/>
                </a:lnTo>
                <a:lnTo>
                  <a:pt x="0" y="0"/>
                </a:lnTo>
                <a:lnTo>
                  <a:pt x="5715000" y="0"/>
                </a:lnTo>
                <a:lnTo>
                  <a:pt x="5715000" y="9525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4" name="object 4" descr=""/>
          <p:cNvGrpSpPr/>
          <p:nvPr/>
        </p:nvGrpSpPr>
        <p:grpSpPr>
          <a:xfrm>
            <a:off x="1390650" y="1009650"/>
            <a:ext cx="2825115" cy="2324100"/>
            <a:chOff x="1390650" y="1009650"/>
            <a:chExt cx="2825115" cy="2324100"/>
          </a:xfrm>
        </p:grpSpPr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90650" y="1009650"/>
              <a:ext cx="2824945" cy="2323976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52725" y="1800225"/>
              <a:ext cx="352425" cy="419100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66900" y="1724025"/>
              <a:ext cx="952500" cy="304800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638425" y="2428875"/>
              <a:ext cx="352425" cy="419100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600325" y="1914525"/>
              <a:ext cx="228600" cy="419100"/>
            </a:xfrm>
            <a:prstGeom prst="rect">
              <a:avLst/>
            </a:prstGeom>
          </p:spPr>
        </p:pic>
      </p:grpSp>
      <p:sp>
        <p:nvSpPr>
          <p:cNvPr id="10" name="object 10" descr=""/>
          <p:cNvSpPr txBox="1"/>
          <p:nvPr/>
        </p:nvSpPr>
        <p:spPr>
          <a:xfrm>
            <a:off x="1358900" y="3387725"/>
            <a:ext cx="5182870" cy="39274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i="1">
                <a:latin typeface="Verdana"/>
                <a:cs typeface="Verdana"/>
              </a:rPr>
              <a:t>Figure (54): Spherical coordinate </a:t>
            </a:r>
            <a:r>
              <a:rPr dirty="0" sz="900" spc="-10" i="1">
                <a:latin typeface="Verdana"/>
                <a:cs typeface="Verdana"/>
              </a:rPr>
              <a:t>system.</a:t>
            </a:r>
            <a:endParaRPr sz="900">
              <a:latin typeface="Verdana"/>
              <a:cs typeface="Verdana"/>
            </a:endParaRPr>
          </a:p>
          <a:p>
            <a:pPr>
              <a:lnSpc>
                <a:spcPct val="100000"/>
              </a:lnSpc>
            </a:pP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800">
              <a:latin typeface="Verdana"/>
              <a:cs typeface="Verdana"/>
            </a:endParaRPr>
          </a:p>
          <a:p>
            <a:pPr marL="12700" marR="5080">
              <a:lnSpc>
                <a:spcPct val="100000"/>
              </a:lnSpc>
            </a:pPr>
            <a:r>
              <a:rPr dirty="0" sz="1000">
                <a:latin typeface="Verdana"/>
                <a:cs typeface="Verdana"/>
              </a:rPr>
              <a:t>A</a:t>
            </a:r>
            <a:r>
              <a:rPr dirty="0" sz="1000" spc="-3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conversion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of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points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from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spherical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to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Cartesian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coordinate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can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be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obtained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 spc="-25">
                <a:latin typeface="Verdana"/>
                <a:cs typeface="Verdana"/>
              </a:rPr>
              <a:t>as </a:t>
            </a:r>
            <a:r>
              <a:rPr dirty="0" sz="1000" spc="-10">
                <a:latin typeface="Verdana"/>
                <a:cs typeface="Verdana"/>
              </a:rPr>
              <a:t>follows:</a:t>
            </a:r>
            <a:endParaRPr sz="10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  <a:spcBef>
                <a:spcPts val="300"/>
              </a:spcBef>
            </a:pPr>
            <a:r>
              <a:rPr dirty="0" sz="1000">
                <a:latin typeface="Verdana"/>
                <a:cs typeface="Verdana"/>
              </a:rPr>
              <a:t>x</a:t>
            </a:r>
            <a:r>
              <a:rPr dirty="0" sz="1000" spc="-1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=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 b="1" i="1">
                <a:latin typeface="Verdana"/>
                <a:cs typeface="Verdana"/>
              </a:rPr>
              <a:t>r</a:t>
            </a:r>
            <a:r>
              <a:rPr dirty="0" sz="1000" spc="5" b="1" i="1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*</a:t>
            </a:r>
            <a:r>
              <a:rPr dirty="0" sz="1000" spc="-1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sin(ø)</a:t>
            </a:r>
            <a:r>
              <a:rPr dirty="0" sz="1000" spc="-1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*</a:t>
            </a:r>
            <a:r>
              <a:rPr dirty="0" sz="1000" spc="-5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cos(θ)</a:t>
            </a:r>
            <a:endParaRPr sz="10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  <a:spcBef>
                <a:spcPts val="300"/>
              </a:spcBef>
            </a:pPr>
            <a:r>
              <a:rPr dirty="0" sz="1000">
                <a:latin typeface="Verdana"/>
                <a:cs typeface="Verdana"/>
              </a:rPr>
              <a:t>y</a:t>
            </a:r>
            <a:r>
              <a:rPr dirty="0" sz="1000" spc="-1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=</a:t>
            </a:r>
            <a:r>
              <a:rPr dirty="0" sz="1000" spc="-10">
                <a:latin typeface="Verdana"/>
                <a:cs typeface="Verdana"/>
              </a:rPr>
              <a:t> </a:t>
            </a:r>
            <a:r>
              <a:rPr dirty="0" sz="1000" b="1" i="1">
                <a:latin typeface="Verdana"/>
                <a:cs typeface="Verdana"/>
              </a:rPr>
              <a:t>r</a:t>
            </a:r>
            <a:r>
              <a:rPr dirty="0" sz="1000" spc="5" b="1" i="1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*</a:t>
            </a:r>
            <a:r>
              <a:rPr dirty="0" sz="1000" spc="-1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sin(ø)</a:t>
            </a:r>
            <a:r>
              <a:rPr dirty="0" sz="1000" spc="-1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*</a:t>
            </a:r>
            <a:r>
              <a:rPr dirty="0" sz="1000" spc="-5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sin(θ)</a:t>
            </a:r>
            <a:endParaRPr sz="1000">
              <a:latin typeface="Verdana"/>
              <a:cs typeface="Verdana"/>
            </a:endParaRPr>
          </a:p>
          <a:p>
            <a:pPr marL="12700" marR="3994150" indent="228600">
              <a:lnSpc>
                <a:spcPct val="125000"/>
              </a:lnSpc>
            </a:pPr>
            <a:r>
              <a:rPr dirty="0" sz="1000">
                <a:latin typeface="Verdana"/>
                <a:cs typeface="Verdana"/>
              </a:rPr>
              <a:t>z</a:t>
            </a:r>
            <a:r>
              <a:rPr dirty="0" sz="1000" spc="-1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=</a:t>
            </a:r>
            <a:r>
              <a:rPr dirty="0" sz="1000" spc="-5">
                <a:latin typeface="Verdana"/>
                <a:cs typeface="Verdana"/>
              </a:rPr>
              <a:t> </a:t>
            </a:r>
            <a:r>
              <a:rPr dirty="0" sz="1000" b="1" i="1">
                <a:latin typeface="Verdana"/>
                <a:cs typeface="Verdana"/>
              </a:rPr>
              <a:t>r </a:t>
            </a:r>
            <a:r>
              <a:rPr dirty="0" sz="1000">
                <a:latin typeface="Verdana"/>
                <a:cs typeface="Verdana"/>
              </a:rPr>
              <a:t>*</a:t>
            </a:r>
            <a:r>
              <a:rPr dirty="0" sz="1000" spc="-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cos</a:t>
            </a:r>
            <a:r>
              <a:rPr dirty="0" sz="1000" spc="-5">
                <a:latin typeface="Verdana"/>
                <a:cs typeface="Verdana"/>
              </a:rPr>
              <a:t> </a:t>
            </a:r>
            <a:r>
              <a:rPr dirty="0" sz="1000" spc="-25">
                <a:latin typeface="Verdana"/>
                <a:cs typeface="Verdana"/>
              </a:rPr>
              <a:t>(ø) </a:t>
            </a:r>
            <a:r>
              <a:rPr dirty="0" sz="1000" spc="-10">
                <a:latin typeface="Verdana"/>
                <a:cs typeface="Verdana"/>
              </a:rPr>
              <a:t>Where:</a:t>
            </a:r>
            <a:endParaRPr sz="1000">
              <a:latin typeface="Verdana"/>
              <a:cs typeface="Verdana"/>
            </a:endParaRPr>
          </a:p>
          <a:p>
            <a:pPr marL="241300" marR="3137535">
              <a:lnSpc>
                <a:spcPct val="125000"/>
              </a:lnSpc>
            </a:pPr>
            <a:r>
              <a:rPr dirty="0" sz="1000">
                <a:latin typeface="Verdana"/>
                <a:cs typeface="Verdana"/>
              </a:rPr>
              <a:t>r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is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distance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from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origin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≥</a:t>
            </a:r>
            <a:r>
              <a:rPr dirty="0" sz="1000" spc="-10">
                <a:latin typeface="Verdana"/>
                <a:cs typeface="Verdana"/>
              </a:rPr>
              <a:t> </a:t>
            </a:r>
            <a:r>
              <a:rPr dirty="0" sz="1000" spc="-50">
                <a:latin typeface="Verdana"/>
                <a:cs typeface="Verdana"/>
              </a:rPr>
              <a:t>0 </a:t>
            </a:r>
            <a:r>
              <a:rPr dirty="0" sz="1000">
                <a:latin typeface="Verdana"/>
                <a:cs typeface="Verdana"/>
              </a:rPr>
              <a:t>θ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is</a:t>
            </a:r>
            <a:r>
              <a:rPr dirty="0" sz="1000" spc="-1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running</a:t>
            </a:r>
            <a:r>
              <a:rPr dirty="0" sz="1000" spc="-1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from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0</a:t>
            </a:r>
            <a:r>
              <a:rPr dirty="0" sz="1000" spc="-1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to</a:t>
            </a:r>
            <a:r>
              <a:rPr dirty="0" sz="1000" spc="-10">
                <a:latin typeface="Verdana"/>
                <a:cs typeface="Verdana"/>
              </a:rPr>
              <a:t> </a:t>
            </a:r>
            <a:r>
              <a:rPr dirty="0" sz="1000" spc="-35">
                <a:latin typeface="Verdana"/>
                <a:cs typeface="Verdana"/>
              </a:rPr>
              <a:t>2</a:t>
            </a:r>
            <a:r>
              <a:rPr dirty="0" sz="1000" spc="-35">
                <a:latin typeface="Arial"/>
                <a:cs typeface="Arial"/>
              </a:rPr>
              <a:t>π</a:t>
            </a:r>
            <a:endParaRPr sz="1000">
              <a:latin typeface="Arial"/>
              <a:cs typeface="Arial"/>
            </a:endParaRPr>
          </a:p>
          <a:p>
            <a:pPr marL="241300">
              <a:lnSpc>
                <a:spcPct val="100000"/>
              </a:lnSpc>
              <a:spcBef>
                <a:spcPts val="300"/>
              </a:spcBef>
            </a:pPr>
            <a:r>
              <a:rPr dirty="0" sz="1000">
                <a:latin typeface="Verdana"/>
                <a:cs typeface="Verdana"/>
              </a:rPr>
              <a:t>ø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is</a:t>
            </a:r>
            <a:r>
              <a:rPr dirty="0" sz="1000" spc="-1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running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from</a:t>
            </a:r>
            <a:r>
              <a:rPr dirty="0" sz="1000" spc="-1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0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to</a:t>
            </a:r>
            <a:r>
              <a:rPr dirty="0" sz="1000" spc="-10">
                <a:latin typeface="Verdana"/>
                <a:cs typeface="Verdana"/>
              </a:rPr>
              <a:t> </a:t>
            </a:r>
            <a:r>
              <a:rPr dirty="0" sz="1000" spc="-50">
                <a:latin typeface="Arial"/>
                <a:cs typeface="Arial"/>
              </a:rPr>
              <a:t>π</a:t>
            </a:r>
            <a:endParaRPr sz="1000">
              <a:latin typeface="Arial"/>
              <a:cs typeface="Arial"/>
            </a:endParaRPr>
          </a:p>
          <a:p>
            <a:pPr marL="12700" marR="93980">
              <a:lnSpc>
                <a:spcPct val="100000"/>
              </a:lnSpc>
              <a:spcBef>
                <a:spcPts val="300"/>
              </a:spcBef>
            </a:pPr>
            <a:r>
              <a:rPr dirty="0" sz="1000">
                <a:latin typeface="Verdana"/>
                <a:cs typeface="Verdana"/>
              </a:rPr>
              <a:t>Since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 b="1">
                <a:latin typeface="Verdana"/>
                <a:cs typeface="Verdana"/>
              </a:rPr>
              <a:t>r</a:t>
            </a:r>
            <a:r>
              <a:rPr dirty="0" sz="1000" spc="-10" b="1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is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constant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in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sphere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surface,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we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are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left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with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only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two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variables,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 spc="-25">
                <a:latin typeface="Verdana"/>
                <a:cs typeface="Verdana"/>
              </a:rPr>
              <a:t>and </a:t>
            </a:r>
            <a:r>
              <a:rPr dirty="0" sz="1000">
                <a:latin typeface="Verdana"/>
                <a:cs typeface="Verdana"/>
              </a:rPr>
              <a:t>hence</a:t>
            </a:r>
            <a:r>
              <a:rPr dirty="0" sz="1000" spc="-3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we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can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use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above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to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create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parametric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representation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of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sphere surface:</a:t>
            </a:r>
            <a:endParaRPr sz="1000">
              <a:latin typeface="Verdana"/>
              <a:cs typeface="Verdana"/>
            </a:endParaRPr>
          </a:p>
          <a:p>
            <a:pPr algn="r" marL="241300" marR="4580890">
              <a:lnSpc>
                <a:spcPct val="125000"/>
              </a:lnSpc>
            </a:pPr>
            <a:r>
              <a:rPr dirty="0" sz="1000">
                <a:latin typeface="Verdana"/>
                <a:cs typeface="Verdana"/>
              </a:rPr>
              <a:t>u</a:t>
            </a:r>
            <a:r>
              <a:rPr dirty="0" sz="1000" spc="-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=</a:t>
            </a:r>
            <a:r>
              <a:rPr dirty="0" sz="1000" spc="-5">
                <a:latin typeface="Verdana"/>
                <a:cs typeface="Verdana"/>
              </a:rPr>
              <a:t> </a:t>
            </a:r>
            <a:r>
              <a:rPr dirty="0" sz="1000" spc="-50">
                <a:latin typeface="Verdana"/>
                <a:cs typeface="Verdana"/>
              </a:rPr>
              <a:t>θ </a:t>
            </a:r>
            <a:r>
              <a:rPr dirty="0" sz="1000">
                <a:latin typeface="Verdana"/>
                <a:cs typeface="Verdana"/>
              </a:rPr>
              <a:t>v</a:t>
            </a:r>
            <a:r>
              <a:rPr dirty="0" sz="1000" spc="-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=</a:t>
            </a:r>
            <a:r>
              <a:rPr dirty="0" sz="1000" spc="-5">
                <a:latin typeface="Verdana"/>
                <a:cs typeface="Verdana"/>
              </a:rPr>
              <a:t> </a:t>
            </a:r>
            <a:r>
              <a:rPr dirty="0" sz="1000" spc="-50">
                <a:latin typeface="Verdana"/>
                <a:cs typeface="Verdana"/>
              </a:rPr>
              <a:t>ø</a:t>
            </a:r>
            <a:endParaRPr sz="1000">
              <a:latin typeface="Verdana"/>
              <a:cs typeface="Verdana"/>
            </a:endParaRPr>
          </a:p>
          <a:p>
            <a:pPr algn="r" marR="4639310">
              <a:lnSpc>
                <a:spcPct val="100000"/>
              </a:lnSpc>
              <a:spcBef>
                <a:spcPts val="300"/>
              </a:spcBef>
            </a:pPr>
            <a:r>
              <a:rPr dirty="0" sz="1000">
                <a:latin typeface="Verdana"/>
                <a:cs typeface="Verdana"/>
              </a:rPr>
              <a:t>So</a:t>
            </a:r>
            <a:r>
              <a:rPr dirty="0" sz="1000" spc="-10">
                <a:latin typeface="Verdana"/>
                <a:cs typeface="Verdana"/>
              </a:rPr>
              <a:t> that:</a:t>
            </a:r>
            <a:endParaRPr sz="10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  <a:spcBef>
                <a:spcPts val="300"/>
              </a:spcBef>
            </a:pPr>
            <a:r>
              <a:rPr dirty="0" sz="1000">
                <a:latin typeface="Verdana"/>
                <a:cs typeface="Verdana"/>
              </a:rPr>
              <a:t>x</a:t>
            </a:r>
            <a:r>
              <a:rPr dirty="0" sz="1000" spc="-1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=</a:t>
            </a:r>
            <a:r>
              <a:rPr dirty="0" sz="1000" spc="-10">
                <a:latin typeface="Verdana"/>
                <a:cs typeface="Verdana"/>
              </a:rPr>
              <a:t> </a:t>
            </a:r>
            <a:r>
              <a:rPr dirty="0" sz="1000" b="1">
                <a:latin typeface="Verdana"/>
                <a:cs typeface="Verdana"/>
              </a:rPr>
              <a:t>r</a:t>
            </a:r>
            <a:r>
              <a:rPr dirty="0" sz="1000" spc="5" b="1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*</a:t>
            </a:r>
            <a:r>
              <a:rPr dirty="0" sz="1000" spc="-1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sin(v)</a:t>
            </a:r>
            <a:r>
              <a:rPr dirty="0" sz="1000" spc="-1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*</a:t>
            </a:r>
            <a:r>
              <a:rPr dirty="0" sz="1000" spc="-5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cos(u)</a:t>
            </a:r>
            <a:endParaRPr sz="10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  <a:spcBef>
                <a:spcPts val="300"/>
              </a:spcBef>
            </a:pPr>
            <a:r>
              <a:rPr dirty="0" sz="1000">
                <a:latin typeface="Verdana"/>
                <a:cs typeface="Verdana"/>
              </a:rPr>
              <a:t>y</a:t>
            </a:r>
            <a:r>
              <a:rPr dirty="0" sz="1000" spc="-1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=</a:t>
            </a:r>
            <a:r>
              <a:rPr dirty="0" sz="1000" spc="-10">
                <a:latin typeface="Verdana"/>
                <a:cs typeface="Verdana"/>
              </a:rPr>
              <a:t> </a:t>
            </a:r>
            <a:r>
              <a:rPr dirty="0" sz="1000" b="1">
                <a:latin typeface="Verdana"/>
                <a:cs typeface="Verdana"/>
              </a:rPr>
              <a:t>r</a:t>
            </a:r>
            <a:r>
              <a:rPr dirty="0" sz="1000" spc="5" b="1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*</a:t>
            </a:r>
            <a:r>
              <a:rPr dirty="0" sz="1000" spc="-1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sin(v)</a:t>
            </a:r>
            <a:r>
              <a:rPr dirty="0" sz="1000" spc="-1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*</a:t>
            </a:r>
            <a:r>
              <a:rPr dirty="0" sz="1000" spc="-5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sin(u)</a:t>
            </a:r>
            <a:endParaRPr sz="10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  <a:spcBef>
                <a:spcPts val="300"/>
              </a:spcBef>
            </a:pPr>
            <a:r>
              <a:rPr dirty="0" sz="1000">
                <a:latin typeface="Verdana"/>
                <a:cs typeface="Verdana"/>
              </a:rPr>
              <a:t>z</a:t>
            </a:r>
            <a:r>
              <a:rPr dirty="0" sz="1000" spc="-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=</a:t>
            </a:r>
            <a:r>
              <a:rPr dirty="0" sz="1000" spc="-5">
                <a:latin typeface="Verdana"/>
                <a:cs typeface="Verdana"/>
              </a:rPr>
              <a:t> </a:t>
            </a:r>
            <a:r>
              <a:rPr dirty="0" sz="1000" b="1">
                <a:latin typeface="Verdana"/>
                <a:cs typeface="Verdana"/>
              </a:rPr>
              <a:t>r</a:t>
            </a:r>
            <a:r>
              <a:rPr dirty="0" sz="1000" spc="5" b="1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*</a:t>
            </a:r>
            <a:r>
              <a:rPr dirty="0" sz="1000" spc="-5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cos(v)</a:t>
            </a:r>
            <a:endParaRPr sz="10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dirty="0" sz="1000">
                <a:latin typeface="Verdana"/>
                <a:cs typeface="Verdana"/>
              </a:rPr>
              <a:t>Where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(u,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v)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is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within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domain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(2</a:t>
            </a:r>
            <a:r>
              <a:rPr dirty="0" sz="1000" spc="-85">
                <a:latin typeface="Verdana"/>
                <a:cs typeface="Verdana"/>
              </a:rPr>
              <a:t> </a:t>
            </a:r>
            <a:r>
              <a:rPr dirty="0" sz="1000">
                <a:latin typeface="Arial"/>
                <a:cs typeface="Arial"/>
              </a:rPr>
              <a:t>π</a:t>
            </a:r>
            <a:r>
              <a:rPr dirty="0" sz="1000">
                <a:latin typeface="Verdana"/>
                <a:cs typeface="Verdana"/>
              </a:rPr>
              <a:t>,</a:t>
            </a:r>
            <a:r>
              <a:rPr dirty="0" sz="1000" spc="-80">
                <a:latin typeface="Verdana"/>
                <a:cs typeface="Verdana"/>
              </a:rPr>
              <a:t> </a:t>
            </a:r>
            <a:r>
              <a:rPr dirty="0" sz="1000" spc="-25">
                <a:latin typeface="Arial"/>
                <a:cs typeface="Arial"/>
              </a:rPr>
              <a:t>π</a:t>
            </a:r>
            <a:r>
              <a:rPr dirty="0" sz="1000" spc="-25">
                <a:latin typeface="Verdana"/>
                <a:cs typeface="Verdana"/>
              </a:rPr>
              <a:t>)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11" name="object 11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54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 spc="-25"/>
              <a:t>56</a:t>
            </a:fld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3749675" y="508031"/>
            <a:ext cx="3112135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i="1">
                <a:latin typeface="Verdana"/>
                <a:cs typeface="Verdana"/>
              </a:rPr>
              <a:t>Essential</a:t>
            </a:r>
            <a:r>
              <a:rPr dirty="0" sz="1000" spc="-40" i="1">
                <a:latin typeface="Verdana"/>
                <a:cs typeface="Verdana"/>
              </a:rPr>
              <a:t> </a:t>
            </a:r>
            <a:r>
              <a:rPr dirty="0" sz="1000" i="1">
                <a:latin typeface="Verdana"/>
                <a:cs typeface="Verdana"/>
              </a:rPr>
              <a:t>Mathematics</a:t>
            </a:r>
            <a:r>
              <a:rPr dirty="0" sz="1000" spc="-40" i="1">
                <a:latin typeface="Verdana"/>
                <a:cs typeface="Verdana"/>
              </a:rPr>
              <a:t> </a:t>
            </a:r>
            <a:r>
              <a:rPr dirty="0" sz="1000" i="1">
                <a:latin typeface="Verdana"/>
                <a:cs typeface="Verdana"/>
              </a:rPr>
              <a:t>for</a:t>
            </a:r>
            <a:r>
              <a:rPr dirty="0" sz="1000" spc="-40" i="1">
                <a:latin typeface="Verdana"/>
                <a:cs typeface="Verdana"/>
              </a:rPr>
              <a:t> </a:t>
            </a:r>
            <a:r>
              <a:rPr dirty="0" sz="1000" i="1">
                <a:latin typeface="Verdana"/>
                <a:cs typeface="Verdana"/>
              </a:rPr>
              <a:t>Computational</a:t>
            </a:r>
            <a:r>
              <a:rPr dirty="0" sz="1000" spc="-40" i="1">
                <a:latin typeface="Verdana"/>
                <a:cs typeface="Verdana"/>
              </a:rPr>
              <a:t> </a:t>
            </a:r>
            <a:r>
              <a:rPr dirty="0" sz="1000" spc="-10" i="1">
                <a:latin typeface="Verdana"/>
                <a:cs typeface="Verdana"/>
              </a:rPr>
              <a:t>Design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3" name="object 3" descr=""/>
          <p:cNvSpPr/>
          <p:nvPr/>
        </p:nvSpPr>
        <p:spPr>
          <a:xfrm>
            <a:off x="1143000" y="9210675"/>
            <a:ext cx="5715000" cy="9525"/>
          </a:xfrm>
          <a:custGeom>
            <a:avLst/>
            <a:gdLst/>
            <a:ahLst/>
            <a:cxnLst/>
            <a:rect l="l" t="t" r="r" b="b"/>
            <a:pathLst>
              <a:path w="5715000" h="9525">
                <a:moveTo>
                  <a:pt x="5715000" y="9525"/>
                </a:moveTo>
                <a:lnTo>
                  <a:pt x="0" y="9525"/>
                </a:lnTo>
                <a:lnTo>
                  <a:pt x="0" y="0"/>
                </a:lnTo>
                <a:lnTo>
                  <a:pt x="5715000" y="0"/>
                </a:lnTo>
                <a:lnTo>
                  <a:pt x="5715000" y="9525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90650" y="1009650"/>
            <a:ext cx="5486400" cy="2257425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1358900" y="3282950"/>
            <a:ext cx="5467350" cy="26987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i="1">
                <a:latin typeface="Verdana"/>
                <a:cs typeface="Verdana"/>
              </a:rPr>
              <a:t>Figure (55): The parameter rectangle of a </a:t>
            </a:r>
            <a:r>
              <a:rPr dirty="0" sz="900" spc="-10" i="1">
                <a:latin typeface="Verdana"/>
                <a:cs typeface="Verdana"/>
              </a:rPr>
              <a:t>sphere.</a:t>
            </a:r>
            <a:endParaRPr sz="900">
              <a:latin typeface="Verdana"/>
              <a:cs typeface="Verdana"/>
            </a:endParaRPr>
          </a:p>
          <a:p>
            <a:pPr marL="241300" marR="2313940" indent="-228600">
              <a:lnSpc>
                <a:spcPct val="125000"/>
              </a:lnSpc>
              <a:spcBef>
                <a:spcPts val="545"/>
              </a:spcBef>
            </a:pP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parametric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surface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follows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general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 spc="-20">
                <a:latin typeface="Verdana"/>
                <a:cs typeface="Verdana"/>
              </a:rPr>
              <a:t>form: </a:t>
            </a:r>
            <a:r>
              <a:rPr dirty="0" sz="1000">
                <a:latin typeface="Verdana"/>
                <a:cs typeface="Verdana"/>
              </a:rPr>
              <a:t>x</a:t>
            </a:r>
            <a:r>
              <a:rPr dirty="0" sz="1000" spc="-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=</a:t>
            </a:r>
            <a:r>
              <a:rPr dirty="0" sz="1000" spc="-5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x(u,v)</a:t>
            </a:r>
            <a:endParaRPr sz="10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  <a:spcBef>
                <a:spcPts val="300"/>
              </a:spcBef>
            </a:pPr>
            <a:r>
              <a:rPr dirty="0" sz="1000">
                <a:latin typeface="Verdana"/>
                <a:cs typeface="Verdana"/>
              </a:rPr>
              <a:t>y</a:t>
            </a:r>
            <a:r>
              <a:rPr dirty="0" sz="1000" spc="-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=</a:t>
            </a:r>
            <a:r>
              <a:rPr dirty="0" sz="1000" spc="-5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y(u,v)</a:t>
            </a:r>
            <a:endParaRPr sz="1000">
              <a:latin typeface="Verdana"/>
              <a:cs typeface="Verdana"/>
            </a:endParaRPr>
          </a:p>
          <a:p>
            <a:pPr marL="12700" marR="4574540" indent="228600">
              <a:lnSpc>
                <a:spcPct val="125000"/>
              </a:lnSpc>
            </a:pPr>
            <a:r>
              <a:rPr dirty="0" sz="1000">
                <a:latin typeface="Verdana"/>
                <a:cs typeface="Verdana"/>
              </a:rPr>
              <a:t>z</a:t>
            </a:r>
            <a:r>
              <a:rPr dirty="0" sz="1000" spc="-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=</a:t>
            </a:r>
            <a:r>
              <a:rPr dirty="0" sz="1000" spc="-5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z(u,v) Where:</a:t>
            </a:r>
            <a:endParaRPr sz="10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  <a:spcBef>
                <a:spcPts val="300"/>
              </a:spcBef>
            </a:pPr>
            <a:r>
              <a:rPr dirty="0" sz="1000">
                <a:latin typeface="Verdana"/>
                <a:cs typeface="Verdana"/>
              </a:rPr>
              <a:t>u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and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v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are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two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parameters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within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surface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domain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or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region.</a:t>
            </a:r>
            <a:endParaRPr sz="10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9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1200" b="1">
                <a:latin typeface="Arial"/>
                <a:cs typeface="Arial"/>
              </a:rPr>
              <a:t>Surface </a:t>
            </a:r>
            <a:r>
              <a:rPr dirty="0" sz="1200" spc="-10" b="1">
                <a:latin typeface="Arial"/>
                <a:cs typeface="Arial"/>
              </a:rPr>
              <a:t>domain</a:t>
            </a:r>
            <a:endParaRPr sz="12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spcBef>
                <a:spcPts val="335"/>
              </a:spcBef>
            </a:pPr>
            <a:r>
              <a:rPr dirty="0" sz="1000">
                <a:latin typeface="Verdana"/>
                <a:cs typeface="Verdana"/>
              </a:rPr>
              <a:t>A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surface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domain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is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defined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as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range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of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(u,v)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parameters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that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evaluate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into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 spc="-25">
                <a:latin typeface="Verdana"/>
                <a:cs typeface="Verdana"/>
              </a:rPr>
              <a:t>3D </a:t>
            </a:r>
            <a:r>
              <a:rPr dirty="0" sz="1000">
                <a:latin typeface="Verdana"/>
                <a:cs typeface="Verdana"/>
              </a:rPr>
              <a:t>point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on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that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surface.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domain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in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each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dimension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(u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or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v)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is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usually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described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 spc="-25">
                <a:latin typeface="Verdana"/>
                <a:cs typeface="Verdana"/>
              </a:rPr>
              <a:t>as </a:t>
            </a:r>
            <a:r>
              <a:rPr dirty="0" sz="1000">
                <a:latin typeface="Verdana"/>
                <a:cs typeface="Verdana"/>
              </a:rPr>
              <a:t>two</a:t>
            </a:r>
            <a:r>
              <a:rPr dirty="0" sz="1000" spc="-3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real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numbers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(u_min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to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u_max)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and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(v_min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to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v_max)</a:t>
            </a:r>
            <a:endParaRPr sz="10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dirty="0" sz="1000">
                <a:latin typeface="Verdana"/>
                <a:cs typeface="Verdana"/>
              </a:rPr>
              <a:t>Changing</a:t>
            </a:r>
            <a:r>
              <a:rPr dirty="0" sz="1000" spc="-3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surface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domain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is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referred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to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as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 i="1">
                <a:latin typeface="Verdana"/>
                <a:cs typeface="Verdana"/>
              </a:rPr>
              <a:t>reparameterizing</a:t>
            </a:r>
            <a:r>
              <a:rPr dirty="0" sz="1000" spc="-25" i="1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surface.</a:t>
            </a:r>
            <a:endParaRPr sz="1000">
              <a:latin typeface="Verdana"/>
              <a:cs typeface="Verdana"/>
            </a:endParaRPr>
          </a:p>
          <a:p>
            <a:pPr marL="12700" marR="233679">
              <a:lnSpc>
                <a:spcPct val="100000"/>
              </a:lnSpc>
            </a:pPr>
            <a:r>
              <a:rPr dirty="0" sz="1000">
                <a:latin typeface="Verdana"/>
                <a:cs typeface="Verdana"/>
              </a:rPr>
              <a:t>An</a:t>
            </a:r>
            <a:r>
              <a:rPr dirty="0" sz="1000" spc="-3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increasing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domain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means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that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minimum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value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of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domain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points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to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 spc="-25">
                <a:latin typeface="Verdana"/>
                <a:cs typeface="Verdana"/>
              </a:rPr>
              <a:t>the </a:t>
            </a:r>
            <a:r>
              <a:rPr dirty="0" sz="1000">
                <a:latin typeface="Verdana"/>
                <a:cs typeface="Verdana"/>
              </a:rPr>
              <a:t>minimum</a:t>
            </a:r>
            <a:r>
              <a:rPr dirty="0" sz="1000" spc="-3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point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of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surface.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Domains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are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typically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increasing,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but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not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always.</a:t>
            </a:r>
            <a:endParaRPr sz="1000">
              <a:latin typeface="Verdana"/>
              <a:cs typeface="Verdana"/>
            </a:endParaRPr>
          </a:p>
        </p:txBody>
      </p:sp>
      <p:pic>
        <p:nvPicPr>
          <p:cNvPr id="6" name="object 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90650" y="6105525"/>
            <a:ext cx="5393005" cy="1135921"/>
          </a:xfrm>
          <a:prstGeom prst="rect">
            <a:avLst/>
          </a:prstGeom>
        </p:spPr>
      </p:pic>
      <p:sp>
        <p:nvSpPr>
          <p:cNvPr id="7" name="object 7" descr=""/>
          <p:cNvSpPr txBox="1"/>
          <p:nvPr/>
        </p:nvSpPr>
        <p:spPr>
          <a:xfrm>
            <a:off x="1358900" y="7302500"/>
            <a:ext cx="5412740" cy="429259"/>
          </a:xfrm>
          <a:prstGeom prst="rect">
            <a:avLst/>
          </a:prstGeom>
        </p:spPr>
        <p:txBody>
          <a:bodyPr wrap="square" lIns="0" tIns="20320" rIns="0" bIns="0" rtlCol="0" vert="horz">
            <a:spAutoFit/>
          </a:bodyPr>
          <a:lstStyle/>
          <a:p>
            <a:pPr marL="12700" marR="5080">
              <a:lnSpc>
                <a:spcPts val="1050"/>
              </a:lnSpc>
              <a:spcBef>
                <a:spcPts val="160"/>
              </a:spcBef>
            </a:pPr>
            <a:r>
              <a:rPr dirty="0" sz="900" i="1">
                <a:latin typeface="Verdana"/>
                <a:cs typeface="Verdana"/>
              </a:rPr>
              <a:t>Figure (56): NURBS surface in 3-D modeling space (left). The surface parameter </a:t>
            </a:r>
            <a:r>
              <a:rPr dirty="0" sz="900" spc="-10" i="1">
                <a:latin typeface="Verdana"/>
                <a:cs typeface="Verdana"/>
              </a:rPr>
              <a:t>rectangle</a:t>
            </a:r>
            <a:r>
              <a:rPr dirty="0" sz="900" spc="-10" i="1">
                <a:latin typeface="Verdana"/>
                <a:cs typeface="Verdana"/>
              </a:rPr>
              <a:t> </a:t>
            </a:r>
            <a:r>
              <a:rPr dirty="0" sz="900" i="1">
                <a:latin typeface="Verdana"/>
                <a:cs typeface="Verdana"/>
              </a:rPr>
              <a:t>with domain spanning from u0 to u1 in the first direction and v0 to v1 in the second </a:t>
            </a:r>
            <a:r>
              <a:rPr dirty="0" sz="900" spc="-10" i="1">
                <a:latin typeface="Verdana"/>
                <a:cs typeface="Verdana"/>
              </a:rPr>
              <a:t>direction (right).</a:t>
            </a:r>
            <a:endParaRPr sz="900">
              <a:latin typeface="Verdana"/>
              <a:cs typeface="Verdana"/>
            </a:endParaRPr>
          </a:p>
        </p:txBody>
      </p:sp>
      <p:sp>
        <p:nvSpPr>
          <p:cNvPr id="8" name="object 8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54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 spc="-25"/>
              <a:t>56</a:t>
            </a:fld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358900" y="508031"/>
            <a:ext cx="5502910" cy="14351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403475">
              <a:lnSpc>
                <a:spcPct val="100000"/>
              </a:lnSpc>
              <a:spcBef>
                <a:spcPts val="100"/>
              </a:spcBef>
            </a:pPr>
            <a:r>
              <a:rPr dirty="0" sz="1000" i="1">
                <a:latin typeface="Verdana"/>
                <a:cs typeface="Verdana"/>
              </a:rPr>
              <a:t>Essential</a:t>
            </a:r>
            <a:r>
              <a:rPr dirty="0" sz="1000" spc="-40" i="1">
                <a:latin typeface="Verdana"/>
                <a:cs typeface="Verdana"/>
              </a:rPr>
              <a:t> </a:t>
            </a:r>
            <a:r>
              <a:rPr dirty="0" sz="1000" i="1">
                <a:latin typeface="Verdana"/>
                <a:cs typeface="Verdana"/>
              </a:rPr>
              <a:t>Mathematics</a:t>
            </a:r>
            <a:r>
              <a:rPr dirty="0" sz="1000" spc="-40" i="1">
                <a:latin typeface="Verdana"/>
                <a:cs typeface="Verdana"/>
              </a:rPr>
              <a:t> </a:t>
            </a:r>
            <a:r>
              <a:rPr dirty="0" sz="1000" i="1">
                <a:latin typeface="Verdana"/>
                <a:cs typeface="Verdana"/>
              </a:rPr>
              <a:t>for</a:t>
            </a:r>
            <a:r>
              <a:rPr dirty="0" sz="1000" spc="-40" i="1">
                <a:latin typeface="Verdana"/>
                <a:cs typeface="Verdana"/>
              </a:rPr>
              <a:t> </a:t>
            </a:r>
            <a:r>
              <a:rPr dirty="0" sz="1000" i="1">
                <a:latin typeface="Verdana"/>
                <a:cs typeface="Verdana"/>
              </a:rPr>
              <a:t>Computational</a:t>
            </a:r>
            <a:r>
              <a:rPr dirty="0" sz="1000" spc="-40" i="1">
                <a:latin typeface="Verdana"/>
                <a:cs typeface="Verdana"/>
              </a:rPr>
              <a:t> </a:t>
            </a:r>
            <a:r>
              <a:rPr dirty="0" sz="1000" spc="-10" i="1">
                <a:latin typeface="Verdana"/>
                <a:cs typeface="Verdana"/>
              </a:rPr>
              <a:t>Design</a:t>
            </a:r>
            <a:endParaRPr sz="10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7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1200" b="1">
                <a:latin typeface="Arial"/>
                <a:cs typeface="Arial"/>
              </a:rPr>
              <a:t>Surface </a:t>
            </a:r>
            <a:r>
              <a:rPr dirty="0" sz="1200" spc="-10" b="1">
                <a:latin typeface="Arial"/>
                <a:cs typeface="Arial"/>
              </a:rPr>
              <a:t>evaluation</a:t>
            </a:r>
            <a:endParaRPr sz="1200">
              <a:latin typeface="Arial"/>
              <a:cs typeface="Arial"/>
            </a:endParaRPr>
          </a:p>
          <a:p>
            <a:pPr marL="12700" marR="74930">
              <a:lnSpc>
                <a:spcPct val="100000"/>
              </a:lnSpc>
              <a:spcBef>
                <a:spcPts val="335"/>
              </a:spcBef>
            </a:pPr>
            <a:r>
              <a:rPr dirty="0" sz="1000">
                <a:latin typeface="Verdana"/>
                <a:cs typeface="Verdana"/>
              </a:rPr>
              <a:t>Evaluating</a:t>
            </a:r>
            <a:r>
              <a:rPr dirty="0" sz="1000" spc="-3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surface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at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parameter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that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is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within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surface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domain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results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in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 spc="-50">
                <a:latin typeface="Verdana"/>
                <a:cs typeface="Verdana"/>
              </a:rPr>
              <a:t>a </a:t>
            </a:r>
            <a:r>
              <a:rPr dirty="0" sz="1000">
                <a:latin typeface="Verdana"/>
                <a:cs typeface="Verdana"/>
              </a:rPr>
              <a:t>point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that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is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on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surface.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Keep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in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mind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that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middle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of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domain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(midu, </a:t>
            </a:r>
            <a:r>
              <a:rPr dirty="0" sz="1000">
                <a:latin typeface="Verdana"/>
                <a:cs typeface="Verdana"/>
              </a:rPr>
              <a:t>midv)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might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not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necessarily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evaluate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to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middle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point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of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3-</a:t>
            </a:r>
            <a:r>
              <a:rPr dirty="0" sz="1000">
                <a:latin typeface="Verdana"/>
                <a:cs typeface="Verdana"/>
              </a:rPr>
              <a:t>D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surface.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Also, </a:t>
            </a:r>
            <a:r>
              <a:rPr dirty="0" sz="1000">
                <a:latin typeface="Verdana"/>
                <a:cs typeface="Verdana"/>
              </a:rPr>
              <a:t>evaluating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u-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and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v-</a:t>
            </a:r>
            <a:r>
              <a:rPr dirty="0" sz="1000">
                <a:latin typeface="Verdana"/>
                <a:cs typeface="Verdana"/>
              </a:rPr>
              <a:t>values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that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are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outside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surface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domain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will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not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give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useful result.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3" name="object 3" descr=""/>
          <p:cNvSpPr/>
          <p:nvPr/>
        </p:nvSpPr>
        <p:spPr>
          <a:xfrm>
            <a:off x="1143000" y="9210675"/>
            <a:ext cx="5715000" cy="9525"/>
          </a:xfrm>
          <a:custGeom>
            <a:avLst/>
            <a:gdLst/>
            <a:ahLst/>
            <a:cxnLst/>
            <a:rect l="l" t="t" r="r" b="b"/>
            <a:pathLst>
              <a:path w="5715000" h="9525">
                <a:moveTo>
                  <a:pt x="5715000" y="9525"/>
                </a:moveTo>
                <a:lnTo>
                  <a:pt x="0" y="9525"/>
                </a:lnTo>
                <a:lnTo>
                  <a:pt x="0" y="0"/>
                </a:lnTo>
                <a:lnTo>
                  <a:pt x="5715000" y="0"/>
                </a:lnTo>
                <a:lnTo>
                  <a:pt x="5715000" y="9525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90650" y="2066925"/>
            <a:ext cx="5543550" cy="1936185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1358900" y="4025900"/>
            <a:ext cx="5435600" cy="9842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>
              <a:lnSpc>
                <a:spcPct val="100000"/>
              </a:lnSpc>
              <a:spcBef>
                <a:spcPts val="100"/>
              </a:spcBef>
            </a:pPr>
            <a:r>
              <a:rPr dirty="0" sz="900" i="1">
                <a:latin typeface="Verdana"/>
                <a:cs typeface="Verdana"/>
              </a:rPr>
              <a:t>Figure (57): Surface </a:t>
            </a:r>
            <a:r>
              <a:rPr dirty="0" sz="900" spc="-10" i="1">
                <a:latin typeface="Verdana"/>
                <a:cs typeface="Verdana"/>
              </a:rPr>
              <a:t>evaluation.</a:t>
            </a:r>
            <a:endParaRPr sz="900">
              <a:latin typeface="Verdana"/>
              <a:cs typeface="Verdana"/>
            </a:endParaRPr>
          </a:p>
          <a:p>
            <a:pPr>
              <a:lnSpc>
                <a:spcPct val="100000"/>
              </a:lnSpc>
            </a:pPr>
            <a:endParaRPr sz="900">
              <a:latin typeface="Verdana"/>
              <a:cs typeface="Verdana"/>
            </a:endParaRPr>
          </a:p>
          <a:p>
            <a:pPr algn="just" marL="12700">
              <a:lnSpc>
                <a:spcPct val="100000"/>
              </a:lnSpc>
            </a:pPr>
            <a:r>
              <a:rPr dirty="0" sz="1200" b="1">
                <a:latin typeface="Arial"/>
                <a:cs typeface="Arial"/>
              </a:rPr>
              <a:t>Tangent plane of a </a:t>
            </a:r>
            <a:r>
              <a:rPr dirty="0" sz="1200" spc="-10" b="1">
                <a:latin typeface="Arial"/>
                <a:cs typeface="Arial"/>
              </a:rPr>
              <a:t>surface</a:t>
            </a:r>
            <a:endParaRPr sz="1200">
              <a:latin typeface="Arial"/>
              <a:cs typeface="Arial"/>
            </a:endParaRPr>
          </a:p>
          <a:p>
            <a:pPr algn="just" marL="12700" marR="5080">
              <a:lnSpc>
                <a:spcPct val="100000"/>
              </a:lnSpc>
              <a:spcBef>
                <a:spcPts val="335"/>
              </a:spcBef>
            </a:pP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tangent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plane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to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surface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at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given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point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is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plane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that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touches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surface </a:t>
            </a:r>
            <a:r>
              <a:rPr dirty="0" sz="1000">
                <a:latin typeface="Verdana"/>
                <a:cs typeface="Verdana"/>
              </a:rPr>
              <a:t>at</a:t>
            </a:r>
            <a:r>
              <a:rPr dirty="0" sz="1000" spc="-3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that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point.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z-</a:t>
            </a:r>
            <a:r>
              <a:rPr dirty="0" sz="1000">
                <a:latin typeface="Verdana"/>
                <a:cs typeface="Verdana"/>
              </a:rPr>
              <a:t>direction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of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tangent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plane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represents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normal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direction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 spc="-25">
                <a:latin typeface="Verdana"/>
                <a:cs typeface="Verdana"/>
              </a:rPr>
              <a:t>of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surface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at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that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point.</a:t>
            </a:r>
            <a:endParaRPr sz="1000">
              <a:latin typeface="Verdana"/>
              <a:cs typeface="Verdana"/>
            </a:endParaRPr>
          </a:p>
        </p:txBody>
      </p:sp>
      <p:pic>
        <p:nvPicPr>
          <p:cNvPr id="6" name="object 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90650" y="5133975"/>
            <a:ext cx="3257550" cy="1710558"/>
          </a:xfrm>
          <a:prstGeom prst="rect">
            <a:avLst/>
          </a:prstGeom>
        </p:spPr>
      </p:pic>
      <p:sp>
        <p:nvSpPr>
          <p:cNvPr id="7" name="object 7" descr=""/>
          <p:cNvSpPr txBox="1"/>
          <p:nvPr/>
        </p:nvSpPr>
        <p:spPr>
          <a:xfrm>
            <a:off x="1358900" y="6921500"/>
            <a:ext cx="5511800" cy="12985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i="1">
                <a:latin typeface="Verdana"/>
                <a:cs typeface="Verdana"/>
              </a:rPr>
              <a:t>Figure (58): Tangent and normal vectors to a </a:t>
            </a:r>
            <a:r>
              <a:rPr dirty="0" sz="900" spc="-10" i="1">
                <a:latin typeface="Verdana"/>
                <a:cs typeface="Verdana"/>
              </a:rPr>
              <a:t>surface.</a:t>
            </a:r>
            <a:endParaRPr sz="9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tabLst>
                <a:tab pos="5498465" algn="l"/>
              </a:tabLst>
            </a:pPr>
            <a:r>
              <a:rPr dirty="0" u="sng" sz="140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Surface</a:t>
            </a:r>
            <a:r>
              <a:rPr dirty="0" u="sng" sz="1400" spc="-4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sng" sz="140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geometric</a:t>
            </a:r>
            <a:r>
              <a:rPr dirty="0" u="sng" sz="1400" spc="-4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sng" sz="1400" spc="-1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continuity</a:t>
            </a:r>
            <a:r>
              <a:rPr dirty="0" u="sng" sz="140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	</a:t>
            </a:r>
            <a:endParaRPr sz="1400">
              <a:latin typeface="Arial"/>
              <a:cs typeface="Arial"/>
            </a:endParaRPr>
          </a:p>
          <a:p>
            <a:pPr marL="12700" marR="334645">
              <a:lnSpc>
                <a:spcPct val="100000"/>
              </a:lnSpc>
              <a:spcBef>
                <a:spcPts val="445"/>
              </a:spcBef>
            </a:pPr>
            <a:r>
              <a:rPr dirty="0" sz="1000">
                <a:latin typeface="Verdana"/>
                <a:cs typeface="Verdana"/>
              </a:rPr>
              <a:t>Many</a:t>
            </a:r>
            <a:r>
              <a:rPr dirty="0" sz="1000" spc="-4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models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cannot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be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constructed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from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one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surface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patch.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Continuity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between </a:t>
            </a:r>
            <a:r>
              <a:rPr dirty="0" sz="1000">
                <a:latin typeface="Verdana"/>
                <a:cs typeface="Verdana"/>
              </a:rPr>
              <a:t>joined</a:t>
            </a:r>
            <a:r>
              <a:rPr dirty="0" sz="1000" spc="-4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surface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patches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is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important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for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visual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smoothness,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light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reflection,</a:t>
            </a:r>
            <a:r>
              <a:rPr dirty="0" sz="1000" spc="-25">
                <a:latin typeface="Verdana"/>
                <a:cs typeface="Verdana"/>
              </a:rPr>
              <a:t> and </a:t>
            </a:r>
            <a:r>
              <a:rPr dirty="0" sz="1000" spc="-10">
                <a:latin typeface="Verdana"/>
                <a:cs typeface="Verdana"/>
              </a:rPr>
              <a:t>airflow.</a:t>
            </a:r>
            <a:endParaRPr sz="10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3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following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table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shows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various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continuities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and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their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definitions: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10" name="object 10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54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 spc="-25"/>
              <a:t>56</a:t>
            </a:fld>
          </a:p>
        </p:txBody>
      </p:sp>
      <p:sp>
        <p:nvSpPr>
          <p:cNvPr id="8" name="object 8" descr=""/>
          <p:cNvSpPr txBox="1"/>
          <p:nvPr/>
        </p:nvSpPr>
        <p:spPr>
          <a:xfrm>
            <a:off x="1549400" y="8270906"/>
            <a:ext cx="1635760" cy="4445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b="1">
                <a:latin typeface="Verdana"/>
                <a:cs typeface="Verdana"/>
              </a:rPr>
              <a:t>G0</a:t>
            </a:r>
            <a:r>
              <a:rPr dirty="0" sz="1000" spc="-15" b="1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(Position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continuous)</a:t>
            </a:r>
            <a:endParaRPr sz="10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900"/>
              </a:spcBef>
            </a:pPr>
            <a:r>
              <a:rPr dirty="0" sz="1000" b="1">
                <a:latin typeface="Verdana"/>
                <a:cs typeface="Verdana"/>
              </a:rPr>
              <a:t>G1</a:t>
            </a:r>
            <a:r>
              <a:rPr dirty="0" sz="1000" spc="-15" b="1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(Tangent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continuous)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3425825" y="8270906"/>
            <a:ext cx="3076575" cy="7493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>
              <a:lnSpc>
                <a:spcPct val="100000"/>
              </a:lnSpc>
              <a:spcBef>
                <a:spcPts val="100"/>
              </a:spcBef>
            </a:pPr>
            <a:r>
              <a:rPr dirty="0" sz="1000">
                <a:latin typeface="Verdana"/>
                <a:cs typeface="Verdana"/>
              </a:rPr>
              <a:t>Two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surfaces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joined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together.</a:t>
            </a:r>
            <a:endParaRPr sz="1000">
              <a:latin typeface="Verdana"/>
              <a:cs typeface="Verdana"/>
            </a:endParaRPr>
          </a:p>
          <a:p>
            <a:pPr algn="just" marL="12700" marR="5080">
              <a:lnSpc>
                <a:spcPct val="100000"/>
              </a:lnSpc>
              <a:spcBef>
                <a:spcPts val="900"/>
              </a:spcBef>
            </a:pP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corresponding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tangents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of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two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surfaces </a:t>
            </a:r>
            <a:r>
              <a:rPr dirty="0" sz="1000">
                <a:latin typeface="Verdana"/>
                <a:cs typeface="Verdana"/>
              </a:rPr>
              <a:t>along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their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joint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edge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are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parallel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in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both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u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 spc="-25">
                <a:latin typeface="Verdana"/>
                <a:cs typeface="Verdana"/>
              </a:rPr>
              <a:t>and </a:t>
            </a:r>
            <a:r>
              <a:rPr dirty="0" sz="1000" spc="-10">
                <a:latin typeface="Verdana"/>
                <a:cs typeface="Verdana"/>
              </a:rPr>
              <a:t>vdirections.</a:t>
            </a:r>
            <a:endParaRPr sz="10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3749675" y="508031"/>
            <a:ext cx="3112135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i="1">
                <a:latin typeface="Verdana"/>
                <a:cs typeface="Verdana"/>
              </a:rPr>
              <a:t>Essential</a:t>
            </a:r>
            <a:r>
              <a:rPr dirty="0" sz="1000" spc="-40" i="1">
                <a:latin typeface="Verdana"/>
                <a:cs typeface="Verdana"/>
              </a:rPr>
              <a:t> </a:t>
            </a:r>
            <a:r>
              <a:rPr dirty="0" sz="1000" i="1">
                <a:latin typeface="Verdana"/>
                <a:cs typeface="Verdana"/>
              </a:rPr>
              <a:t>Mathematics</a:t>
            </a:r>
            <a:r>
              <a:rPr dirty="0" sz="1000" spc="-40" i="1">
                <a:latin typeface="Verdana"/>
                <a:cs typeface="Verdana"/>
              </a:rPr>
              <a:t> </a:t>
            </a:r>
            <a:r>
              <a:rPr dirty="0" sz="1000" i="1">
                <a:latin typeface="Verdana"/>
                <a:cs typeface="Verdana"/>
              </a:rPr>
              <a:t>for</a:t>
            </a:r>
            <a:r>
              <a:rPr dirty="0" sz="1000" spc="-40" i="1">
                <a:latin typeface="Verdana"/>
                <a:cs typeface="Verdana"/>
              </a:rPr>
              <a:t> </a:t>
            </a:r>
            <a:r>
              <a:rPr dirty="0" sz="1000" i="1">
                <a:latin typeface="Verdana"/>
                <a:cs typeface="Verdana"/>
              </a:rPr>
              <a:t>Computational</a:t>
            </a:r>
            <a:r>
              <a:rPr dirty="0" sz="1000" spc="-40" i="1">
                <a:latin typeface="Verdana"/>
                <a:cs typeface="Verdana"/>
              </a:rPr>
              <a:t> </a:t>
            </a:r>
            <a:r>
              <a:rPr dirty="0" sz="1000" spc="-10" i="1">
                <a:latin typeface="Verdana"/>
                <a:cs typeface="Verdana"/>
              </a:rPr>
              <a:t>Design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3" name="object 3" descr=""/>
          <p:cNvSpPr/>
          <p:nvPr/>
        </p:nvSpPr>
        <p:spPr>
          <a:xfrm>
            <a:off x="1143000" y="9210675"/>
            <a:ext cx="5715000" cy="9525"/>
          </a:xfrm>
          <a:custGeom>
            <a:avLst/>
            <a:gdLst/>
            <a:ahLst/>
            <a:cxnLst/>
            <a:rect l="l" t="t" r="r" b="b"/>
            <a:pathLst>
              <a:path w="5715000" h="9525">
                <a:moveTo>
                  <a:pt x="5715000" y="9525"/>
                </a:moveTo>
                <a:lnTo>
                  <a:pt x="0" y="9525"/>
                </a:lnTo>
                <a:lnTo>
                  <a:pt x="0" y="0"/>
                </a:lnTo>
                <a:lnTo>
                  <a:pt x="5715000" y="0"/>
                </a:lnTo>
                <a:lnTo>
                  <a:pt x="5715000" y="9525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 txBox="1"/>
          <p:nvPr/>
        </p:nvSpPr>
        <p:spPr>
          <a:xfrm>
            <a:off x="1562100" y="936656"/>
            <a:ext cx="1667510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000" b="1">
                <a:latin typeface="Verdana"/>
                <a:cs typeface="Verdana"/>
              </a:rPr>
              <a:t>G2</a:t>
            </a:r>
            <a:r>
              <a:rPr dirty="0" sz="1000" spc="-20" b="1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(Curvature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continuous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1562100" y="1089056"/>
            <a:ext cx="57785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000">
                <a:latin typeface="Verdana"/>
                <a:cs typeface="Verdana"/>
              </a:rPr>
              <a:t>)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3425825" y="936656"/>
            <a:ext cx="2954020" cy="5969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000">
                <a:latin typeface="Verdana"/>
                <a:cs typeface="Verdana"/>
              </a:rPr>
              <a:t>Curvatures</a:t>
            </a:r>
            <a:r>
              <a:rPr dirty="0" sz="1000" spc="-3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as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well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as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tangents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agree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for</a:t>
            </a:r>
            <a:r>
              <a:rPr dirty="0" sz="1000" spc="-20">
                <a:latin typeface="Verdana"/>
                <a:cs typeface="Verdana"/>
              </a:rPr>
              <a:t> both </a:t>
            </a:r>
            <a:r>
              <a:rPr dirty="0" sz="1000">
                <a:latin typeface="Verdana"/>
                <a:cs typeface="Verdana"/>
              </a:rPr>
              <a:t>surfaces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at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common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edge.</a:t>
            </a:r>
            <a:endParaRPr sz="10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900"/>
              </a:spcBef>
            </a:pP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surfaces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agree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to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higher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order.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1562100" y="1355756"/>
            <a:ext cx="210820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000" spc="-25" b="1">
                <a:latin typeface="Verdana"/>
                <a:cs typeface="Verdana"/>
              </a:rPr>
              <a:t>GN</a:t>
            </a:r>
            <a:endParaRPr sz="1000">
              <a:latin typeface="Verdana"/>
              <a:cs typeface="Verdana"/>
            </a:endParaRPr>
          </a:p>
        </p:txBody>
      </p:sp>
      <p:pic>
        <p:nvPicPr>
          <p:cNvPr id="8" name="object 8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90650" y="1619250"/>
            <a:ext cx="5476875" cy="1463040"/>
          </a:xfrm>
          <a:prstGeom prst="rect">
            <a:avLst/>
          </a:prstGeom>
        </p:spPr>
      </p:pic>
      <p:sp>
        <p:nvSpPr>
          <p:cNvPr id="9" name="object 9" descr=""/>
          <p:cNvSpPr txBox="1"/>
          <p:nvPr/>
        </p:nvSpPr>
        <p:spPr>
          <a:xfrm>
            <a:off x="1358900" y="3121025"/>
            <a:ext cx="5511800" cy="20605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i="1">
                <a:latin typeface="Verdana"/>
                <a:cs typeface="Verdana"/>
              </a:rPr>
              <a:t>Figure (59): Examining surface continuity with zebra </a:t>
            </a:r>
            <a:r>
              <a:rPr dirty="0" sz="900" spc="-10" i="1">
                <a:latin typeface="Verdana"/>
                <a:cs typeface="Verdana"/>
              </a:rPr>
              <a:t>analysis.</a:t>
            </a:r>
            <a:endParaRPr sz="9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tabLst>
                <a:tab pos="5498465" algn="l"/>
              </a:tabLst>
            </a:pPr>
            <a:r>
              <a:rPr dirty="0" u="sng" sz="140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Surface</a:t>
            </a:r>
            <a:r>
              <a:rPr dirty="0" u="sng" sz="1400" spc="-35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sng" sz="1400" spc="-1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curvature</a:t>
            </a:r>
            <a:r>
              <a:rPr dirty="0" u="sng" sz="140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	</a:t>
            </a:r>
            <a:endParaRPr sz="1400">
              <a:latin typeface="Arial"/>
              <a:cs typeface="Arial"/>
            </a:endParaRPr>
          </a:p>
          <a:p>
            <a:pPr marL="12700" marR="10160">
              <a:lnSpc>
                <a:spcPct val="100000"/>
              </a:lnSpc>
              <a:spcBef>
                <a:spcPts val="445"/>
              </a:spcBef>
            </a:pPr>
            <a:r>
              <a:rPr dirty="0" sz="1000">
                <a:latin typeface="Verdana"/>
                <a:cs typeface="Verdana"/>
              </a:rPr>
              <a:t>For</a:t>
            </a:r>
            <a:r>
              <a:rPr dirty="0" sz="1000" spc="-4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surfaces,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normal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curvature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is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one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generalization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of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curvature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to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surfaces.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Given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 spc="-50">
                <a:latin typeface="Verdana"/>
                <a:cs typeface="Verdana"/>
              </a:rPr>
              <a:t>a </a:t>
            </a:r>
            <a:r>
              <a:rPr dirty="0" sz="1000">
                <a:latin typeface="Verdana"/>
                <a:cs typeface="Verdana"/>
              </a:rPr>
              <a:t>point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on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surface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and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direction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lying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in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tangent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plane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of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surface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at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 spc="-20">
                <a:latin typeface="Verdana"/>
                <a:cs typeface="Verdana"/>
              </a:rPr>
              <a:t>that </a:t>
            </a:r>
            <a:r>
              <a:rPr dirty="0" sz="1000">
                <a:latin typeface="Verdana"/>
                <a:cs typeface="Verdana"/>
              </a:rPr>
              <a:t>point,</a:t>
            </a:r>
            <a:r>
              <a:rPr dirty="0" sz="1000" spc="-4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normal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section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curvature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is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computed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by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intersecting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surface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with</a:t>
            </a:r>
            <a:r>
              <a:rPr dirty="0" sz="1000" spc="-25">
                <a:latin typeface="Verdana"/>
                <a:cs typeface="Verdana"/>
              </a:rPr>
              <a:t> the </a:t>
            </a:r>
            <a:r>
              <a:rPr dirty="0" sz="1000">
                <a:latin typeface="Verdana"/>
                <a:cs typeface="Verdana"/>
              </a:rPr>
              <a:t>plane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spanned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by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point,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normal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to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surface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at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that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point,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and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 spc="-25">
                <a:latin typeface="Verdana"/>
                <a:cs typeface="Verdana"/>
              </a:rPr>
              <a:t>the</a:t>
            </a:r>
            <a:r>
              <a:rPr dirty="0" sz="1000" spc="50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direction.</a:t>
            </a:r>
            <a:r>
              <a:rPr dirty="0" sz="1000" spc="-3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normal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section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curvature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is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signed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curvature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of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this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curve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at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 spc="-25">
                <a:latin typeface="Verdana"/>
                <a:cs typeface="Verdana"/>
              </a:rPr>
              <a:t>the </a:t>
            </a:r>
            <a:r>
              <a:rPr dirty="0" sz="1000">
                <a:latin typeface="Verdana"/>
                <a:cs typeface="Verdana"/>
              </a:rPr>
              <a:t>point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of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interest.</a:t>
            </a:r>
            <a:endParaRPr sz="1000">
              <a:latin typeface="Verdana"/>
              <a:cs typeface="Verdana"/>
            </a:endParaRPr>
          </a:p>
          <a:p>
            <a:pPr marL="12700" marR="67310">
              <a:lnSpc>
                <a:spcPct val="100000"/>
              </a:lnSpc>
              <a:spcBef>
                <a:spcPts val="300"/>
              </a:spcBef>
            </a:pPr>
            <a:r>
              <a:rPr dirty="0" sz="1000">
                <a:latin typeface="Verdana"/>
                <a:cs typeface="Verdana"/>
              </a:rPr>
              <a:t>If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we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look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at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all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directions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in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tangent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plane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to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surface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at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our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point,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and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 spc="-25">
                <a:latin typeface="Verdana"/>
                <a:cs typeface="Verdana"/>
              </a:rPr>
              <a:t>we </a:t>
            </a:r>
            <a:r>
              <a:rPr dirty="0" sz="1000">
                <a:latin typeface="Verdana"/>
                <a:cs typeface="Verdana"/>
              </a:rPr>
              <a:t>compute</a:t>
            </a:r>
            <a:r>
              <a:rPr dirty="0" sz="1000" spc="-3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normal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curvature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in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all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these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directions,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there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will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be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maximum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value </a:t>
            </a:r>
            <a:r>
              <a:rPr dirty="0" sz="1000">
                <a:latin typeface="Verdana"/>
                <a:cs typeface="Verdana"/>
              </a:rPr>
              <a:t>and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minimum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value.</a:t>
            </a:r>
            <a:endParaRPr sz="1000">
              <a:latin typeface="Verdana"/>
              <a:cs typeface="Verdana"/>
            </a:endParaRPr>
          </a:p>
        </p:txBody>
      </p:sp>
      <p:pic>
        <p:nvPicPr>
          <p:cNvPr id="10" name="object 10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90650" y="5305425"/>
            <a:ext cx="2924175" cy="2224064"/>
          </a:xfrm>
          <a:prstGeom prst="rect">
            <a:avLst/>
          </a:prstGeom>
        </p:spPr>
      </p:pic>
      <p:sp>
        <p:nvSpPr>
          <p:cNvPr id="11" name="object 11" descr=""/>
          <p:cNvSpPr txBox="1"/>
          <p:nvPr/>
        </p:nvSpPr>
        <p:spPr>
          <a:xfrm>
            <a:off x="1358900" y="7578725"/>
            <a:ext cx="5496560" cy="11366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i="1">
                <a:latin typeface="Verdana"/>
                <a:cs typeface="Verdana"/>
              </a:rPr>
              <a:t>Figure (60): Normal </a:t>
            </a:r>
            <a:r>
              <a:rPr dirty="0" sz="900" spc="-10" i="1">
                <a:latin typeface="Verdana"/>
                <a:cs typeface="Verdana"/>
              </a:rPr>
              <a:t>curvatures.</a:t>
            </a:r>
            <a:endParaRPr sz="900">
              <a:latin typeface="Verdana"/>
              <a:cs typeface="Verdana"/>
            </a:endParaRPr>
          </a:p>
          <a:p>
            <a:pPr>
              <a:lnSpc>
                <a:spcPct val="100000"/>
              </a:lnSpc>
            </a:pPr>
            <a:endParaRPr sz="9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1200" b="1">
                <a:latin typeface="Arial"/>
                <a:cs typeface="Arial"/>
              </a:rPr>
              <a:t>Principal </a:t>
            </a:r>
            <a:r>
              <a:rPr dirty="0" sz="1200" spc="-10" b="1">
                <a:latin typeface="Arial"/>
                <a:cs typeface="Arial"/>
              </a:rPr>
              <a:t>curvatures</a:t>
            </a:r>
            <a:endParaRPr sz="12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spcBef>
                <a:spcPts val="335"/>
              </a:spcBef>
            </a:pP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principal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curvatures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of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surface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at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point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are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minimum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and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maximum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 spc="-25">
                <a:latin typeface="Verdana"/>
                <a:cs typeface="Verdana"/>
              </a:rPr>
              <a:t>of</a:t>
            </a:r>
            <a:r>
              <a:rPr dirty="0" sz="1000" spc="50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3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normal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curvatures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at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that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point.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They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measure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maximum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and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minimum</a:t>
            </a:r>
            <a:r>
              <a:rPr dirty="0" sz="1000" spc="-20">
                <a:latin typeface="Verdana"/>
                <a:cs typeface="Verdana"/>
              </a:rPr>
              <a:t> bend </a:t>
            </a:r>
            <a:r>
              <a:rPr dirty="0" sz="1000">
                <a:latin typeface="Verdana"/>
                <a:cs typeface="Verdana"/>
              </a:rPr>
              <a:t>amount</a:t>
            </a:r>
            <a:r>
              <a:rPr dirty="0" sz="1000" spc="-3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of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surface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at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that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point.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principal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curvatures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are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used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to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compute</a:t>
            </a:r>
            <a:r>
              <a:rPr dirty="0" sz="1000" spc="50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35">
                <a:latin typeface="Verdana"/>
                <a:cs typeface="Verdana"/>
              </a:rPr>
              <a:t> </a:t>
            </a:r>
            <a:r>
              <a:rPr dirty="0" sz="1000" i="1">
                <a:latin typeface="Verdana"/>
                <a:cs typeface="Verdana"/>
              </a:rPr>
              <a:t>Gaussian</a:t>
            </a:r>
            <a:r>
              <a:rPr dirty="0" sz="1000" spc="-25" i="1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and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 i="1">
                <a:latin typeface="Verdana"/>
                <a:cs typeface="Verdana"/>
              </a:rPr>
              <a:t>mean</a:t>
            </a:r>
            <a:r>
              <a:rPr dirty="0" sz="1000" spc="-25" i="1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curvatures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of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surface.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12" name="object 12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54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 spc="-25"/>
              <a:t>56</a:t>
            </a:fld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358900" y="508031"/>
            <a:ext cx="5502910" cy="10255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403475">
              <a:lnSpc>
                <a:spcPct val="100000"/>
              </a:lnSpc>
              <a:spcBef>
                <a:spcPts val="100"/>
              </a:spcBef>
            </a:pPr>
            <a:r>
              <a:rPr dirty="0" sz="1000" i="1">
                <a:latin typeface="Verdana"/>
                <a:cs typeface="Verdana"/>
              </a:rPr>
              <a:t>Essential</a:t>
            </a:r>
            <a:r>
              <a:rPr dirty="0" sz="1000" spc="-40" i="1">
                <a:latin typeface="Verdana"/>
                <a:cs typeface="Verdana"/>
              </a:rPr>
              <a:t> </a:t>
            </a:r>
            <a:r>
              <a:rPr dirty="0" sz="1000" i="1">
                <a:latin typeface="Verdana"/>
                <a:cs typeface="Verdana"/>
              </a:rPr>
              <a:t>Mathematics</a:t>
            </a:r>
            <a:r>
              <a:rPr dirty="0" sz="1000" spc="-40" i="1">
                <a:latin typeface="Verdana"/>
                <a:cs typeface="Verdana"/>
              </a:rPr>
              <a:t> </a:t>
            </a:r>
            <a:r>
              <a:rPr dirty="0" sz="1000" i="1">
                <a:latin typeface="Verdana"/>
                <a:cs typeface="Verdana"/>
              </a:rPr>
              <a:t>for</a:t>
            </a:r>
            <a:r>
              <a:rPr dirty="0" sz="1000" spc="-40" i="1">
                <a:latin typeface="Verdana"/>
                <a:cs typeface="Verdana"/>
              </a:rPr>
              <a:t> </a:t>
            </a:r>
            <a:r>
              <a:rPr dirty="0" sz="1000" i="1">
                <a:latin typeface="Verdana"/>
                <a:cs typeface="Verdana"/>
              </a:rPr>
              <a:t>Computational</a:t>
            </a:r>
            <a:r>
              <a:rPr dirty="0" sz="1000" spc="-40" i="1">
                <a:latin typeface="Verdana"/>
                <a:cs typeface="Verdana"/>
              </a:rPr>
              <a:t> </a:t>
            </a:r>
            <a:r>
              <a:rPr dirty="0" sz="1000" spc="-10" i="1">
                <a:latin typeface="Verdana"/>
                <a:cs typeface="Verdana"/>
              </a:rPr>
              <a:t>Design</a:t>
            </a:r>
            <a:endParaRPr sz="10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500">
              <a:latin typeface="Verdana"/>
              <a:cs typeface="Verdana"/>
            </a:endParaRPr>
          </a:p>
          <a:p>
            <a:pPr marL="12700" marR="107950">
              <a:lnSpc>
                <a:spcPct val="100000"/>
              </a:lnSpc>
            </a:pPr>
            <a:r>
              <a:rPr dirty="0" sz="1000">
                <a:latin typeface="Verdana"/>
                <a:cs typeface="Verdana"/>
              </a:rPr>
              <a:t>For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example,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in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cylindrical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surface,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there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is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no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bend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along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linear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direction </a:t>
            </a:r>
            <a:r>
              <a:rPr dirty="0" sz="1000">
                <a:latin typeface="Verdana"/>
                <a:cs typeface="Verdana"/>
              </a:rPr>
              <a:t>(curvature</a:t>
            </a:r>
            <a:r>
              <a:rPr dirty="0" sz="1000" spc="-3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equals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zero)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while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maximum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bend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is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when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intersecting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with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plane </a:t>
            </a:r>
            <a:r>
              <a:rPr dirty="0" sz="1000">
                <a:latin typeface="Verdana"/>
                <a:cs typeface="Verdana"/>
              </a:rPr>
              <a:t>parallel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to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end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faces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(curvature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equals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1/radius).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Those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two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extremes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make</a:t>
            </a:r>
            <a:r>
              <a:rPr dirty="0" sz="1000" spc="-25">
                <a:latin typeface="Verdana"/>
                <a:cs typeface="Verdana"/>
              </a:rPr>
              <a:t> the </a:t>
            </a:r>
            <a:r>
              <a:rPr dirty="0" sz="1000">
                <a:latin typeface="Verdana"/>
                <a:cs typeface="Verdana"/>
              </a:rPr>
              <a:t>principal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curvatures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of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that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surface.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3" name="object 3" descr=""/>
          <p:cNvSpPr/>
          <p:nvPr/>
        </p:nvSpPr>
        <p:spPr>
          <a:xfrm>
            <a:off x="1143000" y="9210675"/>
            <a:ext cx="5715000" cy="9525"/>
          </a:xfrm>
          <a:custGeom>
            <a:avLst/>
            <a:gdLst/>
            <a:ahLst/>
            <a:cxnLst/>
            <a:rect l="l" t="t" r="r" b="b"/>
            <a:pathLst>
              <a:path w="5715000" h="9525">
                <a:moveTo>
                  <a:pt x="5715000" y="9525"/>
                </a:moveTo>
                <a:lnTo>
                  <a:pt x="0" y="9525"/>
                </a:lnTo>
                <a:lnTo>
                  <a:pt x="0" y="0"/>
                </a:lnTo>
                <a:lnTo>
                  <a:pt x="5715000" y="0"/>
                </a:lnTo>
                <a:lnTo>
                  <a:pt x="5715000" y="9525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90650" y="1657350"/>
            <a:ext cx="2694082" cy="1925052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1358900" y="3616325"/>
            <a:ext cx="5497830" cy="1270000"/>
          </a:xfrm>
          <a:prstGeom prst="rect">
            <a:avLst/>
          </a:prstGeom>
        </p:spPr>
        <p:txBody>
          <a:bodyPr wrap="square" lIns="0" tIns="20320" rIns="0" bIns="0" rtlCol="0" vert="horz">
            <a:spAutoFit/>
          </a:bodyPr>
          <a:lstStyle/>
          <a:p>
            <a:pPr marL="12700" marR="5080">
              <a:lnSpc>
                <a:spcPts val="1050"/>
              </a:lnSpc>
              <a:spcBef>
                <a:spcPts val="160"/>
              </a:spcBef>
            </a:pPr>
            <a:r>
              <a:rPr dirty="0" sz="900" i="1">
                <a:latin typeface="Verdana"/>
                <a:cs typeface="Verdana"/>
              </a:rPr>
              <a:t>Figure (61): Principal curvatures at a surface point are the minimum and maximum </a:t>
            </a:r>
            <a:r>
              <a:rPr dirty="0" sz="900" spc="-10" i="1">
                <a:latin typeface="Verdana"/>
                <a:cs typeface="Verdana"/>
              </a:rPr>
              <a:t>curvatures</a:t>
            </a:r>
            <a:r>
              <a:rPr dirty="0" sz="900" spc="-10" i="1">
                <a:latin typeface="Verdana"/>
                <a:cs typeface="Verdana"/>
              </a:rPr>
              <a:t> </a:t>
            </a:r>
            <a:r>
              <a:rPr dirty="0" sz="900" i="1">
                <a:latin typeface="Verdana"/>
                <a:cs typeface="Verdana"/>
              </a:rPr>
              <a:t>at that </a:t>
            </a:r>
            <a:r>
              <a:rPr dirty="0" sz="900" spc="-10" i="1">
                <a:latin typeface="Verdana"/>
                <a:cs typeface="Verdana"/>
              </a:rPr>
              <a:t>point.</a:t>
            </a:r>
            <a:endParaRPr sz="9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8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1200" b="1">
                <a:latin typeface="Arial"/>
                <a:cs typeface="Arial"/>
              </a:rPr>
              <a:t>Gaussian </a:t>
            </a:r>
            <a:r>
              <a:rPr dirty="0" sz="1200" spc="-10" b="1">
                <a:latin typeface="Arial"/>
                <a:cs typeface="Arial"/>
              </a:rPr>
              <a:t>curvature</a:t>
            </a:r>
            <a:endParaRPr sz="1200">
              <a:latin typeface="Arial"/>
              <a:cs typeface="Arial"/>
            </a:endParaRPr>
          </a:p>
          <a:p>
            <a:pPr marL="12700" marR="81915">
              <a:lnSpc>
                <a:spcPct val="100000"/>
              </a:lnSpc>
              <a:spcBef>
                <a:spcPts val="335"/>
              </a:spcBef>
            </a:pP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Gaussian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curvature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of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surface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at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point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is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product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of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principal </a:t>
            </a:r>
            <a:r>
              <a:rPr dirty="0" sz="1000">
                <a:latin typeface="Verdana"/>
                <a:cs typeface="Verdana"/>
              </a:rPr>
              <a:t>curvatures</a:t>
            </a:r>
            <a:r>
              <a:rPr dirty="0" sz="1000" spc="-3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at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that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point.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tangent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plane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of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any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point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with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positive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Gaussian </a:t>
            </a:r>
            <a:r>
              <a:rPr dirty="0" sz="1000">
                <a:latin typeface="Verdana"/>
                <a:cs typeface="Verdana"/>
              </a:rPr>
              <a:t>curvature</a:t>
            </a:r>
            <a:r>
              <a:rPr dirty="0" sz="1000" spc="-3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touches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surface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locally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at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single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point,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whereas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tangent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plane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 spc="-25">
                <a:latin typeface="Verdana"/>
                <a:cs typeface="Verdana"/>
              </a:rPr>
              <a:t>of </a:t>
            </a:r>
            <a:r>
              <a:rPr dirty="0" sz="1000">
                <a:latin typeface="Verdana"/>
                <a:cs typeface="Verdana"/>
              </a:rPr>
              <a:t>any</a:t>
            </a:r>
            <a:r>
              <a:rPr dirty="0" sz="1000" spc="-3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point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with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negative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Gaussian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curvature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cuts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surface.</a:t>
            </a:r>
            <a:endParaRPr sz="1000">
              <a:latin typeface="Verdana"/>
              <a:cs typeface="Verdana"/>
            </a:endParaRPr>
          </a:p>
        </p:txBody>
      </p:sp>
      <p:pic>
        <p:nvPicPr>
          <p:cNvPr id="6" name="object 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90650" y="5010150"/>
            <a:ext cx="4219575" cy="1781175"/>
          </a:xfrm>
          <a:prstGeom prst="rect">
            <a:avLst/>
          </a:prstGeom>
        </p:spPr>
      </p:pic>
      <p:sp>
        <p:nvSpPr>
          <p:cNvPr id="7" name="object 7" descr=""/>
          <p:cNvSpPr txBox="1"/>
          <p:nvPr/>
        </p:nvSpPr>
        <p:spPr>
          <a:xfrm>
            <a:off x="1358900" y="6880218"/>
            <a:ext cx="5151755" cy="5969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1905000">
              <a:lnSpc>
                <a:spcPct val="125000"/>
              </a:lnSpc>
              <a:spcBef>
                <a:spcPts val="100"/>
              </a:spcBef>
            </a:pPr>
            <a:r>
              <a:rPr dirty="0" sz="1000">
                <a:latin typeface="Verdana"/>
                <a:cs typeface="Verdana"/>
              </a:rPr>
              <a:t>A: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Positive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curvature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when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surface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is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bowl-</a:t>
            </a:r>
            <a:r>
              <a:rPr dirty="0" sz="1000" spc="-20">
                <a:latin typeface="Verdana"/>
                <a:cs typeface="Verdana"/>
              </a:rPr>
              <a:t>like.</a:t>
            </a:r>
            <a:r>
              <a:rPr dirty="0" sz="1000" spc="50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B: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Negative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curvature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when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surface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is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saddle-</a:t>
            </a:r>
            <a:r>
              <a:rPr dirty="0" sz="1000" spc="-20">
                <a:latin typeface="Verdana"/>
                <a:cs typeface="Verdana"/>
              </a:rPr>
              <a:t>like.</a:t>
            </a:r>
            <a:endParaRPr sz="10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dirty="0" sz="1000">
                <a:latin typeface="Verdana"/>
                <a:cs typeface="Verdana"/>
              </a:rPr>
              <a:t>C: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Zero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curvature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when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surface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is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flat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in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at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least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one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direction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(plane,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cylinder).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8" name="object 8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54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 spc="-25"/>
              <a:t>56</a:t>
            </a:fld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3749675" y="508031"/>
            <a:ext cx="3112135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i="1">
                <a:latin typeface="Verdana"/>
                <a:cs typeface="Verdana"/>
              </a:rPr>
              <a:t>Essential</a:t>
            </a:r>
            <a:r>
              <a:rPr dirty="0" sz="1000" spc="-40" i="1">
                <a:latin typeface="Verdana"/>
                <a:cs typeface="Verdana"/>
              </a:rPr>
              <a:t> </a:t>
            </a:r>
            <a:r>
              <a:rPr dirty="0" sz="1000" i="1">
                <a:latin typeface="Verdana"/>
                <a:cs typeface="Verdana"/>
              </a:rPr>
              <a:t>Mathematics</a:t>
            </a:r>
            <a:r>
              <a:rPr dirty="0" sz="1000" spc="-40" i="1">
                <a:latin typeface="Verdana"/>
                <a:cs typeface="Verdana"/>
              </a:rPr>
              <a:t> </a:t>
            </a:r>
            <a:r>
              <a:rPr dirty="0" sz="1000" i="1">
                <a:latin typeface="Verdana"/>
                <a:cs typeface="Verdana"/>
              </a:rPr>
              <a:t>for</a:t>
            </a:r>
            <a:r>
              <a:rPr dirty="0" sz="1000" spc="-40" i="1">
                <a:latin typeface="Verdana"/>
                <a:cs typeface="Verdana"/>
              </a:rPr>
              <a:t> </a:t>
            </a:r>
            <a:r>
              <a:rPr dirty="0" sz="1000" i="1">
                <a:latin typeface="Verdana"/>
                <a:cs typeface="Verdana"/>
              </a:rPr>
              <a:t>Computational</a:t>
            </a:r>
            <a:r>
              <a:rPr dirty="0" sz="1000" spc="-40" i="1">
                <a:latin typeface="Verdana"/>
                <a:cs typeface="Verdana"/>
              </a:rPr>
              <a:t> </a:t>
            </a:r>
            <a:r>
              <a:rPr dirty="0" sz="1000" spc="-10" i="1">
                <a:latin typeface="Verdana"/>
                <a:cs typeface="Verdana"/>
              </a:rPr>
              <a:t>Design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3" name="object 3" descr=""/>
          <p:cNvSpPr/>
          <p:nvPr/>
        </p:nvSpPr>
        <p:spPr>
          <a:xfrm>
            <a:off x="1143000" y="9210675"/>
            <a:ext cx="5715000" cy="9525"/>
          </a:xfrm>
          <a:custGeom>
            <a:avLst/>
            <a:gdLst/>
            <a:ahLst/>
            <a:cxnLst/>
            <a:rect l="l" t="t" r="r" b="b"/>
            <a:pathLst>
              <a:path w="5715000" h="9525">
                <a:moveTo>
                  <a:pt x="5715000" y="9525"/>
                </a:moveTo>
                <a:lnTo>
                  <a:pt x="0" y="9525"/>
                </a:lnTo>
                <a:lnTo>
                  <a:pt x="0" y="0"/>
                </a:lnTo>
                <a:lnTo>
                  <a:pt x="5715000" y="0"/>
                </a:lnTo>
                <a:lnTo>
                  <a:pt x="5715000" y="9525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90650" y="1009650"/>
            <a:ext cx="3419475" cy="1766130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1358900" y="2797175"/>
            <a:ext cx="5511800" cy="44513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>
              <a:lnSpc>
                <a:spcPct val="100000"/>
              </a:lnSpc>
              <a:spcBef>
                <a:spcPts val="100"/>
              </a:spcBef>
            </a:pPr>
            <a:r>
              <a:rPr dirty="0" sz="900" i="1">
                <a:latin typeface="Verdana"/>
                <a:cs typeface="Verdana"/>
              </a:rPr>
              <a:t>Figure (62): Analyzing the surface Gaussian </a:t>
            </a:r>
            <a:r>
              <a:rPr dirty="0" sz="900" spc="-10" i="1">
                <a:latin typeface="Verdana"/>
                <a:cs typeface="Verdana"/>
              </a:rPr>
              <a:t>curvature.</a:t>
            </a:r>
            <a:endParaRPr sz="900">
              <a:latin typeface="Verdana"/>
              <a:cs typeface="Verdana"/>
            </a:endParaRPr>
          </a:p>
          <a:p>
            <a:pPr>
              <a:lnSpc>
                <a:spcPct val="100000"/>
              </a:lnSpc>
            </a:pPr>
            <a:endParaRPr sz="900">
              <a:latin typeface="Verdana"/>
              <a:cs typeface="Verdana"/>
            </a:endParaRPr>
          </a:p>
          <a:p>
            <a:pPr algn="just" marL="12700">
              <a:lnSpc>
                <a:spcPct val="100000"/>
              </a:lnSpc>
            </a:pPr>
            <a:r>
              <a:rPr dirty="0" sz="1200" b="1">
                <a:latin typeface="Arial"/>
                <a:cs typeface="Arial"/>
              </a:rPr>
              <a:t>Mean </a:t>
            </a:r>
            <a:r>
              <a:rPr dirty="0" sz="1200" spc="-10" b="1">
                <a:latin typeface="Arial"/>
                <a:cs typeface="Arial"/>
              </a:rPr>
              <a:t>curvature</a:t>
            </a:r>
            <a:endParaRPr sz="1200">
              <a:latin typeface="Arial"/>
              <a:cs typeface="Arial"/>
            </a:endParaRPr>
          </a:p>
          <a:p>
            <a:pPr algn="just" marL="12700" marR="231140">
              <a:lnSpc>
                <a:spcPct val="100000"/>
              </a:lnSpc>
              <a:spcBef>
                <a:spcPts val="335"/>
              </a:spcBef>
            </a:pP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mean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curvature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of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surface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at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</a:t>
            </a:r>
            <a:r>
              <a:rPr dirty="0" sz="1000" spc="-1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point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is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one-</a:t>
            </a:r>
            <a:r>
              <a:rPr dirty="0" sz="1000">
                <a:latin typeface="Verdana"/>
                <a:cs typeface="Verdana"/>
              </a:rPr>
              <a:t>half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of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sums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of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10">
                <a:latin typeface="Verdana"/>
                <a:cs typeface="Verdana"/>
              </a:rPr>
              <a:t> principal </a:t>
            </a:r>
            <a:r>
              <a:rPr dirty="0" sz="1000">
                <a:latin typeface="Verdana"/>
                <a:cs typeface="Verdana"/>
              </a:rPr>
              <a:t>curvatures</a:t>
            </a:r>
            <a:r>
              <a:rPr dirty="0" sz="1000" spc="-3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at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that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point.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Any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point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with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zero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mean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curvature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has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negative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or</a:t>
            </a:r>
            <a:r>
              <a:rPr dirty="0" sz="1000" spc="-20">
                <a:latin typeface="Verdana"/>
                <a:cs typeface="Verdana"/>
              </a:rPr>
              <a:t> zero </a:t>
            </a:r>
            <a:r>
              <a:rPr dirty="0" sz="1000">
                <a:latin typeface="Verdana"/>
                <a:cs typeface="Verdana"/>
              </a:rPr>
              <a:t>Gaussian</a:t>
            </a:r>
            <a:r>
              <a:rPr dirty="0" sz="1000" spc="-35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curvature.</a:t>
            </a:r>
            <a:endParaRPr sz="1000">
              <a:latin typeface="Verdana"/>
              <a:cs typeface="Verdana"/>
            </a:endParaRPr>
          </a:p>
          <a:p>
            <a:pPr marL="12700" marR="90805">
              <a:lnSpc>
                <a:spcPct val="100000"/>
              </a:lnSpc>
              <a:spcBef>
                <a:spcPts val="300"/>
              </a:spcBef>
            </a:pPr>
            <a:r>
              <a:rPr dirty="0" sz="1000">
                <a:latin typeface="Verdana"/>
                <a:cs typeface="Verdana"/>
              </a:rPr>
              <a:t>Surfaces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with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zero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mean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curvature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everywhere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are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minimal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surfaces.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Physical </a:t>
            </a:r>
            <a:r>
              <a:rPr dirty="0" sz="1000">
                <a:latin typeface="Verdana"/>
                <a:cs typeface="Verdana"/>
              </a:rPr>
              <a:t>processes</a:t>
            </a:r>
            <a:r>
              <a:rPr dirty="0" sz="1000" spc="-3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which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can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be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modeled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by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minimal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surfaces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include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formation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of</a:t>
            </a:r>
            <a:r>
              <a:rPr dirty="0" sz="1000" spc="-20">
                <a:latin typeface="Verdana"/>
                <a:cs typeface="Verdana"/>
              </a:rPr>
              <a:t> soap </a:t>
            </a:r>
            <a:r>
              <a:rPr dirty="0" sz="1000">
                <a:latin typeface="Verdana"/>
                <a:cs typeface="Verdana"/>
              </a:rPr>
              <a:t>films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spanning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fixed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objects,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such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as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wire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loops.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soap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film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is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not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distorted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by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 spc="-25">
                <a:latin typeface="Verdana"/>
                <a:cs typeface="Verdana"/>
              </a:rPr>
              <a:t>air </a:t>
            </a:r>
            <a:r>
              <a:rPr dirty="0" sz="1000">
                <a:latin typeface="Verdana"/>
                <a:cs typeface="Verdana"/>
              </a:rPr>
              <a:t>pressure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(which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is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equal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on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both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sides)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and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is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free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to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minimize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its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area.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 spc="-20">
                <a:latin typeface="Verdana"/>
                <a:cs typeface="Verdana"/>
              </a:rPr>
              <a:t>This </a:t>
            </a:r>
            <a:r>
              <a:rPr dirty="0" sz="1000">
                <a:latin typeface="Verdana"/>
                <a:cs typeface="Verdana"/>
              </a:rPr>
              <a:t>contrasts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with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soap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bubble,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which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encloses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fixed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quantity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of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air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and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has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unequal </a:t>
            </a:r>
            <a:r>
              <a:rPr dirty="0" sz="1000">
                <a:latin typeface="Verdana"/>
                <a:cs typeface="Verdana"/>
              </a:rPr>
              <a:t>pressures</a:t>
            </a:r>
            <a:r>
              <a:rPr dirty="0" sz="1000" spc="-3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on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its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inside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and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outside.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Mean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curvature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is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useful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for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finding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areas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 spc="-25">
                <a:latin typeface="Verdana"/>
                <a:cs typeface="Verdana"/>
              </a:rPr>
              <a:t>of </a:t>
            </a:r>
            <a:r>
              <a:rPr dirty="0" sz="1000">
                <a:latin typeface="Verdana"/>
                <a:cs typeface="Verdana"/>
              </a:rPr>
              <a:t>abrupt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change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in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surface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curvature.</a:t>
            </a:r>
            <a:endParaRPr sz="1000">
              <a:latin typeface="Verdana"/>
              <a:cs typeface="Verdana"/>
            </a:endParaRPr>
          </a:p>
          <a:p>
            <a:pPr marL="12700" marR="7620">
              <a:lnSpc>
                <a:spcPct val="100000"/>
              </a:lnSpc>
              <a:spcBef>
                <a:spcPts val="300"/>
              </a:spcBef>
            </a:pPr>
            <a:r>
              <a:rPr dirty="0" sz="1000">
                <a:latin typeface="Verdana"/>
                <a:cs typeface="Verdana"/>
              </a:rPr>
              <a:t>Surfaces</a:t>
            </a:r>
            <a:r>
              <a:rPr dirty="0" sz="1000" spc="-4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with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constant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mean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curvature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everywhere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are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often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referred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to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as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constant </a:t>
            </a:r>
            <a:r>
              <a:rPr dirty="0" sz="1000">
                <a:latin typeface="Verdana"/>
                <a:cs typeface="Verdana"/>
              </a:rPr>
              <a:t>mean</a:t>
            </a:r>
            <a:r>
              <a:rPr dirty="0" sz="1000" spc="-4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curvature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(CMC)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surfaces.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CMC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surfaces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include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formation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of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soap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bubbles, </a:t>
            </a:r>
            <a:r>
              <a:rPr dirty="0" sz="1000">
                <a:latin typeface="Verdana"/>
                <a:cs typeface="Verdana"/>
              </a:rPr>
              <a:t>both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free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and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attached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to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objects.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soap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bubble,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unlike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simple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soap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film,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encloses </a:t>
            </a:r>
            <a:r>
              <a:rPr dirty="0" sz="1000">
                <a:latin typeface="Verdana"/>
                <a:cs typeface="Verdana"/>
              </a:rPr>
              <a:t>a</a:t>
            </a:r>
            <a:r>
              <a:rPr dirty="0" sz="1000" spc="-3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volume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and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exists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in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equilibrium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where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slightly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greater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pressure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inside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bubble</a:t>
            </a:r>
            <a:r>
              <a:rPr dirty="0" sz="1000" spc="50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is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balanced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by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area-</a:t>
            </a:r>
            <a:r>
              <a:rPr dirty="0" sz="1000">
                <a:latin typeface="Verdana"/>
                <a:cs typeface="Verdana"/>
              </a:rPr>
              <a:t>minimizing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forces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of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bubble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itself.</a:t>
            </a:r>
            <a:endParaRPr sz="10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4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tabLst>
                <a:tab pos="5498465" algn="l"/>
              </a:tabLst>
            </a:pPr>
            <a:r>
              <a:rPr dirty="0" u="sng" sz="140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NURBS</a:t>
            </a:r>
            <a:r>
              <a:rPr dirty="0" u="sng" sz="1400" spc="-25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sng" sz="1400" spc="-1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surfaces</a:t>
            </a:r>
            <a:r>
              <a:rPr dirty="0" u="sng" sz="140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	</a:t>
            </a:r>
            <a:endParaRPr sz="1400">
              <a:latin typeface="Arial"/>
              <a:cs typeface="Arial"/>
            </a:endParaRPr>
          </a:p>
          <a:p>
            <a:pPr marL="12700" marR="18415">
              <a:lnSpc>
                <a:spcPct val="100000"/>
              </a:lnSpc>
              <a:spcBef>
                <a:spcPts val="445"/>
              </a:spcBef>
            </a:pPr>
            <a:r>
              <a:rPr dirty="0" sz="1000">
                <a:latin typeface="Verdana"/>
                <a:cs typeface="Verdana"/>
              </a:rPr>
              <a:t>You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can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think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of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NURBS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surfaces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as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grid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of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NURBS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curves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that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go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in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two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directions.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shape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of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NURBS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surface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is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defined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by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number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of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control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points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and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 spc="-25">
                <a:latin typeface="Verdana"/>
                <a:cs typeface="Verdana"/>
              </a:rPr>
              <a:t>the </a:t>
            </a:r>
            <a:r>
              <a:rPr dirty="0" sz="1000">
                <a:latin typeface="Verdana"/>
                <a:cs typeface="Verdana"/>
              </a:rPr>
              <a:t>degree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of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that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surface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in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each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one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of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two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directions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(u-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and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v-</a:t>
            </a:r>
            <a:r>
              <a:rPr dirty="0" sz="1000">
                <a:latin typeface="Verdana"/>
                <a:cs typeface="Verdana"/>
              </a:rPr>
              <a:t>directions).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NURBS </a:t>
            </a:r>
            <a:r>
              <a:rPr dirty="0" sz="1000">
                <a:latin typeface="Verdana"/>
                <a:cs typeface="Verdana"/>
              </a:rPr>
              <a:t>surfaces</a:t>
            </a:r>
            <a:r>
              <a:rPr dirty="0" sz="1000" spc="-3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are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efficient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for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storing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and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representing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free-</a:t>
            </a:r>
            <a:r>
              <a:rPr dirty="0" sz="1000">
                <a:latin typeface="Verdana"/>
                <a:cs typeface="Verdana"/>
              </a:rPr>
              <a:t>form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surfaces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with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</a:t>
            </a:r>
            <a:r>
              <a:rPr dirty="0" sz="1000" spc="-20">
                <a:latin typeface="Verdana"/>
                <a:cs typeface="Verdana"/>
              </a:rPr>
              <a:t> high </a:t>
            </a:r>
            <a:r>
              <a:rPr dirty="0" sz="1000">
                <a:latin typeface="Verdana"/>
                <a:cs typeface="Verdana"/>
              </a:rPr>
              <a:t>degree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of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accuracy.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mathematical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equations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and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details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of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NURBS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surfaces</a:t>
            </a:r>
            <a:r>
              <a:rPr dirty="0" sz="1000" spc="-25">
                <a:latin typeface="Verdana"/>
                <a:cs typeface="Verdana"/>
              </a:rPr>
              <a:t> are </a:t>
            </a:r>
            <a:r>
              <a:rPr dirty="0" sz="1000">
                <a:latin typeface="Verdana"/>
                <a:cs typeface="Verdana"/>
              </a:rPr>
              <a:t>beyond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scope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of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this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text.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We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will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only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focus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on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characteristics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that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are</a:t>
            </a:r>
            <a:r>
              <a:rPr dirty="0" sz="1000" spc="-20">
                <a:latin typeface="Verdana"/>
                <a:cs typeface="Verdana"/>
              </a:rPr>
              <a:t> most </a:t>
            </a:r>
            <a:r>
              <a:rPr dirty="0" sz="1000">
                <a:latin typeface="Verdana"/>
                <a:cs typeface="Verdana"/>
              </a:rPr>
              <a:t>useful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for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designers.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6" name="object 6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54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 spc="-25"/>
              <a:t>56</a:t>
            </a:fld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3749675" y="508031"/>
            <a:ext cx="3112135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i="1">
                <a:latin typeface="Verdana"/>
                <a:cs typeface="Verdana"/>
              </a:rPr>
              <a:t>Essential</a:t>
            </a:r>
            <a:r>
              <a:rPr dirty="0" sz="1000" spc="-40" i="1">
                <a:latin typeface="Verdana"/>
                <a:cs typeface="Verdana"/>
              </a:rPr>
              <a:t> </a:t>
            </a:r>
            <a:r>
              <a:rPr dirty="0" sz="1000" i="1">
                <a:latin typeface="Verdana"/>
                <a:cs typeface="Verdana"/>
              </a:rPr>
              <a:t>Mathematics</a:t>
            </a:r>
            <a:r>
              <a:rPr dirty="0" sz="1000" spc="-40" i="1">
                <a:latin typeface="Verdana"/>
                <a:cs typeface="Verdana"/>
              </a:rPr>
              <a:t> </a:t>
            </a:r>
            <a:r>
              <a:rPr dirty="0" sz="1000" i="1">
                <a:latin typeface="Verdana"/>
                <a:cs typeface="Verdana"/>
              </a:rPr>
              <a:t>for</a:t>
            </a:r>
            <a:r>
              <a:rPr dirty="0" sz="1000" spc="-40" i="1">
                <a:latin typeface="Verdana"/>
                <a:cs typeface="Verdana"/>
              </a:rPr>
              <a:t> </a:t>
            </a:r>
            <a:r>
              <a:rPr dirty="0" sz="1000" i="1">
                <a:latin typeface="Verdana"/>
                <a:cs typeface="Verdana"/>
              </a:rPr>
              <a:t>Computational</a:t>
            </a:r>
            <a:r>
              <a:rPr dirty="0" sz="1000" spc="-40" i="1">
                <a:latin typeface="Verdana"/>
                <a:cs typeface="Verdana"/>
              </a:rPr>
              <a:t> </a:t>
            </a:r>
            <a:r>
              <a:rPr dirty="0" sz="1000" spc="-10" i="1">
                <a:latin typeface="Verdana"/>
                <a:cs typeface="Verdana"/>
              </a:rPr>
              <a:t>Design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3" name="object 3" descr=""/>
          <p:cNvSpPr/>
          <p:nvPr/>
        </p:nvSpPr>
        <p:spPr>
          <a:xfrm>
            <a:off x="1143000" y="9210675"/>
            <a:ext cx="5715000" cy="9525"/>
          </a:xfrm>
          <a:custGeom>
            <a:avLst/>
            <a:gdLst/>
            <a:ahLst/>
            <a:cxnLst/>
            <a:rect l="l" t="t" r="r" b="b"/>
            <a:pathLst>
              <a:path w="5715000" h="9525">
                <a:moveTo>
                  <a:pt x="5715000" y="9525"/>
                </a:moveTo>
                <a:lnTo>
                  <a:pt x="0" y="9525"/>
                </a:lnTo>
                <a:lnTo>
                  <a:pt x="0" y="0"/>
                </a:lnTo>
                <a:lnTo>
                  <a:pt x="5715000" y="0"/>
                </a:lnTo>
                <a:lnTo>
                  <a:pt x="5715000" y="9525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90650" y="1009650"/>
            <a:ext cx="4135076" cy="1696824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1358900" y="2740025"/>
            <a:ext cx="5311775" cy="295910"/>
          </a:xfrm>
          <a:prstGeom prst="rect">
            <a:avLst/>
          </a:prstGeom>
        </p:spPr>
        <p:txBody>
          <a:bodyPr wrap="square" lIns="0" tIns="20320" rIns="0" bIns="0" rtlCol="0" vert="horz">
            <a:spAutoFit/>
          </a:bodyPr>
          <a:lstStyle/>
          <a:p>
            <a:pPr marL="12700" marR="5080">
              <a:lnSpc>
                <a:spcPts val="1050"/>
              </a:lnSpc>
              <a:spcBef>
                <a:spcPts val="160"/>
              </a:spcBef>
            </a:pPr>
            <a:r>
              <a:rPr dirty="0" sz="900" i="1">
                <a:latin typeface="Verdana"/>
                <a:cs typeface="Verdana"/>
              </a:rPr>
              <a:t>Figure (63): NURBS surface with red isocurves in the u-direction and green isocurves in </a:t>
            </a:r>
            <a:r>
              <a:rPr dirty="0" sz="900" spc="-25" i="1">
                <a:latin typeface="Verdana"/>
                <a:cs typeface="Verdana"/>
              </a:rPr>
              <a:t>the</a:t>
            </a:r>
            <a:r>
              <a:rPr dirty="0" sz="900" spc="-25" i="1">
                <a:latin typeface="Verdana"/>
                <a:cs typeface="Verdana"/>
              </a:rPr>
              <a:t> </a:t>
            </a:r>
            <a:r>
              <a:rPr dirty="0" sz="900" i="1">
                <a:latin typeface="Verdana"/>
                <a:cs typeface="Verdana"/>
              </a:rPr>
              <a:t>v-</a:t>
            </a:r>
            <a:r>
              <a:rPr dirty="0" sz="900" spc="-10" i="1">
                <a:latin typeface="Verdana"/>
                <a:cs typeface="Verdana"/>
              </a:rPr>
              <a:t>direction.</a:t>
            </a:r>
            <a:endParaRPr sz="900">
              <a:latin typeface="Verdana"/>
              <a:cs typeface="Verdana"/>
            </a:endParaRPr>
          </a:p>
        </p:txBody>
      </p:sp>
      <p:pic>
        <p:nvPicPr>
          <p:cNvPr id="6" name="object 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90650" y="3152775"/>
            <a:ext cx="3973882" cy="2099660"/>
          </a:xfrm>
          <a:prstGeom prst="rect">
            <a:avLst/>
          </a:prstGeom>
        </p:spPr>
      </p:pic>
      <p:sp>
        <p:nvSpPr>
          <p:cNvPr id="7" name="object 7" descr=""/>
          <p:cNvSpPr txBox="1"/>
          <p:nvPr/>
        </p:nvSpPr>
        <p:spPr>
          <a:xfrm>
            <a:off x="1358900" y="5292725"/>
            <a:ext cx="317373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i="1">
                <a:latin typeface="Verdana"/>
                <a:cs typeface="Verdana"/>
              </a:rPr>
              <a:t>Figure (64): The control structure of a NURBS </a:t>
            </a:r>
            <a:r>
              <a:rPr dirty="0" sz="900" spc="-10" i="1">
                <a:latin typeface="Verdana"/>
                <a:cs typeface="Verdana"/>
              </a:rPr>
              <a:t>surface.</a:t>
            </a:r>
            <a:endParaRPr sz="900">
              <a:latin typeface="Verdana"/>
              <a:cs typeface="Verdana"/>
            </a:endParaRPr>
          </a:p>
        </p:txBody>
      </p:sp>
      <p:pic>
        <p:nvPicPr>
          <p:cNvPr id="8" name="object 8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90650" y="5572125"/>
            <a:ext cx="3350359" cy="2014369"/>
          </a:xfrm>
          <a:prstGeom prst="rect">
            <a:avLst/>
          </a:prstGeom>
        </p:spPr>
      </p:pic>
      <p:sp>
        <p:nvSpPr>
          <p:cNvPr id="9" name="object 9" descr=""/>
          <p:cNvSpPr txBox="1"/>
          <p:nvPr/>
        </p:nvSpPr>
        <p:spPr>
          <a:xfrm>
            <a:off x="1358900" y="7626350"/>
            <a:ext cx="3389629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i="1">
                <a:latin typeface="Verdana"/>
                <a:cs typeface="Verdana"/>
              </a:rPr>
              <a:t>Figure (65): The parameter rectangle of a NURBS </a:t>
            </a:r>
            <a:r>
              <a:rPr dirty="0" sz="900" spc="-10" i="1">
                <a:latin typeface="Verdana"/>
                <a:cs typeface="Verdana"/>
              </a:rPr>
              <a:t>surface.</a:t>
            </a:r>
            <a:endParaRPr sz="900">
              <a:latin typeface="Verdana"/>
              <a:cs typeface="Verdana"/>
            </a:endParaRPr>
          </a:p>
        </p:txBody>
      </p:sp>
      <p:sp>
        <p:nvSpPr>
          <p:cNvPr id="10" name="object 10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54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 spc="-25"/>
              <a:t>56</a:t>
            </a:fld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358900" y="508031"/>
            <a:ext cx="5502910" cy="7207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403475">
              <a:lnSpc>
                <a:spcPct val="100000"/>
              </a:lnSpc>
              <a:spcBef>
                <a:spcPts val="100"/>
              </a:spcBef>
            </a:pPr>
            <a:r>
              <a:rPr dirty="0" sz="1000" i="1">
                <a:latin typeface="Verdana"/>
                <a:cs typeface="Verdana"/>
              </a:rPr>
              <a:t>Essential</a:t>
            </a:r>
            <a:r>
              <a:rPr dirty="0" sz="1000" spc="-40" i="1">
                <a:latin typeface="Verdana"/>
                <a:cs typeface="Verdana"/>
              </a:rPr>
              <a:t> </a:t>
            </a:r>
            <a:r>
              <a:rPr dirty="0" sz="1000" i="1">
                <a:latin typeface="Verdana"/>
                <a:cs typeface="Verdana"/>
              </a:rPr>
              <a:t>Mathematics</a:t>
            </a:r>
            <a:r>
              <a:rPr dirty="0" sz="1000" spc="-40" i="1">
                <a:latin typeface="Verdana"/>
                <a:cs typeface="Verdana"/>
              </a:rPr>
              <a:t> </a:t>
            </a:r>
            <a:r>
              <a:rPr dirty="0" sz="1000" i="1">
                <a:latin typeface="Verdana"/>
                <a:cs typeface="Verdana"/>
              </a:rPr>
              <a:t>for</a:t>
            </a:r>
            <a:r>
              <a:rPr dirty="0" sz="1000" spc="-40" i="1">
                <a:latin typeface="Verdana"/>
                <a:cs typeface="Verdana"/>
              </a:rPr>
              <a:t> </a:t>
            </a:r>
            <a:r>
              <a:rPr dirty="0" sz="1000" i="1">
                <a:latin typeface="Verdana"/>
                <a:cs typeface="Verdana"/>
              </a:rPr>
              <a:t>Computational</a:t>
            </a:r>
            <a:r>
              <a:rPr dirty="0" sz="1000" spc="-40" i="1">
                <a:latin typeface="Verdana"/>
                <a:cs typeface="Verdana"/>
              </a:rPr>
              <a:t> </a:t>
            </a:r>
            <a:r>
              <a:rPr dirty="0" sz="1000" spc="-10" i="1">
                <a:latin typeface="Verdana"/>
                <a:cs typeface="Verdana"/>
              </a:rPr>
              <a:t>Design</a:t>
            </a:r>
            <a:endParaRPr sz="10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500">
              <a:latin typeface="Verdana"/>
              <a:cs typeface="Verdana"/>
            </a:endParaRPr>
          </a:p>
          <a:p>
            <a:pPr marL="12700" marR="253365">
              <a:lnSpc>
                <a:spcPct val="100000"/>
              </a:lnSpc>
            </a:pPr>
            <a:r>
              <a:rPr dirty="0" sz="1000">
                <a:latin typeface="Verdana"/>
                <a:cs typeface="Verdana"/>
              </a:rPr>
              <a:t>Evaluating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parameters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at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equal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intervals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in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2-</a:t>
            </a:r>
            <a:r>
              <a:rPr dirty="0" sz="1000">
                <a:latin typeface="Verdana"/>
                <a:cs typeface="Verdana"/>
              </a:rPr>
              <a:t>D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parameter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rectangle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does</a:t>
            </a:r>
            <a:r>
              <a:rPr dirty="0" sz="1000" spc="-25">
                <a:latin typeface="Verdana"/>
                <a:cs typeface="Verdana"/>
              </a:rPr>
              <a:t> not </a:t>
            </a:r>
            <a:r>
              <a:rPr dirty="0" sz="1000">
                <a:latin typeface="Verdana"/>
                <a:cs typeface="Verdana"/>
              </a:rPr>
              <a:t>translate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into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equal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intervals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in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3-</a:t>
            </a:r>
            <a:r>
              <a:rPr dirty="0" sz="1000">
                <a:latin typeface="Verdana"/>
                <a:cs typeface="Verdana"/>
              </a:rPr>
              <a:t>D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space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in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most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cases.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3" name="object 3" descr=""/>
          <p:cNvSpPr/>
          <p:nvPr/>
        </p:nvSpPr>
        <p:spPr>
          <a:xfrm>
            <a:off x="1143000" y="9210675"/>
            <a:ext cx="5715000" cy="9525"/>
          </a:xfrm>
          <a:custGeom>
            <a:avLst/>
            <a:gdLst/>
            <a:ahLst/>
            <a:cxnLst/>
            <a:rect l="l" t="t" r="r" b="b"/>
            <a:pathLst>
              <a:path w="5715000" h="9525">
                <a:moveTo>
                  <a:pt x="5715000" y="9525"/>
                </a:moveTo>
                <a:lnTo>
                  <a:pt x="0" y="9525"/>
                </a:lnTo>
                <a:lnTo>
                  <a:pt x="0" y="0"/>
                </a:lnTo>
                <a:lnTo>
                  <a:pt x="5715000" y="0"/>
                </a:lnTo>
                <a:lnTo>
                  <a:pt x="5715000" y="9525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90650" y="1399507"/>
            <a:ext cx="5715000" cy="1543717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1358900" y="2959100"/>
            <a:ext cx="5412740" cy="25844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i="1">
                <a:latin typeface="Verdana"/>
                <a:cs typeface="Verdana"/>
              </a:rPr>
              <a:t>Figure (66): Evaluating </a:t>
            </a:r>
            <a:r>
              <a:rPr dirty="0" sz="900" spc="-10" i="1">
                <a:latin typeface="Verdana"/>
                <a:cs typeface="Verdana"/>
              </a:rPr>
              <a:t>surfaces.</a:t>
            </a:r>
            <a:endParaRPr sz="900">
              <a:latin typeface="Verdana"/>
              <a:cs typeface="Verdana"/>
            </a:endParaRPr>
          </a:p>
          <a:p>
            <a:pPr>
              <a:lnSpc>
                <a:spcPct val="100000"/>
              </a:lnSpc>
            </a:pPr>
            <a:endParaRPr sz="9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1200" b="1">
                <a:latin typeface="Arial"/>
                <a:cs typeface="Arial"/>
              </a:rPr>
              <a:t>Characteristics of NURBS </a:t>
            </a:r>
            <a:r>
              <a:rPr dirty="0" sz="1200" spc="-10" b="1">
                <a:latin typeface="Arial"/>
                <a:cs typeface="Arial"/>
              </a:rPr>
              <a:t>surfaces</a:t>
            </a:r>
            <a:endParaRPr sz="1200">
              <a:latin typeface="Arial"/>
              <a:cs typeface="Arial"/>
            </a:endParaRPr>
          </a:p>
          <a:p>
            <a:pPr marL="12700" marR="29209">
              <a:lnSpc>
                <a:spcPct val="100000"/>
              </a:lnSpc>
              <a:spcBef>
                <a:spcPts val="335"/>
              </a:spcBef>
            </a:pPr>
            <a:r>
              <a:rPr dirty="0" sz="1000">
                <a:latin typeface="Verdana"/>
                <a:cs typeface="Verdana"/>
              </a:rPr>
              <a:t>NURBS</a:t>
            </a:r>
            <a:r>
              <a:rPr dirty="0" sz="1000" spc="-3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surface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characteristics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are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very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similar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to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NURBS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curves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except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there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is</a:t>
            </a:r>
            <a:r>
              <a:rPr dirty="0" sz="1000" spc="-25">
                <a:latin typeface="Verdana"/>
                <a:cs typeface="Verdana"/>
              </a:rPr>
              <a:t> one </a:t>
            </a:r>
            <a:r>
              <a:rPr dirty="0" sz="1000">
                <a:latin typeface="Verdana"/>
                <a:cs typeface="Verdana"/>
              </a:rPr>
              <a:t>additional</a:t>
            </a:r>
            <a:r>
              <a:rPr dirty="0" sz="1000" spc="-4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parameter.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NURBS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surfaces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hold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following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information:</a:t>
            </a:r>
            <a:endParaRPr sz="1000">
              <a:latin typeface="Verdana"/>
              <a:cs typeface="Verdana"/>
            </a:endParaRPr>
          </a:p>
          <a:p>
            <a:pPr marL="240665" indent="-227965">
              <a:lnSpc>
                <a:spcPct val="100000"/>
              </a:lnSpc>
              <a:spcBef>
                <a:spcPts val="300"/>
              </a:spcBef>
              <a:buFont typeface="Arial"/>
              <a:buChar char="●"/>
              <a:tabLst>
                <a:tab pos="240665" algn="l"/>
                <a:tab pos="241300" algn="l"/>
              </a:tabLst>
            </a:pPr>
            <a:r>
              <a:rPr dirty="0" sz="1000">
                <a:latin typeface="Verdana"/>
                <a:cs typeface="Verdana"/>
              </a:rPr>
              <a:t>Dimension,</a:t>
            </a:r>
            <a:r>
              <a:rPr dirty="0" sz="1000" spc="-3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typically</a:t>
            </a:r>
            <a:r>
              <a:rPr dirty="0" sz="1000" spc="-35">
                <a:latin typeface="Verdana"/>
                <a:cs typeface="Verdana"/>
              </a:rPr>
              <a:t> </a:t>
            </a:r>
            <a:r>
              <a:rPr dirty="0" sz="1000" spc="-50">
                <a:latin typeface="Verdana"/>
                <a:cs typeface="Verdana"/>
              </a:rPr>
              <a:t>3</a:t>
            </a:r>
            <a:endParaRPr sz="1000">
              <a:latin typeface="Verdana"/>
              <a:cs typeface="Verdana"/>
            </a:endParaRPr>
          </a:p>
          <a:p>
            <a:pPr marL="240665" indent="-227965">
              <a:lnSpc>
                <a:spcPct val="100000"/>
              </a:lnSpc>
              <a:spcBef>
                <a:spcPts val="300"/>
              </a:spcBef>
              <a:buFont typeface="Arial"/>
              <a:buChar char="●"/>
              <a:tabLst>
                <a:tab pos="240665" algn="l"/>
                <a:tab pos="241300" algn="l"/>
              </a:tabLst>
            </a:pPr>
            <a:r>
              <a:rPr dirty="0" sz="1000">
                <a:latin typeface="Verdana"/>
                <a:cs typeface="Verdana"/>
              </a:rPr>
              <a:t>Degree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in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u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and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v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directions: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(sometimes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use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 i="1">
                <a:latin typeface="Verdana"/>
                <a:cs typeface="Verdana"/>
              </a:rPr>
              <a:t>order</a:t>
            </a:r>
            <a:r>
              <a:rPr dirty="0" sz="1000" spc="-20" i="1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which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is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degree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+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 spc="-25">
                <a:latin typeface="Verdana"/>
                <a:cs typeface="Verdana"/>
              </a:rPr>
              <a:t>1)</a:t>
            </a:r>
            <a:endParaRPr sz="1000">
              <a:latin typeface="Verdana"/>
              <a:cs typeface="Verdana"/>
            </a:endParaRPr>
          </a:p>
          <a:p>
            <a:pPr marL="240665" indent="-227965">
              <a:lnSpc>
                <a:spcPct val="100000"/>
              </a:lnSpc>
              <a:spcBef>
                <a:spcPts val="300"/>
              </a:spcBef>
              <a:buFont typeface="Arial"/>
              <a:buChar char="●"/>
              <a:tabLst>
                <a:tab pos="240665" algn="l"/>
                <a:tab pos="241300" algn="l"/>
              </a:tabLst>
            </a:pPr>
            <a:r>
              <a:rPr dirty="0" sz="1000">
                <a:latin typeface="Verdana"/>
                <a:cs typeface="Verdana"/>
              </a:rPr>
              <a:t>Control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points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(points)</a:t>
            </a:r>
            <a:endParaRPr sz="1000">
              <a:latin typeface="Verdana"/>
              <a:cs typeface="Verdana"/>
            </a:endParaRPr>
          </a:p>
          <a:p>
            <a:pPr marL="240665" indent="-227965">
              <a:lnSpc>
                <a:spcPct val="100000"/>
              </a:lnSpc>
              <a:spcBef>
                <a:spcPts val="300"/>
              </a:spcBef>
              <a:buFont typeface="Arial"/>
              <a:buChar char="●"/>
              <a:tabLst>
                <a:tab pos="240665" algn="l"/>
                <a:tab pos="241300" algn="l"/>
              </a:tabLst>
            </a:pPr>
            <a:r>
              <a:rPr dirty="0" sz="1000">
                <a:latin typeface="Verdana"/>
                <a:cs typeface="Verdana"/>
              </a:rPr>
              <a:t>Weights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of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control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points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(numbers)</a:t>
            </a:r>
            <a:endParaRPr sz="1000">
              <a:latin typeface="Verdana"/>
              <a:cs typeface="Verdana"/>
            </a:endParaRPr>
          </a:p>
          <a:p>
            <a:pPr marL="240665" indent="-227965">
              <a:lnSpc>
                <a:spcPct val="100000"/>
              </a:lnSpc>
              <a:spcBef>
                <a:spcPts val="300"/>
              </a:spcBef>
              <a:buFont typeface="Arial"/>
              <a:buChar char="●"/>
              <a:tabLst>
                <a:tab pos="240665" algn="l"/>
                <a:tab pos="241300" algn="l"/>
              </a:tabLst>
            </a:pPr>
            <a:r>
              <a:rPr dirty="0" sz="1000">
                <a:latin typeface="Verdana"/>
                <a:cs typeface="Verdana"/>
              </a:rPr>
              <a:t>Knots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(numbers)</a:t>
            </a:r>
            <a:endParaRPr sz="1000">
              <a:latin typeface="Verdana"/>
              <a:cs typeface="Verdana"/>
            </a:endParaRPr>
          </a:p>
          <a:p>
            <a:pPr marL="12700" marR="5080">
              <a:lnSpc>
                <a:spcPct val="100000"/>
              </a:lnSpc>
              <a:spcBef>
                <a:spcPts val="300"/>
              </a:spcBef>
            </a:pPr>
            <a:r>
              <a:rPr dirty="0" sz="1000">
                <a:latin typeface="Verdana"/>
                <a:cs typeface="Verdana"/>
              </a:rPr>
              <a:t>As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with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NURBS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curves,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you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will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probably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not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need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to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know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details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of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how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 spc="-25">
                <a:latin typeface="Verdana"/>
                <a:cs typeface="Verdana"/>
              </a:rPr>
              <a:t>to </a:t>
            </a:r>
            <a:r>
              <a:rPr dirty="0" sz="1000">
                <a:latin typeface="Verdana"/>
                <a:cs typeface="Verdana"/>
              </a:rPr>
              <a:t>create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NURBS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surface,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since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3-</a:t>
            </a:r>
            <a:r>
              <a:rPr dirty="0" sz="1000">
                <a:latin typeface="Verdana"/>
                <a:cs typeface="Verdana"/>
              </a:rPr>
              <a:t>D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modelers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will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typically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provide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good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set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of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tools </a:t>
            </a:r>
            <a:r>
              <a:rPr dirty="0" sz="1000">
                <a:latin typeface="Verdana"/>
                <a:cs typeface="Verdana"/>
              </a:rPr>
              <a:t>for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this.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You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can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always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rebuild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surfaces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(and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curves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for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that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matter)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to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 spc="-25">
                <a:latin typeface="Verdana"/>
                <a:cs typeface="Verdana"/>
              </a:rPr>
              <a:t>new </a:t>
            </a:r>
            <a:r>
              <a:rPr dirty="0" sz="1000">
                <a:latin typeface="Verdana"/>
                <a:cs typeface="Verdana"/>
              </a:rPr>
              <a:t>degree</a:t>
            </a:r>
            <a:r>
              <a:rPr dirty="0" sz="1000" spc="-3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and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number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of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control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points.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Surface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can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be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open,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closed,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or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periodic.</a:t>
            </a:r>
            <a:r>
              <a:rPr dirty="0" sz="1000" spc="-20">
                <a:latin typeface="Verdana"/>
                <a:cs typeface="Verdana"/>
              </a:rPr>
              <a:t> Here </a:t>
            </a:r>
            <a:r>
              <a:rPr dirty="0" sz="1000">
                <a:latin typeface="Verdana"/>
                <a:cs typeface="Verdana"/>
              </a:rPr>
              <a:t>are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few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examples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of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surfaces: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1520825" y="5899143"/>
            <a:ext cx="2925445" cy="406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25000"/>
              </a:lnSpc>
              <a:spcBef>
                <a:spcPts val="100"/>
              </a:spcBef>
            </a:pPr>
            <a:r>
              <a:rPr dirty="0" sz="1000" spc="-10">
                <a:latin typeface="Verdana"/>
                <a:cs typeface="Verdana"/>
              </a:rPr>
              <a:t>Degree-</a:t>
            </a:r>
            <a:r>
              <a:rPr dirty="0" sz="1000">
                <a:latin typeface="Verdana"/>
                <a:cs typeface="Verdana"/>
              </a:rPr>
              <a:t>1</a:t>
            </a:r>
            <a:r>
              <a:rPr dirty="0" sz="1000" spc="-1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surface</a:t>
            </a:r>
            <a:r>
              <a:rPr dirty="0" sz="1000" spc="-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in</a:t>
            </a:r>
            <a:r>
              <a:rPr dirty="0" sz="1000" spc="-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both</a:t>
            </a:r>
            <a:r>
              <a:rPr dirty="0" sz="1000" spc="-1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u-</a:t>
            </a:r>
            <a:r>
              <a:rPr dirty="0" sz="1000" spc="-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and</a:t>
            </a:r>
            <a:r>
              <a:rPr dirty="0" sz="1000" spc="-5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v-directions. </a:t>
            </a:r>
            <a:r>
              <a:rPr dirty="0" sz="1000">
                <a:latin typeface="Verdana"/>
                <a:cs typeface="Verdana"/>
              </a:rPr>
              <a:t>All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control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points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lie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on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surface.</a:t>
            </a:r>
            <a:endParaRPr sz="1000">
              <a:latin typeface="Verdana"/>
              <a:cs typeface="Verdana"/>
            </a:endParaRPr>
          </a:p>
        </p:txBody>
      </p:sp>
      <p:pic>
        <p:nvPicPr>
          <p:cNvPr id="7" name="object 7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083569" y="5693152"/>
            <a:ext cx="1141764" cy="869639"/>
          </a:xfrm>
          <a:prstGeom prst="rect">
            <a:avLst/>
          </a:prstGeom>
        </p:spPr>
      </p:pic>
      <p:sp>
        <p:nvSpPr>
          <p:cNvPr id="8" name="object 8" descr=""/>
          <p:cNvSpPr txBox="1"/>
          <p:nvPr/>
        </p:nvSpPr>
        <p:spPr>
          <a:xfrm>
            <a:off x="1520825" y="7061231"/>
            <a:ext cx="2771775" cy="6731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000" spc="-10">
                <a:latin typeface="Verdana"/>
                <a:cs typeface="Verdana"/>
              </a:rPr>
              <a:t>Degree-</a:t>
            </a:r>
            <a:r>
              <a:rPr dirty="0" sz="1000">
                <a:latin typeface="Verdana"/>
                <a:cs typeface="Verdana"/>
              </a:rPr>
              <a:t>3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in</a:t>
            </a:r>
            <a:r>
              <a:rPr dirty="0" sz="1000" spc="-1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10">
                <a:latin typeface="Verdana"/>
                <a:cs typeface="Verdana"/>
              </a:rPr>
              <a:t> u-</a:t>
            </a:r>
            <a:r>
              <a:rPr dirty="0" sz="1000">
                <a:latin typeface="Verdana"/>
                <a:cs typeface="Verdana"/>
              </a:rPr>
              <a:t>direction</a:t>
            </a:r>
            <a:r>
              <a:rPr dirty="0" sz="1000" spc="-1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and</a:t>
            </a:r>
            <a:r>
              <a:rPr dirty="0" sz="1000" spc="-1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degree1</a:t>
            </a:r>
            <a:r>
              <a:rPr dirty="0" sz="1000" spc="-10">
                <a:latin typeface="Verdana"/>
                <a:cs typeface="Verdana"/>
              </a:rPr>
              <a:t> </a:t>
            </a:r>
            <a:r>
              <a:rPr dirty="0" sz="1000" spc="-25">
                <a:latin typeface="Verdana"/>
                <a:cs typeface="Verdana"/>
              </a:rPr>
              <a:t>in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v-</a:t>
            </a:r>
            <a:r>
              <a:rPr dirty="0" sz="1000">
                <a:latin typeface="Verdana"/>
                <a:cs typeface="Verdana"/>
              </a:rPr>
              <a:t>direction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open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surface.</a:t>
            </a:r>
            <a:endParaRPr sz="1000">
              <a:latin typeface="Verdana"/>
              <a:cs typeface="Verdana"/>
            </a:endParaRPr>
          </a:p>
          <a:p>
            <a:pPr marL="12700" marR="165735">
              <a:lnSpc>
                <a:spcPct val="100000"/>
              </a:lnSpc>
              <a:spcBef>
                <a:spcPts val="300"/>
              </a:spcBef>
            </a:pP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3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surface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corners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coincide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with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corner </a:t>
            </a:r>
            <a:r>
              <a:rPr dirty="0" sz="1000">
                <a:latin typeface="Verdana"/>
                <a:cs typeface="Verdana"/>
              </a:rPr>
              <a:t>control</a:t>
            </a:r>
            <a:r>
              <a:rPr dirty="0" sz="1000" spc="-35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points.</a:t>
            </a:r>
            <a:endParaRPr sz="1000">
              <a:latin typeface="Verdana"/>
              <a:cs typeface="Verdana"/>
            </a:endParaRPr>
          </a:p>
        </p:txBody>
      </p:sp>
      <p:pic>
        <p:nvPicPr>
          <p:cNvPr id="9" name="object 9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784488" y="6823054"/>
            <a:ext cx="1764771" cy="1173979"/>
          </a:xfrm>
          <a:prstGeom prst="rect">
            <a:avLst/>
          </a:prstGeom>
        </p:spPr>
      </p:pic>
      <p:sp>
        <p:nvSpPr>
          <p:cNvPr id="10" name="object 10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54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 spc="-25"/>
              <a:t>56</a:t>
            </a:fld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3749675" y="508031"/>
            <a:ext cx="3112135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i="1">
                <a:latin typeface="Verdana"/>
                <a:cs typeface="Verdana"/>
              </a:rPr>
              <a:t>Essential</a:t>
            </a:r>
            <a:r>
              <a:rPr dirty="0" sz="1000" spc="-40" i="1">
                <a:latin typeface="Verdana"/>
                <a:cs typeface="Verdana"/>
              </a:rPr>
              <a:t> </a:t>
            </a:r>
            <a:r>
              <a:rPr dirty="0" sz="1000" i="1">
                <a:latin typeface="Verdana"/>
                <a:cs typeface="Verdana"/>
              </a:rPr>
              <a:t>Mathematics</a:t>
            </a:r>
            <a:r>
              <a:rPr dirty="0" sz="1000" spc="-40" i="1">
                <a:latin typeface="Verdana"/>
                <a:cs typeface="Verdana"/>
              </a:rPr>
              <a:t> </a:t>
            </a:r>
            <a:r>
              <a:rPr dirty="0" sz="1000" i="1">
                <a:latin typeface="Verdana"/>
                <a:cs typeface="Verdana"/>
              </a:rPr>
              <a:t>for</a:t>
            </a:r>
            <a:r>
              <a:rPr dirty="0" sz="1000" spc="-40" i="1">
                <a:latin typeface="Verdana"/>
                <a:cs typeface="Verdana"/>
              </a:rPr>
              <a:t> </a:t>
            </a:r>
            <a:r>
              <a:rPr dirty="0" sz="1000" i="1">
                <a:latin typeface="Verdana"/>
                <a:cs typeface="Verdana"/>
              </a:rPr>
              <a:t>Computational</a:t>
            </a:r>
            <a:r>
              <a:rPr dirty="0" sz="1000" spc="-40" i="1">
                <a:latin typeface="Verdana"/>
                <a:cs typeface="Verdana"/>
              </a:rPr>
              <a:t> </a:t>
            </a:r>
            <a:r>
              <a:rPr dirty="0" sz="1000" spc="-10" i="1">
                <a:latin typeface="Verdana"/>
                <a:cs typeface="Verdana"/>
              </a:rPr>
              <a:t>Design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3" name="object 3" descr=""/>
          <p:cNvSpPr/>
          <p:nvPr/>
        </p:nvSpPr>
        <p:spPr>
          <a:xfrm>
            <a:off x="1143000" y="9210675"/>
            <a:ext cx="5715000" cy="9525"/>
          </a:xfrm>
          <a:custGeom>
            <a:avLst/>
            <a:gdLst/>
            <a:ahLst/>
            <a:cxnLst/>
            <a:rect l="l" t="t" r="r" b="b"/>
            <a:pathLst>
              <a:path w="5715000" h="9525">
                <a:moveTo>
                  <a:pt x="5715000" y="9525"/>
                </a:moveTo>
                <a:lnTo>
                  <a:pt x="0" y="9525"/>
                </a:lnTo>
                <a:lnTo>
                  <a:pt x="0" y="0"/>
                </a:lnTo>
                <a:lnTo>
                  <a:pt x="5715000" y="0"/>
                </a:lnTo>
                <a:lnTo>
                  <a:pt x="5715000" y="9525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 txBox="1"/>
          <p:nvPr/>
        </p:nvSpPr>
        <p:spPr>
          <a:xfrm>
            <a:off x="1520825" y="1365281"/>
            <a:ext cx="2936240" cy="6731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26034">
              <a:lnSpc>
                <a:spcPct val="100000"/>
              </a:lnSpc>
              <a:spcBef>
                <a:spcPts val="100"/>
              </a:spcBef>
            </a:pPr>
            <a:r>
              <a:rPr dirty="0" sz="1000" spc="-10">
                <a:latin typeface="Verdana"/>
                <a:cs typeface="Verdana"/>
              </a:rPr>
              <a:t>Degree-</a:t>
            </a:r>
            <a:r>
              <a:rPr dirty="0" sz="1000">
                <a:latin typeface="Verdana"/>
                <a:cs typeface="Verdana"/>
              </a:rPr>
              <a:t>3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in</a:t>
            </a:r>
            <a:r>
              <a:rPr dirty="0" sz="1000" spc="-1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10">
                <a:latin typeface="Verdana"/>
                <a:cs typeface="Verdana"/>
              </a:rPr>
              <a:t> u-</a:t>
            </a:r>
            <a:r>
              <a:rPr dirty="0" sz="1000">
                <a:latin typeface="Verdana"/>
                <a:cs typeface="Verdana"/>
              </a:rPr>
              <a:t>direction</a:t>
            </a:r>
            <a:r>
              <a:rPr dirty="0" sz="1000" spc="-1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and</a:t>
            </a:r>
            <a:r>
              <a:rPr dirty="0" sz="1000" spc="-1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degree</a:t>
            </a:r>
            <a:r>
              <a:rPr dirty="0" sz="1000" spc="-1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1</a:t>
            </a:r>
            <a:r>
              <a:rPr dirty="0" sz="1000" spc="-5">
                <a:latin typeface="Verdana"/>
                <a:cs typeface="Verdana"/>
              </a:rPr>
              <a:t> </a:t>
            </a:r>
            <a:r>
              <a:rPr dirty="0" sz="1000" spc="-25">
                <a:latin typeface="Verdana"/>
                <a:cs typeface="Verdana"/>
              </a:rPr>
              <a:t>in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v-</a:t>
            </a:r>
            <a:r>
              <a:rPr dirty="0" sz="1000">
                <a:latin typeface="Verdana"/>
                <a:cs typeface="Verdana"/>
              </a:rPr>
              <a:t>direction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closed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(non-</a:t>
            </a:r>
            <a:r>
              <a:rPr dirty="0" sz="1000">
                <a:latin typeface="Verdana"/>
                <a:cs typeface="Verdana"/>
              </a:rPr>
              <a:t>periodic)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surface.</a:t>
            </a:r>
            <a:endParaRPr sz="1000">
              <a:latin typeface="Verdana"/>
              <a:cs typeface="Verdana"/>
            </a:endParaRPr>
          </a:p>
          <a:p>
            <a:pPr marL="12700" marR="5080">
              <a:lnSpc>
                <a:spcPct val="100000"/>
              </a:lnSpc>
              <a:spcBef>
                <a:spcPts val="300"/>
              </a:spcBef>
            </a:pPr>
            <a:r>
              <a:rPr dirty="0" sz="1000">
                <a:latin typeface="Verdana"/>
                <a:cs typeface="Verdana"/>
              </a:rPr>
              <a:t>Some</a:t>
            </a:r>
            <a:r>
              <a:rPr dirty="0" sz="1000" spc="-3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control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points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coincide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with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surface seam.</a:t>
            </a:r>
            <a:endParaRPr sz="1000">
              <a:latin typeface="Verdana"/>
              <a:cs typeface="Verdana"/>
            </a:endParaRPr>
          </a:p>
        </p:txBody>
      </p:sp>
      <p:pic>
        <p:nvPicPr>
          <p:cNvPr id="5" name="object 5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08747" y="1022440"/>
            <a:ext cx="1534493" cy="1365068"/>
          </a:xfrm>
          <a:prstGeom prst="rect">
            <a:avLst/>
          </a:prstGeom>
        </p:spPr>
      </p:pic>
      <p:sp>
        <p:nvSpPr>
          <p:cNvPr id="6" name="object 6" descr=""/>
          <p:cNvSpPr txBox="1"/>
          <p:nvPr/>
        </p:nvSpPr>
        <p:spPr>
          <a:xfrm>
            <a:off x="1520825" y="3098831"/>
            <a:ext cx="2882265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>
                <a:latin typeface="Verdana"/>
                <a:cs typeface="Verdana"/>
              </a:rPr>
              <a:t>Moving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control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points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of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closed</a:t>
            </a:r>
            <a:endParaRPr sz="1000">
              <a:latin typeface="Verdana"/>
              <a:cs typeface="Verdana"/>
            </a:endParaRPr>
          </a:p>
          <a:p>
            <a:pPr marL="12700" marR="5080">
              <a:lnSpc>
                <a:spcPct val="100000"/>
              </a:lnSpc>
            </a:pPr>
            <a:r>
              <a:rPr dirty="0" sz="1000" spc="-10">
                <a:latin typeface="Verdana"/>
                <a:cs typeface="Verdana"/>
              </a:rPr>
              <a:t>(non-</a:t>
            </a:r>
            <a:r>
              <a:rPr dirty="0" sz="1000">
                <a:latin typeface="Verdana"/>
                <a:cs typeface="Verdana"/>
              </a:rPr>
              <a:t>periodic)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surface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causes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kink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and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 spc="-25">
                <a:latin typeface="Verdana"/>
                <a:cs typeface="Verdana"/>
              </a:rPr>
              <a:t>the </a:t>
            </a:r>
            <a:r>
              <a:rPr dirty="0" sz="1000">
                <a:latin typeface="Verdana"/>
                <a:cs typeface="Verdana"/>
              </a:rPr>
              <a:t>surface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does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not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look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smooth.</a:t>
            </a:r>
            <a:endParaRPr sz="1000">
              <a:latin typeface="Verdana"/>
              <a:cs typeface="Verdana"/>
            </a:endParaRPr>
          </a:p>
        </p:txBody>
      </p:sp>
      <p:pic>
        <p:nvPicPr>
          <p:cNvPr id="7" name="object 7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767469" y="2652834"/>
            <a:ext cx="1765852" cy="1332523"/>
          </a:xfrm>
          <a:prstGeom prst="rect">
            <a:avLst/>
          </a:prstGeom>
        </p:spPr>
      </p:pic>
      <p:sp>
        <p:nvSpPr>
          <p:cNvPr id="8" name="object 8" descr=""/>
          <p:cNvSpPr txBox="1"/>
          <p:nvPr/>
        </p:nvSpPr>
        <p:spPr>
          <a:xfrm>
            <a:off x="1520825" y="4584731"/>
            <a:ext cx="3009265" cy="6731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120014">
              <a:lnSpc>
                <a:spcPct val="100000"/>
              </a:lnSpc>
              <a:spcBef>
                <a:spcPts val="100"/>
              </a:spcBef>
            </a:pPr>
            <a:r>
              <a:rPr dirty="0" sz="1000">
                <a:latin typeface="Verdana"/>
                <a:cs typeface="Verdana"/>
              </a:rPr>
              <a:t>Degree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3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u-</a:t>
            </a:r>
            <a:r>
              <a:rPr dirty="0" sz="1000">
                <a:latin typeface="Verdana"/>
                <a:cs typeface="Verdana"/>
              </a:rPr>
              <a:t>direction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and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degree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1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in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 spc="-25">
                <a:latin typeface="Verdana"/>
                <a:cs typeface="Verdana"/>
              </a:rPr>
              <a:t>the </a:t>
            </a:r>
            <a:r>
              <a:rPr dirty="0" sz="1000" spc="-10">
                <a:latin typeface="Verdana"/>
                <a:cs typeface="Verdana"/>
              </a:rPr>
              <a:t>v-</a:t>
            </a:r>
            <a:r>
              <a:rPr dirty="0" sz="1000">
                <a:latin typeface="Verdana"/>
                <a:cs typeface="Verdana"/>
              </a:rPr>
              <a:t>direction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periodic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surface.</a:t>
            </a:r>
            <a:endParaRPr sz="1000">
              <a:latin typeface="Verdana"/>
              <a:cs typeface="Verdana"/>
            </a:endParaRPr>
          </a:p>
          <a:p>
            <a:pPr marL="12700" marR="5080">
              <a:lnSpc>
                <a:spcPct val="100000"/>
              </a:lnSpc>
              <a:spcBef>
                <a:spcPts val="300"/>
              </a:spcBef>
            </a:pP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3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surface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control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points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do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not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coincide</a:t>
            </a:r>
            <a:r>
              <a:rPr dirty="0" sz="1000" spc="-20">
                <a:latin typeface="Verdana"/>
                <a:cs typeface="Verdana"/>
              </a:rPr>
              <a:t> with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surface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seam.</a:t>
            </a:r>
            <a:endParaRPr sz="1000">
              <a:latin typeface="Verdana"/>
              <a:cs typeface="Verdana"/>
            </a:endParaRPr>
          </a:p>
        </p:txBody>
      </p:sp>
      <p:pic>
        <p:nvPicPr>
          <p:cNvPr id="9" name="object 9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872646" y="4301217"/>
            <a:ext cx="1608444" cy="1262742"/>
          </a:xfrm>
          <a:prstGeom prst="rect">
            <a:avLst/>
          </a:prstGeom>
        </p:spPr>
      </p:pic>
      <p:sp>
        <p:nvSpPr>
          <p:cNvPr id="10" name="object 10" descr=""/>
          <p:cNvSpPr txBox="1"/>
          <p:nvPr/>
        </p:nvSpPr>
        <p:spPr>
          <a:xfrm>
            <a:off x="1520825" y="6242081"/>
            <a:ext cx="2987040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000">
                <a:latin typeface="Verdana"/>
                <a:cs typeface="Verdana"/>
              </a:rPr>
              <a:t>Moving</a:t>
            </a:r>
            <a:r>
              <a:rPr dirty="0" sz="1000" spc="-3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control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points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of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periodic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surface </a:t>
            </a:r>
            <a:r>
              <a:rPr dirty="0" sz="1000">
                <a:latin typeface="Verdana"/>
                <a:cs typeface="Verdana"/>
              </a:rPr>
              <a:t>does</a:t>
            </a:r>
            <a:r>
              <a:rPr dirty="0" sz="1000" spc="-3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not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affect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surface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smoothness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or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create kinks.</a:t>
            </a:r>
            <a:endParaRPr sz="1000">
              <a:latin typeface="Verdana"/>
              <a:cs typeface="Verdana"/>
            </a:endParaRPr>
          </a:p>
        </p:txBody>
      </p:sp>
      <p:pic>
        <p:nvPicPr>
          <p:cNvPr id="11" name="object 11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091599" y="5772150"/>
            <a:ext cx="1127082" cy="1390722"/>
          </a:xfrm>
          <a:prstGeom prst="rect">
            <a:avLst/>
          </a:prstGeom>
        </p:spPr>
      </p:pic>
      <p:sp>
        <p:nvSpPr>
          <p:cNvPr id="12" name="object 12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54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 spc="-25"/>
              <a:t>56</a:t>
            </a:fld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3749675" y="508031"/>
            <a:ext cx="3112135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i="1">
                <a:latin typeface="Verdana"/>
                <a:cs typeface="Verdana"/>
              </a:rPr>
              <a:t>Essential</a:t>
            </a:r>
            <a:r>
              <a:rPr dirty="0" sz="1000" spc="-40" i="1">
                <a:latin typeface="Verdana"/>
                <a:cs typeface="Verdana"/>
              </a:rPr>
              <a:t> </a:t>
            </a:r>
            <a:r>
              <a:rPr dirty="0" sz="1000" i="1">
                <a:latin typeface="Verdana"/>
                <a:cs typeface="Verdana"/>
              </a:rPr>
              <a:t>Mathematics</a:t>
            </a:r>
            <a:r>
              <a:rPr dirty="0" sz="1000" spc="-40" i="1">
                <a:latin typeface="Verdana"/>
                <a:cs typeface="Verdana"/>
              </a:rPr>
              <a:t> </a:t>
            </a:r>
            <a:r>
              <a:rPr dirty="0" sz="1000" i="1">
                <a:latin typeface="Verdana"/>
                <a:cs typeface="Verdana"/>
              </a:rPr>
              <a:t>for</a:t>
            </a:r>
            <a:r>
              <a:rPr dirty="0" sz="1000" spc="-40" i="1">
                <a:latin typeface="Verdana"/>
                <a:cs typeface="Verdana"/>
              </a:rPr>
              <a:t> </a:t>
            </a:r>
            <a:r>
              <a:rPr dirty="0" sz="1000" i="1">
                <a:latin typeface="Verdana"/>
                <a:cs typeface="Verdana"/>
              </a:rPr>
              <a:t>Computational</a:t>
            </a:r>
            <a:r>
              <a:rPr dirty="0" sz="1000" spc="-40" i="1">
                <a:latin typeface="Verdana"/>
                <a:cs typeface="Verdana"/>
              </a:rPr>
              <a:t> </a:t>
            </a:r>
            <a:r>
              <a:rPr dirty="0" sz="1000" spc="-10" i="1">
                <a:latin typeface="Verdana"/>
                <a:cs typeface="Verdana"/>
              </a:rPr>
              <a:t>Design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3" name="object 3" descr=""/>
          <p:cNvSpPr/>
          <p:nvPr/>
        </p:nvSpPr>
        <p:spPr>
          <a:xfrm>
            <a:off x="1143000" y="9210675"/>
            <a:ext cx="5715000" cy="9525"/>
          </a:xfrm>
          <a:custGeom>
            <a:avLst/>
            <a:gdLst/>
            <a:ahLst/>
            <a:cxnLst/>
            <a:rect l="l" t="t" r="r" b="b"/>
            <a:pathLst>
              <a:path w="5715000" h="9525">
                <a:moveTo>
                  <a:pt x="5715000" y="9525"/>
                </a:moveTo>
                <a:lnTo>
                  <a:pt x="0" y="9525"/>
                </a:lnTo>
                <a:lnTo>
                  <a:pt x="0" y="0"/>
                </a:lnTo>
                <a:lnTo>
                  <a:pt x="5715000" y="0"/>
                </a:lnTo>
                <a:lnTo>
                  <a:pt x="5715000" y="9525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 txBox="1"/>
          <p:nvPr/>
        </p:nvSpPr>
        <p:spPr>
          <a:xfrm>
            <a:off x="1143000" y="914400"/>
            <a:ext cx="5715000" cy="314325"/>
          </a:xfrm>
          <a:prstGeom prst="rect">
            <a:avLst/>
          </a:prstGeom>
          <a:solidFill>
            <a:srgbClr val="D9D9D9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350"/>
              </a:lnSpc>
            </a:pPr>
            <a:r>
              <a:rPr dirty="0" sz="2000" b="1">
                <a:latin typeface="Arial"/>
                <a:cs typeface="Arial"/>
              </a:rPr>
              <a:t>1</a:t>
            </a:r>
            <a:r>
              <a:rPr dirty="0" sz="2000" spc="114" b="1">
                <a:latin typeface="Arial"/>
                <a:cs typeface="Arial"/>
              </a:rPr>
              <a:t> </a:t>
            </a:r>
            <a:r>
              <a:rPr dirty="0" sz="2000" b="1">
                <a:latin typeface="Arial"/>
                <a:cs typeface="Arial"/>
              </a:rPr>
              <a:t>Vector</a:t>
            </a:r>
            <a:r>
              <a:rPr dirty="0" sz="2000" spc="-15" b="1">
                <a:latin typeface="Arial"/>
                <a:cs typeface="Arial"/>
              </a:rPr>
              <a:t> </a:t>
            </a:r>
            <a:r>
              <a:rPr dirty="0" sz="2000" spc="-10" b="1">
                <a:latin typeface="Arial"/>
                <a:cs typeface="Arial"/>
              </a:rPr>
              <a:t>Mathematics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1358900" y="1241456"/>
            <a:ext cx="5511800" cy="3149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37465">
              <a:lnSpc>
                <a:spcPct val="100000"/>
              </a:lnSpc>
              <a:spcBef>
                <a:spcPts val="100"/>
              </a:spcBef>
            </a:pPr>
            <a:r>
              <a:rPr dirty="0" sz="1000">
                <a:latin typeface="Verdana"/>
                <a:cs typeface="Verdana"/>
              </a:rPr>
              <a:t>A</a:t>
            </a:r>
            <a:r>
              <a:rPr dirty="0" sz="1000" spc="-35">
                <a:latin typeface="Verdana"/>
                <a:cs typeface="Verdana"/>
              </a:rPr>
              <a:t> </a:t>
            </a:r>
            <a:r>
              <a:rPr dirty="0" sz="1000" i="1">
                <a:latin typeface="Verdana"/>
                <a:cs typeface="Verdana"/>
              </a:rPr>
              <a:t>vector</a:t>
            </a:r>
            <a:r>
              <a:rPr dirty="0" sz="1000" spc="-20" i="1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indicates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quantity,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such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as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velocity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or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force,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that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has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 i="1">
                <a:latin typeface="Verdana"/>
                <a:cs typeface="Verdana"/>
              </a:rPr>
              <a:t>direction</a:t>
            </a:r>
            <a:r>
              <a:rPr dirty="0" sz="1000" spc="-20" i="1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and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 spc="-10" i="1">
                <a:latin typeface="Verdana"/>
                <a:cs typeface="Verdana"/>
              </a:rPr>
              <a:t>length</a:t>
            </a:r>
            <a:r>
              <a:rPr dirty="0" sz="1000" spc="-10">
                <a:latin typeface="Verdana"/>
                <a:cs typeface="Verdana"/>
              </a:rPr>
              <a:t>. </a:t>
            </a:r>
            <a:r>
              <a:rPr dirty="0" sz="1000">
                <a:latin typeface="Verdana"/>
                <a:cs typeface="Verdana"/>
              </a:rPr>
              <a:t>Vectors</a:t>
            </a:r>
            <a:r>
              <a:rPr dirty="0" sz="1000" spc="-3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in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3D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coordinate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systems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are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represented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with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an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ordered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set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of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three</a:t>
            </a:r>
            <a:r>
              <a:rPr dirty="0" sz="1000" spc="-20">
                <a:latin typeface="Verdana"/>
                <a:cs typeface="Verdana"/>
              </a:rPr>
              <a:t> real </a:t>
            </a:r>
            <a:r>
              <a:rPr dirty="0" sz="1000">
                <a:latin typeface="Verdana"/>
                <a:cs typeface="Verdana"/>
              </a:rPr>
              <a:t>numbers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and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look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like:</a:t>
            </a:r>
            <a:endParaRPr sz="10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  <a:spcBef>
                <a:spcPts val="300"/>
              </a:spcBef>
            </a:pPr>
            <a:r>
              <a:rPr dirty="0" sz="1000" b="1">
                <a:latin typeface="Verdana"/>
                <a:cs typeface="Verdana"/>
              </a:rPr>
              <a:t>v</a:t>
            </a:r>
            <a:r>
              <a:rPr dirty="0" sz="1000" spc="-25" b="1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=</a:t>
            </a:r>
            <a:r>
              <a:rPr dirty="0" sz="1000" spc="-1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&lt;a1,</a:t>
            </a:r>
            <a:r>
              <a:rPr dirty="0" sz="1000" spc="-1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a2,</a:t>
            </a:r>
            <a:r>
              <a:rPr dirty="0" sz="1000" spc="-10">
                <a:latin typeface="Verdana"/>
                <a:cs typeface="Verdana"/>
              </a:rPr>
              <a:t> </a:t>
            </a:r>
            <a:r>
              <a:rPr dirty="0" sz="1000" spc="-25">
                <a:latin typeface="Verdana"/>
                <a:cs typeface="Verdana"/>
              </a:rPr>
              <a:t>a3&gt;</a:t>
            </a:r>
            <a:endParaRPr sz="10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4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tabLst>
                <a:tab pos="5498465" algn="l"/>
              </a:tabLst>
            </a:pPr>
            <a:r>
              <a:rPr dirty="0" u="sng" sz="140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Vector</a:t>
            </a:r>
            <a:r>
              <a:rPr dirty="0" u="sng" sz="1400" spc="-3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sng" sz="1400" spc="-1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representation</a:t>
            </a:r>
            <a:r>
              <a:rPr dirty="0" u="sng" sz="140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	</a:t>
            </a:r>
            <a:endParaRPr sz="1400">
              <a:latin typeface="Arial"/>
              <a:cs typeface="Arial"/>
            </a:endParaRPr>
          </a:p>
          <a:p>
            <a:pPr marL="12700" marR="86360">
              <a:lnSpc>
                <a:spcPct val="100000"/>
              </a:lnSpc>
              <a:spcBef>
                <a:spcPts val="445"/>
              </a:spcBef>
            </a:pPr>
            <a:r>
              <a:rPr dirty="0" sz="1000">
                <a:latin typeface="Verdana"/>
                <a:cs typeface="Verdana"/>
              </a:rPr>
              <a:t>In</a:t>
            </a:r>
            <a:r>
              <a:rPr dirty="0" sz="1000" spc="-4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this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document,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lower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case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bold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letters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will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notate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vectors.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Vector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components</a:t>
            </a:r>
            <a:r>
              <a:rPr dirty="0" sz="1000" spc="-25">
                <a:latin typeface="Verdana"/>
                <a:cs typeface="Verdana"/>
              </a:rPr>
              <a:t> are </a:t>
            </a:r>
            <a:r>
              <a:rPr dirty="0" sz="1000">
                <a:latin typeface="Verdana"/>
                <a:cs typeface="Verdana"/>
              </a:rPr>
              <a:t>also</a:t>
            </a:r>
            <a:r>
              <a:rPr dirty="0" sz="1000" spc="-3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enclosed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in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angle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brackets.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Upper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case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letters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will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notate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points.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Point </a:t>
            </a:r>
            <a:r>
              <a:rPr dirty="0" sz="1000">
                <a:latin typeface="Verdana"/>
                <a:cs typeface="Verdana"/>
              </a:rPr>
              <a:t>coordinates</a:t>
            </a:r>
            <a:r>
              <a:rPr dirty="0" sz="1000" spc="-3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will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always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be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enclosed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by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parentheses.</a:t>
            </a:r>
            <a:endParaRPr sz="1000">
              <a:latin typeface="Verdana"/>
              <a:cs typeface="Verdana"/>
            </a:endParaRPr>
          </a:p>
          <a:p>
            <a:pPr marL="12700" marR="430530">
              <a:lnSpc>
                <a:spcPct val="100000"/>
              </a:lnSpc>
              <a:spcBef>
                <a:spcPts val="300"/>
              </a:spcBef>
            </a:pPr>
            <a:r>
              <a:rPr dirty="0" sz="1000">
                <a:latin typeface="Verdana"/>
                <a:cs typeface="Verdana"/>
              </a:rPr>
              <a:t>Using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coordinate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system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and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any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set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of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anchor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points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in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that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system,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we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 spc="-25">
                <a:latin typeface="Verdana"/>
                <a:cs typeface="Verdana"/>
              </a:rPr>
              <a:t>can </a:t>
            </a:r>
            <a:r>
              <a:rPr dirty="0" sz="1000">
                <a:latin typeface="Verdana"/>
                <a:cs typeface="Verdana"/>
              </a:rPr>
              <a:t>represent</a:t>
            </a:r>
            <a:r>
              <a:rPr dirty="0" sz="1000" spc="-4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or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visualize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these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vectors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using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line-</a:t>
            </a:r>
            <a:r>
              <a:rPr dirty="0" sz="1000">
                <a:latin typeface="Verdana"/>
                <a:cs typeface="Verdana"/>
              </a:rPr>
              <a:t>segment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representation.</a:t>
            </a:r>
            <a:r>
              <a:rPr dirty="0" sz="1000" spc="-25">
                <a:latin typeface="Verdana"/>
                <a:cs typeface="Verdana"/>
              </a:rPr>
              <a:t> An </a:t>
            </a:r>
            <a:r>
              <a:rPr dirty="0" sz="1000">
                <a:latin typeface="Verdana"/>
                <a:cs typeface="Verdana"/>
              </a:rPr>
              <a:t>arrowhead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shows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vector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direction.</a:t>
            </a:r>
            <a:endParaRPr sz="1000">
              <a:latin typeface="Verdana"/>
              <a:cs typeface="Verdana"/>
            </a:endParaRPr>
          </a:p>
          <a:p>
            <a:pPr marL="12700" marR="66675">
              <a:lnSpc>
                <a:spcPct val="100000"/>
              </a:lnSpc>
              <a:spcBef>
                <a:spcPts val="300"/>
              </a:spcBef>
            </a:pPr>
            <a:r>
              <a:rPr dirty="0" sz="1000">
                <a:latin typeface="Verdana"/>
                <a:cs typeface="Verdana"/>
              </a:rPr>
              <a:t>For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example,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if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we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have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vector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that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has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direction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parallel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to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x-</a:t>
            </a:r>
            <a:r>
              <a:rPr dirty="0" sz="1000">
                <a:latin typeface="Verdana"/>
                <a:cs typeface="Verdana"/>
              </a:rPr>
              <a:t>axis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of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given </a:t>
            </a:r>
            <a:r>
              <a:rPr dirty="0" sz="1000">
                <a:latin typeface="Verdana"/>
                <a:cs typeface="Verdana"/>
              </a:rPr>
              <a:t>3D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coordinate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system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and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length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of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5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units,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we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can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write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vector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as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follows:</a:t>
            </a:r>
            <a:endParaRPr sz="10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  <a:spcBef>
                <a:spcPts val="300"/>
              </a:spcBef>
            </a:pPr>
            <a:r>
              <a:rPr dirty="0" sz="1000" b="1">
                <a:latin typeface="Verdana"/>
                <a:cs typeface="Verdana"/>
              </a:rPr>
              <a:t>v</a:t>
            </a:r>
            <a:r>
              <a:rPr dirty="0" sz="1000" spc="-10" b="1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=</a:t>
            </a:r>
            <a:r>
              <a:rPr dirty="0" sz="1000" spc="-1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&lt;5,</a:t>
            </a:r>
            <a:r>
              <a:rPr dirty="0" sz="1000" spc="-1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0,</a:t>
            </a:r>
            <a:r>
              <a:rPr dirty="0" sz="1000" spc="-5">
                <a:latin typeface="Verdana"/>
                <a:cs typeface="Verdana"/>
              </a:rPr>
              <a:t> </a:t>
            </a:r>
            <a:r>
              <a:rPr dirty="0" sz="1000" spc="-25">
                <a:latin typeface="Verdana"/>
                <a:cs typeface="Verdana"/>
              </a:rPr>
              <a:t>0&gt;</a:t>
            </a:r>
            <a:endParaRPr sz="1000">
              <a:latin typeface="Verdana"/>
              <a:cs typeface="Verdana"/>
            </a:endParaRPr>
          </a:p>
          <a:p>
            <a:pPr marL="12700" marR="287655">
              <a:lnSpc>
                <a:spcPct val="100000"/>
              </a:lnSpc>
              <a:spcBef>
                <a:spcPts val="300"/>
              </a:spcBef>
            </a:pPr>
            <a:r>
              <a:rPr dirty="0" sz="1000">
                <a:latin typeface="Verdana"/>
                <a:cs typeface="Verdana"/>
              </a:rPr>
              <a:t>To</a:t>
            </a:r>
            <a:r>
              <a:rPr dirty="0" sz="1000" spc="-3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represent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that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vector,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we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need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an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anchor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point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in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coordinate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system.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 spc="-25">
                <a:latin typeface="Verdana"/>
                <a:cs typeface="Verdana"/>
              </a:rPr>
              <a:t>For </a:t>
            </a:r>
            <a:r>
              <a:rPr dirty="0" sz="1000">
                <a:latin typeface="Verdana"/>
                <a:cs typeface="Verdana"/>
              </a:rPr>
              <a:t>example,</a:t>
            </a:r>
            <a:r>
              <a:rPr dirty="0" sz="1000" spc="-3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all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of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arrows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in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following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figure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are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equal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representations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of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 spc="-25">
                <a:latin typeface="Verdana"/>
                <a:cs typeface="Verdana"/>
              </a:rPr>
              <a:t>the </a:t>
            </a:r>
            <a:r>
              <a:rPr dirty="0" sz="1000">
                <a:latin typeface="Verdana"/>
                <a:cs typeface="Verdana"/>
              </a:rPr>
              <a:t>same</a:t>
            </a:r>
            <a:r>
              <a:rPr dirty="0" sz="1000" spc="-3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vector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despite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fact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that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they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are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anchored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at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different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locations.</a:t>
            </a:r>
            <a:endParaRPr sz="1000">
              <a:latin typeface="Verdana"/>
              <a:cs typeface="Verdana"/>
            </a:endParaRPr>
          </a:p>
        </p:txBody>
      </p:sp>
      <p:pic>
        <p:nvPicPr>
          <p:cNvPr id="6" name="object 6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90650" y="4514850"/>
            <a:ext cx="2219325" cy="1181100"/>
          </a:xfrm>
          <a:prstGeom prst="rect">
            <a:avLst/>
          </a:prstGeom>
        </p:spPr>
      </p:pic>
      <p:sp>
        <p:nvSpPr>
          <p:cNvPr id="7" name="object 7" descr=""/>
          <p:cNvSpPr txBox="1"/>
          <p:nvPr/>
        </p:nvSpPr>
        <p:spPr>
          <a:xfrm>
            <a:off x="1358900" y="5711825"/>
            <a:ext cx="369570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i="1">
                <a:latin typeface="Verdana"/>
                <a:cs typeface="Verdana"/>
              </a:rPr>
              <a:t>Figure (1): Vector representation in the 3-D coordinate </a:t>
            </a:r>
            <a:r>
              <a:rPr dirty="0" sz="900" spc="-10" i="1">
                <a:latin typeface="Verdana"/>
                <a:cs typeface="Verdana"/>
              </a:rPr>
              <a:t>system.</a:t>
            </a:r>
            <a:endParaRPr sz="900">
              <a:latin typeface="Verdana"/>
              <a:cs typeface="Verdana"/>
            </a:endParaRPr>
          </a:p>
        </p:txBody>
      </p:sp>
      <p:sp>
        <p:nvSpPr>
          <p:cNvPr id="10" name="object 10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54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 spc="-25"/>
              <a:t>10</a:t>
            </a:fld>
          </a:p>
        </p:txBody>
      </p:sp>
      <p:sp>
        <p:nvSpPr>
          <p:cNvPr id="8" name="object 8" descr=""/>
          <p:cNvSpPr txBox="1"/>
          <p:nvPr/>
        </p:nvSpPr>
        <p:spPr>
          <a:xfrm>
            <a:off x="1771650" y="5981700"/>
            <a:ext cx="4686300" cy="495300"/>
          </a:xfrm>
          <a:prstGeom prst="rect">
            <a:avLst/>
          </a:prstGeom>
          <a:ln w="19050">
            <a:solidFill>
              <a:srgbClr val="CB1300"/>
            </a:solidFill>
          </a:ln>
        </p:spPr>
        <p:txBody>
          <a:bodyPr wrap="square" lIns="0" tIns="15875" rIns="0" bIns="0" rtlCol="0" vert="horz">
            <a:spAutoFit/>
          </a:bodyPr>
          <a:lstStyle/>
          <a:p>
            <a:pPr marL="57150" marR="92075">
              <a:lnSpc>
                <a:spcPct val="100000"/>
              </a:lnSpc>
              <a:spcBef>
                <a:spcPts val="125"/>
              </a:spcBef>
            </a:pPr>
            <a:r>
              <a:rPr dirty="0" sz="1000">
                <a:latin typeface="Verdana"/>
                <a:cs typeface="Verdana"/>
              </a:rPr>
              <a:t>Given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3D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vector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 b="1" i="1">
                <a:latin typeface="Verdana"/>
                <a:cs typeface="Verdana"/>
              </a:rPr>
              <a:t>v</a:t>
            </a:r>
            <a:r>
              <a:rPr dirty="0" sz="1000" spc="-5" b="1" i="1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=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&lt;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a1,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a2,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a3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&gt;,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all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vector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components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a1,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 spc="-25">
                <a:latin typeface="Verdana"/>
                <a:cs typeface="Verdana"/>
              </a:rPr>
              <a:t>a2, </a:t>
            </a:r>
            <a:r>
              <a:rPr dirty="0" sz="1000">
                <a:latin typeface="Verdana"/>
                <a:cs typeface="Verdana"/>
              </a:rPr>
              <a:t>a3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are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real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numbers.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Also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all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line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segments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from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point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A(x,y,z)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 spc="-25">
                <a:latin typeface="Verdana"/>
                <a:cs typeface="Verdana"/>
              </a:rPr>
              <a:t>to </a:t>
            </a:r>
            <a:r>
              <a:rPr dirty="0" sz="1000">
                <a:latin typeface="Verdana"/>
                <a:cs typeface="Verdana"/>
              </a:rPr>
              <a:t>point</a:t>
            </a:r>
            <a:r>
              <a:rPr dirty="0" sz="1000" spc="-4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B(x+a1,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y+a2,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z+a3)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are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equivalent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representations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of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vector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 spc="-25" b="1" i="1">
                <a:latin typeface="Verdana"/>
                <a:cs typeface="Verdana"/>
              </a:rPr>
              <a:t>v</a:t>
            </a:r>
            <a:r>
              <a:rPr dirty="0" sz="1000" spc="-25" i="1">
                <a:latin typeface="Verdana"/>
                <a:cs typeface="Verdana"/>
              </a:rPr>
              <a:t>.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1358900" y="6623081"/>
            <a:ext cx="5461635" cy="2006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416559">
              <a:lnSpc>
                <a:spcPct val="100000"/>
              </a:lnSpc>
              <a:spcBef>
                <a:spcPts val="100"/>
              </a:spcBef>
            </a:pPr>
            <a:r>
              <a:rPr dirty="0" sz="1000">
                <a:latin typeface="Verdana"/>
                <a:cs typeface="Verdana"/>
              </a:rPr>
              <a:t>So,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how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do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we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define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end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points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of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line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segment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that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represents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given vector?</a:t>
            </a:r>
            <a:endParaRPr sz="1000">
              <a:latin typeface="Verdana"/>
              <a:cs typeface="Verdana"/>
            </a:endParaRPr>
          </a:p>
          <a:p>
            <a:pPr marL="241300" marR="2778760" indent="-228600">
              <a:lnSpc>
                <a:spcPct val="125000"/>
              </a:lnSpc>
            </a:pPr>
            <a:r>
              <a:rPr dirty="0" sz="1000">
                <a:latin typeface="Verdana"/>
                <a:cs typeface="Verdana"/>
              </a:rPr>
              <a:t>Let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us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define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an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anchor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point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(A)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so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that: </a:t>
            </a:r>
            <a:r>
              <a:rPr dirty="0" sz="1000">
                <a:latin typeface="Verdana"/>
                <a:cs typeface="Verdana"/>
              </a:rPr>
              <a:t>A</a:t>
            </a:r>
            <a:r>
              <a:rPr dirty="0" sz="1000" spc="-1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=</a:t>
            </a:r>
            <a:r>
              <a:rPr dirty="0" sz="1000" spc="-1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(1,</a:t>
            </a:r>
            <a:r>
              <a:rPr dirty="0" sz="1000" spc="-1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2,</a:t>
            </a:r>
            <a:r>
              <a:rPr dirty="0" sz="1000" spc="-5">
                <a:latin typeface="Verdana"/>
                <a:cs typeface="Verdana"/>
              </a:rPr>
              <a:t> </a:t>
            </a:r>
            <a:r>
              <a:rPr dirty="0" sz="1000" spc="-25">
                <a:latin typeface="Verdana"/>
                <a:cs typeface="Verdana"/>
              </a:rPr>
              <a:t>3)</a:t>
            </a:r>
            <a:endParaRPr sz="10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dirty="0" sz="1000">
                <a:latin typeface="Verdana"/>
                <a:cs typeface="Verdana"/>
              </a:rPr>
              <a:t>And</a:t>
            </a:r>
            <a:r>
              <a:rPr dirty="0" sz="1000" spc="-1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</a:t>
            </a:r>
            <a:r>
              <a:rPr dirty="0" sz="1000" spc="-10">
                <a:latin typeface="Verdana"/>
                <a:cs typeface="Verdana"/>
              </a:rPr>
              <a:t> vector:</a:t>
            </a:r>
            <a:endParaRPr sz="10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  <a:spcBef>
                <a:spcPts val="300"/>
              </a:spcBef>
            </a:pPr>
            <a:r>
              <a:rPr dirty="0" sz="1000" b="1">
                <a:latin typeface="Verdana"/>
                <a:cs typeface="Verdana"/>
              </a:rPr>
              <a:t>v</a:t>
            </a:r>
            <a:r>
              <a:rPr dirty="0" sz="1000" spc="-10" b="1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=</a:t>
            </a:r>
            <a:r>
              <a:rPr dirty="0" sz="1000" spc="-1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&lt;5,</a:t>
            </a:r>
            <a:r>
              <a:rPr dirty="0" sz="1000" spc="-1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6,</a:t>
            </a:r>
            <a:r>
              <a:rPr dirty="0" sz="1000" spc="-5">
                <a:latin typeface="Verdana"/>
                <a:cs typeface="Verdana"/>
              </a:rPr>
              <a:t> </a:t>
            </a:r>
            <a:r>
              <a:rPr dirty="0" sz="1000" spc="-25">
                <a:latin typeface="Verdana"/>
                <a:cs typeface="Verdana"/>
              </a:rPr>
              <a:t>7&gt;</a:t>
            </a:r>
            <a:endParaRPr sz="1000">
              <a:latin typeface="Verdana"/>
              <a:cs typeface="Verdana"/>
            </a:endParaRPr>
          </a:p>
          <a:p>
            <a:pPr marL="12700" marR="5080">
              <a:lnSpc>
                <a:spcPct val="100000"/>
              </a:lnSpc>
              <a:spcBef>
                <a:spcPts val="300"/>
              </a:spcBef>
            </a:pP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3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tip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point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(B)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of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vector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is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calculated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by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adding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corresponding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components </a:t>
            </a:r>
            <a:r>
              <a:rPr dirty="0" sz="1000">
                <a:latin typeface="Verdana"/>
                <a:cs typeface="Verdana"/>
              </a:rPr>
              <a:t>from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anchor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point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and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vector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 spc="-25" b="1">
                <a:latin typeface="Verdana"/>
                <a:cs typeface="Verdana"/>
              </a:rPr>
              <a:t>v</a:t>
            </a:r>
            <a:r>
              <a:rPr dirty="0" sz="1000" spc="-25">
                <a:latin typeface="Verdana"/>
                <a:cs typeface="Verdana"/>
              </a:rPr>
              <a:t>:</a:t>
            </a:r>
            <a:endParaRPr sz="10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  <a:spcBef>
                <a:spcPts val="300"/>
              </a:spcBef>
            </a:pPr>
            <a:r>
              <a:rPr dirty="0" sz="1000">
                <a:latin typeface="Verdana"/>
                <a:cs typeface="Verdana"/>
              </a:rPr>
              <a:t>B</a:t>
            </a:r>
            <a:r>
              <a:rPr dirty="0" sz="1000" spc="-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=</a:t>
            </a:r>
            <a:r>
              <a:rPr dirty="0" sz="1000" spc="-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</a:t>
            </a:r>
            <a:r>
              <a:rPr dirty="0" sz="1000" spc="-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+</a:t>
            </a:r>
            <a:r>
              <a:rPr dirty="0" sz="1000" spc="-5">
                <a:latin typeface="Verdana"/>
                <a:cs typeface="Verdana"/>
              </a:rPr>
              <a:t> </a:t>
            </a:r>
            <a:r>
              <a:rPr dirty="0" sz="1000" spc="-50" b="1">
                <a:latin typeface="Verdana"/>
                <a:cs typeface="Verdana"/>
              </a:rPr>
              <a:t>v</a:t>
            </a:r>
            <a:endParaRPr sz="10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  <a:spcBef>
                <a:spcPts val="300"/>
              </a:spcBef>
            </a:pPr>
            <a:r>
              <a:rPr dirty="0" sz="1000">
                <a:latin typeface="Verdana"/>
                <a:cs typeface="Verdana"/>
              </a:rPr>
              <a:t>B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=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(1+5,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2+6,</a:t>
            </a:r>
            <a:r>
              <a:rPr dirty="0" sz="1000" spc="-10">
                <a:latin typeface="Verdana"/>
                <a:cs typeface="Verdana"/>
              </a:rPr>
              <a:t> </a:t>
            </a:r>
            <a:r>
              <a:rPr dirty="0" sz="1000" spc="-20">
                <a:latin typeface="Verdana"/>
                <a:cs typeface="Verdana"/>
              </a:rPr>
              <a:t>3+7)</a:t>
            </a:r>
            <a:endParaRPr sz="10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  <a:spcBef>
                <a:spcPts val="300"/>
              </a:spcBef>
            </a:pPr>
            <a:r>
              <a:rPr dirty="0" sz="1000">
                <a:latin typeface="Verdana"/>
                <a:cs typeface="Verdana"/>
              </a:rPr>
              <a:t>B</a:t>
            </a:r>
            <a:r>
              <a:rPr dirty="0" sz="1000" spc="-1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=</a:t>
            </a:r>
            <a:r>
              <a:rPr dirty="0" sz="1000" spc="-1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(6,</a:t>
            </a:r>
            <a:r>
              <a:rPr dirty="0" sz="1000" spc="-1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8,</a:t>
            </a:r>
            <a:r>
              <a:rPr dirty="0" sz="1000" spc="-5">
                <a:latin typeface="Verdana"/>
                <a:cs typeface="Verdana"/>
              </a:rPr>
              <a:t> </a:t>
            </a:r>
            <a:r>
              <a:rPr dirty="0" sz="1000" spc="-25">
                <a:latin typeface="Verdana"/>
                <a:cs typeface="Verdana"/>
              </a:rPr>
              <a:t>10)</a:t>
            </a:r>
            <a:endParaRPr sz="10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358900" y="508031"/>
            <a:ext cx="5502910" cy="1397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403475">
              <a:lnSpc>
                <a:spcPct val="100000"/>
              </a:lnSpc>
              <a:spcBef>
                <a:spcPts val="100"/>
              </a:spcBef>
            </a:pPr>
            <a:r>
              <a:rPr dirty="0" sz="1000" i="1">
                <a:latin typeface="Verdana"/>
                <a:cs typeface="Verdana"/>
              </a:rPr>
              <a:t>Essential</a:t>
            </a:r>
            <a:r>
              <a:rPr dirty="0" sz="1000" spc="-40" i="1">
                <a:latin typeface="Verdana"/>
                <a:cs typeface="Verdana"/>
              </a:rPr>
              <a:t> </a:t>
            </a:r>
            <a:r>
              <a:rPr dirty="0" sz="1000" i="1">
                <a:latin typeface="Verdana"/>
                <a:cs typeface="Verdana"/>
              </a:rPr>
              <a:t>Mathematics</a:t>
            </a:r>
            <a:r>
              <a:rPr dirty="0" sz="1000" spc="-40" i="1">
                <a:latin typeface="Verdana"/>
                <a:cs typeface="Verdana"/>
              </a:rPr>
              <a:t> </a:t>
            </a:r>
            <a:r>
              <a:rPr dirty="0" sz="1000" i="1">
                <a:latin typeface="Verdana"/>
                <a:cs typeface="Verdana"/>
              </a:rPr>
              <a:t>for</a:t>
            </a:r>
            <a:r>
              <a:rPr dirty="0" sz="1000" spc="-40" i="1">
                <a:latin typeface="Verdana"/>
                <a:cs typeface="Verdana"/>
              </a:rPr>
              <a:t> </a:t>
            </a:r>
            <a:r>
              <a:rPr dirty="0" sz="1000" i="1">
                <a:latin typeface="Verdana"/>
                <a:cs typeface="Verdana"/>
              </a:rPr>
              <a:t>Computational</a:t>
            </a:r>
            <a:r>
              <a:rPr dirty="0" sz="1000" spc="-40" i="1">
                <a:latin typeface="Verdana"/>
                <a:cs typeface="Verdana"/>
              </a:rPr>
              <a:t> </a:t>
            </a:r>
            <a:r>
              <a:rPr dirty="0" sz="1000" spc="-10" i="1">
                <a:latin typeface="Verdana"/>
                <a:cs typeface="Verdana"/>
              </a:rPr>
              <a:t>Design</a:t>
            </a:r>
            <a:endParaRPr sz="1000">
              <a:latin typeface="Verdana"/>
              <a:cs typeface="Verdana"/>
            </a:endParaRPr>
          </a:p>
          <a:p>
            <a:pPr>
              <a:lnSpc>
                <a:spcPct val="100000"/>
              </a:lnSpc>
            </a:pPr>
            <a:endParaRPr sz="12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1200" b="1">
                <a:latin typeface="Arial"/>
                <a:cs typeface="Arial"/>
              </a:rPr>
              <a:t>Singularity in NURBS </a:t>
            </a:r>
            <a:r>
              <a:rPr dirty="0" sz="1200" spc="-10" b="1">
                <a:latin typeface="Arial"/>
                <a:cs typeface="Arial"/>
              </a:rPr>
              <a:t>surfaces</a:t>
            </a:r>
            <a:endParaRPr sz="1200">
              <a:latin typeface="Arial"/>
              <a:cs typeface="Arial"/>
            </a:endParaRPr>
          </a:p>
          <a:p>
            <a:pPr marL="12700" marR="138430">
              <a:lnSpc>
                <a:spcPct val="100000"/>
              </a:lnSpc>
              <a:spcBef>
                <a:spcPts val="335"/>
              </a:spcBef>
            </a:pPr>
            <a:r>
              <a:rPr dirty="0" sz="1000">
                <a:latin typeface="Verdana"/>
                <a:cs typeface="Verdana"/>
              </a:rPr>
              <a:t>For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example,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if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you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have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linear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edge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of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simple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plane,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and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you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drag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two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 spc="-25">
                <a:latin typeface="Verdana"/>
                <a:cs typeface="Verdana"/>
              </a:rPr>
              <a:t>end </a:t>
            </a:r>
            <a:r>
              <a:rPr dirty="0" sz="1000">
                <a:latin typeface="Verdana"/>
                <a:cs typeface="Verdana"/>
              </a:rPr>
              <a:t>control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points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of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an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edge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so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they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overlap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(collapse)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at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middle,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you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will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get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 spc="-50">
                <a:latin typeface="Verdana"/>
                <a:cs typeface="Verdana"/>
              </a:rPr>
              <a:t>a </a:t>
            </a:r>
            <a:r>
              <a:rPr dirty="0" sz="1000">
                <a:latin typeface="Verdana"/>
                <a:cs typeface="Verdana"/>
              </a:rPr>
              <a:t>singular</a:t>
            </a:r>
            <a:r>
              <a:rPr dirty="0" sz="1000" spc="-3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edge.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You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will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notice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that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surface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isocurves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converge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at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singular point.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3" name="object 3" descr=""/>
          <p:cNvSpPr/>
          <p:nvPr/>
        </p:nvSpPr>
        <p:spPr>
          <a:xfrm>
            <a:off x="1143000" y="9210675"/>
            <a:ext cx="5715000" cy="9525"/>
          </a:xfrm>
          <a:custGeom>
            <a:avLst/>
            <a:gdLst/>
            <a:ahLst/>
            <a:cxnLst/>
            <a:rect l="l" t="t" r="r" b="b"/>
            <a:pathLst>
              <a:path w="5715000" h="9525">
                <a:moveTo>
                  <a:pt x="5715000" y="9525"/>
                </a:moveTo>
                <a:lnTo>
                  <a:pt x="0" y="9525"/>
                </a:lnTo>
                <a:lnTo>
                  <a:pt x="0" y="0"/>
                </a:lnTo>
                <a:lnTo>
                  <a:pt x="5715000" y="0"/>
                </a:lnTo>
                <a:lnTo>
                  <a:pt x="5715000" y="9525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90650" y="2028825"/>
            <a:ext cx="4152900" cy="1200150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1358900" y="3244850"/>
            <a:ext cx="5436870" cy="860425"/>
          </a:xfrm>
          <a:prstGeom prst="rect">
            <a:avLst/>
          </a:prstGeom>
        </p:spPr>
        <p:txBody>
          <a:bodyPr wrap="square" lIns="0" tIns="20320" rIns="0" bIns="0" rtlCol="0" vert="horz">
            <a:spAutoFit/>
          </a:bodyPr>
          <a:lstStyle/>
          <a:p>
            <a:pPr marL="12700" marR="37465">
              <a:lnSpc>
                <a:spcPts val="1050"/>
              </a:lnSpc>
              <a:spcBef>
                <a:spcPts val="160"/>
              </a:spcBef>
            </a:pPr>
            <a:r>
              <a:rPr dirty="0" sz="900" i="1">
                <a:latin typeface="Verdana"/>
                <a:cs typeface="Verdana"/>
              </a:rPr>
              <a:t>Figure (67): Collapse two corner points of a rectangular NURBS surface to create a </a:t>
            </a:r>
            <a:r>
              <a:rPr dirty="0" sz="900" spc="-10" i="1">
                <a:latin typeface="Verdana"/>
                <a:cs typeface="Verdana"/>
              </a:rPr>
              <a:t>triangular</a:t>
            </a:r>
            <a:r>
              <a:rPr dirty="0" sz="900" spc="-10" i="1">
                <a:latin typeface="Verdana"/>
                <a:cs typeface="Verdana"/>
              </a:rPr>
              <a:t> </a:t>
            </a:r>
            <a:r>
              <a:rPr dirty="0" sz="900" i="1">
                <a:latin typeface="Verdana"/>
                <a:cs typeface="Verdana"/>
              </a:rPr>
              <a:t>surface with singularity. The parameter rectangle remains </a:t>
            </a:r>
            <a:r>
              <a:rPr dirty="0" sz="900" spc="-10" i="1">
                <a:latin typeface="Verdana"/>
                <a:cs typeface="Verdana"/>
              </a:rPr>
              <a:t>rectangular.</a:t>
            </a:r>
            <a:endParaRPr sz="900">
              <a:latin typeface="Verdana"/>
              <a:cs typeface="Verdana"/>
            </a:endParaRPr>
          </a:p>
          <a:p>
            <a:pPr marL="12700" marR="5080">
              <a:lnSpc>
                <a:spcPct val="100000"/>
              </a:lnSpc>
              <a:spcBef>
                <a:spcPts val="815"/>
              </a:spcBef>
            </a:pP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3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above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triangular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shape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can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be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created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without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singularity.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You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can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trim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 spc="-50">
                <a:latin typeface="Verdana"/>
                <a:cs typeface="Verdana"/>
              </a:rPr>
              <a:t>a </a:t>
            </a:r>
            <a:r>
              <a:rPr dirty="0" sz="1000">
                <a:latin typeface="Verdana"/>
                <a:cs typeface="Verdana"/>
              </a:rPr>
              <a:t>surface</a:t>
            </a:r>
            <a:r>
              <a:rPr dirty="0" sz="1000" spc="-3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with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triangle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polyline.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When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you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examine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underlying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NURBS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structure, </a:t>
            </a:r>
            <a:r>
              <a:rPr dirty="0" sz="1000">
                <a:latin typeface="Verdana"/>
                <a:cs typeface="Verdana"/>
              </a:rPr>
              <a:t>you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see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that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it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remains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rectangular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shape.</a:t>
            </a:r>
            <a:endParaRPr sz="1000">
              <a:latin typeface="Verdana"/>
              <a:cs typeface="Verdana"/>
            </a:endParaRPr>
          </a:p>
        </p:txBody>
      </p:sp>
      <p:pic>
        <p:nvPicPr>
          <p:cNvPr id="6" name="object 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90650" y="4229100"/>
            <a:ext cx="4219575" cy="1209675"/>
          </a:xfrm>
          <a:prstGeom prst="rect">
            <a:avLst/>
          </a:prstGeom>
        </p:spPr>
      </p:pic>
      <p:sp>
        <p:nvSpPr>
          <p:cNvPr id="7" name="object 7" descr=""/>
          <p:cNvSpPr txBox="1"/>
          <p:nvPr/>
        </p:nvSpPr>
        <p:spPr>
          <a:xfrm>
            <a:off x="1358900" y="5454650"/>
            <a:ext cx="5270500" cy="8794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i="1">
                <a:latin typeface="Verdana"/>
                <a:cs typeface="Verdana"/>
              </a:rPr>
              <a:t>Figure (68): Trim a rectangular NURBS surface to create a trimmed triangular </a:t>
            </a:r>
            <a:r>
              <a:rPr dirty="0" sz="900" spc="-10" i="1">
                <a:latin typeface="Verdana"/>
                <a:cs typeface="Verdana"/>
              </a:rPr>
              <a:t>surface.</a:t>
            </a:r>
            <a:endParaRPr sz="900">
              <a:latin typeface="Verdana"/>
              <a:cs typeface="Verdana"/>
            </a:endParaRPr>
          </a:p>
          <a:p>
            <a:pPr marL="12700" marR="5080">
              <a:lnSpc>
                <a:spcPct val="100000"/>
              </a:lnSpc>
              <a:spcBef>
                <a:spcPts val="845"/>
              </a:spcBef>
            </a:pPr>
            <a:r>
              <a:rPr dirty="0" sz="1000">
                <a:latin typeface="Verdana"/>
                <a:cs typeface="Verdana"/>
              </a:rPr>
              <a:t>Other</a:t>
            </a:r>
            <a:r>
              <a:rPr dirty="0" sz="1000" spc="-3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common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examples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of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surfaces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that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are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hard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to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generate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without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singularity </a:t>
            </a:r>
            <a:r>
              <a:rPr dirty="0" sz="1000">
                <a:latin typeface="Verdana"/>
                <a:cs typeface="Verdana"/>
              </a:rPr>
              <a:t>are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cone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and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sphere.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top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of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cone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and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top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and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bottom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edges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of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 spc="-50">
                <a:latin typeface="Verdana"/>
                <a:cs typeface="Verdana"/>
              </a:rPr>
              <a:t>a </a:t>
            </a:r>
            <a:r>
              <a:rPr dirty="0" sz="1000">
                <a:latin typeface="Verdana"/>
                <a:cs typeface="Verdana"/>
              </a:rPr>
              <a:t>sphere</a:t>
            </a:r>
            <a:r>
              <a:rPr dirty="0" sz="1000" spc="-3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are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collapsed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into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one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point.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Whether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there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is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singularity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or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not,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 spc="-25">
                <a:latin typeface="Verdana"/>
                <a:cs typeface="Verdana"/>
              </a:rPr>
              <a:t>the </a:t>
            </a:r>
            <a:r>
              <a:rPr dirty="0" sz="1000">
                <a:latin typeface="Verdana"/>
                <a:cs typeface="Verdana"/>
              </a:rPr>
              <a:t>parameter</a:t>
            </a:r>
            <a:r>
              <a:rPr dirty="0" sz="1000" spc="-4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rectangle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maintains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more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or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less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rectangular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region.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8" name="object 8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54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 spc="-25"/>
              <a:t>56</a:t>
            </a:fld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358900" y="508031"/>
            <a:ext cx="5502910" cy="16637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403475">
              <a:lnSpc>
                <a:spcPct val="100000"/>
              </a:lnSpc>
              <a:spcBef>
                <a:spcPts val="100"/>
              </a:spcBef>
            </a:pPr>
            <a:r>
              <a:rPr dirty="0" sz="1000" i="1">
                <a:latin typeface="Verdana"/>
                <a:cs typeface="Verdana"/>
              </a:rPr>
              <a:t>Essential</a:t>
            </a:r>
            <a:r>
              <a:rPr dirty="0" sz="1000" spc="-40" i="1">
                <a:latin typeface="Verdana"/>
                <a:cs typeface="Verdana"/>
              </a:rPr>
              <a:t> </a:t>
            </a:r>
            <a:r>
              <a:rPr dirty="0" sz="1000" i="1">
                <a:latin typeface="Verdana"/>
                <a:cs typeface="Verdana"/>
              </a:rPr>
              <a:t>Mathematics</a:t>
            </a:r>
            <a:r>
              <a:rPr dirty="0" sz="1000" spc="-40" i="1">
                <a:latin typeface="Verdana"/>
                <a:cs typeface="Verdana"/>
              </a:rPr>
              <a:t> </a:t>
            </a:r>
            <a:r>
              <a:rPr dirty="0" sz="1000" i="1">
                <a:latin typeface="Verdana"/>
                <a:cs typeface="Verdana"/>
              </a:rPr>
              <a:t>for</a:t>
            </a:r>
            <a:r>
              <a:rPr dirty="0" sz="1000" spc="-40" i="1">
                <a:latin typeface="Verdana"/>
                <a:cs typeface="Verdana"/>
              </a:rPr>
              <a:t> </a:t>
            </a:r>
            <a:r>
              <a:rPr dirty="0" sz="1000" i="1">
                <a:latin typeface="Verdana"/>
                <a:cs typeface="Verdana"/>
              </a:rPr>
              <a:t>Computational</a:t>
            </a:r>
            <a:r>
              <a:rPr dirty="0" sz="1000" spc="-40" i="1">
                <a:latin typeface="Verdana"/>
                <a:cs typeface="Verdana"/>
              </a:rPr>
              <a:t> </a:t>
            </a:r>
            <a:r>
              <a:rPr dirty="0" sz="1000" spc="-10" i="1">
                <a:latin typeface="Verdana"/>
                <a:cs typeface="Verdana"/>
              </a:rPr>
              <a:t>Design</a:t>
            </a:r>
            <a:endParaRPr sz="1000">
              <a:latin typeface="Verdana"/>
              <a:cs typeface="Verdana"/>
            </a:endParaRPr>
          </a:p>
          <a:p>
            <a:pPr>
              <a:lnSpc>
                <a:spcPct val="100000"/>
              </a:lnSpc>
            </a:pPr>
            <a:endParaRPr sz="12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1200" b="1">
                <a:latin typeface="Arial"/>
                <a:cs typeface="Arial"/>
              </a:rPr>
              <a:t>Trimmed NURBS </a:t>
            </a:r>
            <a:r>
              <a:rPr dirty="0" sz="1200" spc="-10" b="1">
                <a:latin typeface="Arial"/>
                <a:cs typeface="Arial"/>
              </a:rPr>
              <a:t>surfaces</a:t>
            </a:r>
            <a:endParaRPr sz="1200">
              <a:latin typeface="Arial"/>
              <a:cs typeface="Arial"/>
            </a:endParaRPr>
          </a:p>
          <a:p>
            <a:pPr marL="12700" marR="63500">
              <a:lnSpc>
                <a:spcPct val="100000"/>
              </a:lnSpc>
              <a:spcBef>
                <a:spcPts val="335"/>
              </a:spcBef>
            </a:pPr>
            <a:r>
              <a:rPr dirty="0" sz="1000">
                <a:latin typeface="Verdana"/>
                <a:cs typeface="Verdana"/>
              </a:rPr>
              <a:t>NURBS</a:t>
            </a:r>
            <a:r>
              <a:rPr dirty="0" sz="1000" spc="-3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surfaces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can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be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trimmed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or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untrimmed.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Trimmed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surfaces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use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an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underlying </a:t>
            </a:r>
            <a:r>
              <a:rPr dirty="0" sz="1000">
                <a:latin typeface="Verdana"/>
                <a:cs typeface="Verdana"/>
              </a:rPr>
              <a:t>NURBS</a:t>
            </a:r>
            <a:r>
              <a:rPr dirty="0" sz="1000" spc="-3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surface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and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closed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curves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to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trim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out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part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of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that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surface.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Each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surface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 spc="-25">
                <a:latin typeface="Verdana"/>
                <a:cs typeface="Verdana"/>
              </a:rPr>
              <a:t>has </a:t>
            </a:r>
            <a:r>
              <a:rPr dirty="0" sz="1000">
                <a:latin typeface="Verdana"/>
                <a:cs typeface="Verdana"/>
              </a:rPr>
              <a:t>one</a:t>
            </a:r>
            <a:r>
              <a:rPr dirty="0" sz="1000" spc="-3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closed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curve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that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defines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outer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border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(</a:t>
            </a:r>
            <a:r>
              <a:rPr dirty="0" sz="1000" i="1">
                <a:latin typeface="Verdana"/>
                <a:cs typeface="Verdana"/>
              </a:rPr>
              <a:t>outer</a:t>
            </a:r>
            <a:r>
              <a:rPr dirty="0" sz="1000" spc="-20" i="1">
                <a:latin typeface="Verdana"/>
                <a:cs typeface="Verdana"/>
              </a:rPr>
              <a:t> </a:t>
            </a:r>
            <a:r>
              <a:rPr dirty="0" sz="1000" i="1">
                <a:latin typeface="Verdana"/>
                <a:cs typeface="Verdana"/>
              </a:rPr>
              <a:t>loop</a:t>
            </a:r>
            <a:r>
              <a:rPr dirty="0" sz="1000">
                <a:latin typeface="Verdana"/>
                <a:cs typeface="Verdana"/>
              </a:rPr>
              <a:t>)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and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can</a:t>
            </a:r>
            <a:r>
              <a:rPr dirty="0" sz="1000" spc="-20">
                <a:latin typeface="Verdana"/>
                <a:cs typeface="Verdana"/>
              </a:rPr>
              <a:t> have</a:t>
            </a:r>
            <a:endParaRPr sz="1000">
              <a:latin typeface="Verdana"/>
              <a:cs typeface="Verdana"/>
            </a:endParaRPr>
          </a:p>
          <a:p>
            <a:pPr algn="just" marL="12700" marR="114300">
              <a:lnSpc>
                <a:spcPct val="100000"/>
              </a:lnSpc>
            </a:pPr>
            <a:r>
              <a:rPr dirty="0" sz="1000" spc="-10">
                <a:latin typeface="Verdana"/>
                <a:cs typeface="Verdana"/>
              </a:rPr>
              <a:t>non-</a:t>
            </a:r>
            <a:r>
              <a:rPr dirty="0" sz="1000">
                <a:latin typeface="Verdana"/>
                <a:cs typeface="Verdana"/>
              </a:rPr>
              <a:t>intersecting</a:t>
            </a:r>
            <a:r>
              <a:rPr dirty="0" sz="1000" spc="-3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closed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inner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curves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to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define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holes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(</a:t>
            </a:r>
            <a:r>
              <a:rPr dirty="0" sz="1000" i="1">
                <a:latin typeface="Verdana"/>
                <a:cs typeface="Verdana"/>
              </a:rPr>
              <a:t>inner</a:t>
            </a:r>
            <a:r>
              <a:rPr dirty="0" sz="1000" spc="-20" i="1">
                <a:latin typeface="Verdana"/>
                <a:cs typeface="Verdana"/>
              </a:rPr>
              <a:t> </a:t>
            </a:r>
            <a:r>
              <a:rPr dirty="0" sz="1000" i="1">
                <a:latin typeface="Verdana"/>
                <a:cs typeface="Verdana"/>
              </a:rPr>
              <a:t>loops</a:t>
            </a:r>
            <a:r>
              <a:rPr dirty="0" sz="1000">
                <a:latin typeface="Verdana"/>
                <a:cs typeface="Verdana"/>
              </a:rPr>
              <a:t>).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surface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with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 spc="-25">
                <a:latin typeface="Verdana"/>
                <a:cs typeface="Verdana"/>
              </a:rPr>
              <a:t>an </a:t>
            </a:r>
            <a:r>
              <a:rPr dirty="0" sz="1000">
                <a:latin typeface="Verdana"/>
                <a:cs typeface="Verdana"/>
              </a:rPr>
              <a:t>outer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loop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that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is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same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as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that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of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its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underlying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NURBS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surface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and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that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has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 spc="-25">
                <a:latin typeface="Verdana"/>
                <a:cs typeface="Verdana"/>
              </a:rPr>
              <a:t>no </a:t>
            </a:r>
            <a:r>
              <a:rPr dirty="0" sz="1000">
                <a:latin typeface="Verdana"/>
                <a:cs typeface="Verdana"/>
              </a:rPr>
              <a:t>holes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is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what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we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refer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to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as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an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 i="1">
                <a:latin typeface="Verdana"/>
                <a:cs typeface="Verdana"/>
              </a:rPr>
              <a:t>untrimmed</a:t>
            </a:r>
            <a:r>
              <a:rPr dirty="0" sz="1000" spc="-15" i="1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surface.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3" name="object 3" descr=""/>
          <p:cNvSpPr/>
          <p:nvPr/>
        </p:nvSpPr>
        <p:spPr>
          <a:xfrm>
            <a:off x="1143000" y="9210675"/>
            <a:ext cx="5715000" cy="9525"/>
          </a:xfrm>
          <a:custGeom>
            <a:avLst/>
            <a:gdLst/>
            <a:ahLst/>
            <a:cxnLst/>
            <a:rect l="l" t="t" r="r" b="b"/>
            <a:pathLst>
              <a:path w="5715000" h="9525">
                <a:moveTo>
                  <a:pt x="5715000" y="9525"/>
                </a:moveTo>
                <a:lnTo>
                  <a:pt x="0" y="9525"/>
                </a:lnTo>
                <a:lnTo>
                  <a:pt x="0" y="0"/>
                </a:lnTo>
                <a:lnTo>
                  <a:pt x="5715000" y="0"/>
                </a:lnTo>
                <a:lnTo>
                  <a:pt x="5715000" y="9525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90650" y="2295525"/>
            <a:ext cx="3395163" cy="1447800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1358900" y="3759200"/>
            <a:ext cx="5511800" cy="15652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i="1">
                <a:latin typeface="Verdana"/>
                <a:cs typeface="Verdana"/>
              </a:rPr>
              <a:t>Figure (69): Trimmed surface in modeling space (left) and in parameter rectangle </a:t>
            </a:r>
            <a:r>
              <a:rPr dirty="0" sz="900" spc="-10" i="1">
                <a:latin typeface="Verdana"/>
                <a:cs typeface="Verdana"/>
              </a:rPr>
              <a:t>(right).</a:t>
            </a:r>
            <a:endParaRPr sz="9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tabLst>
                <a:tab pos="5498465" algn="l"/>
              </a:tabLst>
            </a:pPr>
            <a:r>
              <a:rPr dirty="0" u="sng" sz="1400" spc="-1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Polysurfaces</a:t>
            </a:r>
            <a:r>
              <a:rPr dirty="0" u="sng" sz="140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	</a:t>
            </a:r>
            <a:endParaRPr sz="1400">
              <a:latin typeface="Arial"/>
              <a:cs typeface="Arial"/>
            </a:endParaRPr>
          </a:p>
          <a:p>
            <a:pPr marL="12700" marR="35560">
              <a:lnSpc>
                <a:spcPct val="100000"/>
              </a:lnSpc>
              <a:spcBef>
                <a:spcPts val="445"/>
              </a:spcBef>
            </a:pPr>
            <a:r>
              <a:rPr dirty="0" sz="1000">
                <a:latin typeface="Verdana"/>
                <a:cs typeface="Verdana"/>
              </a:rPr>
              <a:t>A</a:t>
            </a:r>
            <a:r>
              <a:rPr dirty="0" sz="1000" spc="-3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polysurface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consists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of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two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or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more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(possibly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trimmed)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NURBS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surfaces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joined </a:t>
            </a:r>
            <a:r>
              <a:rPr dirty="0" sz="1000">
                <a:latin typeface="Verdana"/>
                <a:cs typeface="Verdana"/>
              </a:rPr>
              <a:t>together.</a:t>
            </a:r>
            <a:r>
              <a:rPr dirty="0" sz="1000" spc="-4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Each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surface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has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its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own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structure,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parameterization,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and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isocurve </a:t>
            </a:r>
            <a:r>
              <a:rPr dirty="0" sz="1000">
                <a:latin typeface="Verdana"/>
                <a:cs typeface="Verdana"/>
              </a:rPr>
              <a:t>directions</a:t>
            </a:r>
            <a:r>
              <a:rPr dirty="0" sz="1000" spc="-4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that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do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not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have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to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match.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Polysurfaces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are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represented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using</a:t>
            </a:r>
            <a:r>
              <a:rPr dirty="0" sz="1000" spc="-25">
                <a:latin typeface="Verdana"/>
                <a:cs typeface="Verdana"/>
              </a:rPr>
              <a:t> the </a:t>
            </a:r>
            <a:r>
              <a:rPr dirty="0" sz="1000">
                <a:latin typeface="Verdana"/>
                <a:cs typeface="Verdana"/>
              </a:rPr>
              <a:t>boundary</a:t>
            </a:r>
            <a:r>
              <a:rPr dirty="0" sz="1000" spc="-4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representation</a:t>
            </a:r>
            <a:r>
              <a:rPr dirty="0" sz="1000" spc="-3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(</a:t>
            </a:r>
            <a:r>
              <a:rPr dirty="0" sz="1000" i="1">
                <a:latin typeface="Verdana"/>
                <a:cs typeface="Verdana"/>
              </a:rPr>
              <a:t>BRep</a:t>
            </a:r>
            <a:r>
              <a:rPr dirty="0" sz="1000">
                <a:latin typeface="Verdana"/>
                <a:cs typeface="Verdana"/>
              </a:rPr>
              <a:t>).</a:t>
            </a:r>
            <a:r>
              <a:rPr dirty="0" sz="1000" spc="-3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4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BRep</a:t>
            </a:r>
            <a:r>
              <a:rPr dirty="0" sz="1000" spc="-3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structure</a:t>
            </a:r>
            <a:r>
              <a:rPr dirty="0" sz="1000" spc="-3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describes</a:t>
            </a:r>
            <a:r>
              <a:rPr dirty="0" sz="1000" spc="-4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surfaces,</a:t>
            </a:r>
            <a:r>
              <a:rPr dirty="0" sz="1000" spc="-3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edges,</a:t>
            </a:r>
            <a:r>
              <a:rPr dirty="0" sz="1000" spc="-35">
                <a:latin typeface="Verdana"/>
                <a:cs typeface="Verdana"/>
              </a:rPr>
              <a:t> </a:t>
            </a:r>
            <a:r>
              <a:rPr dirty="0" sz="1000" spc="-25">
                <a:latin typeface="Verdana"/>
                <a:cs typeface="Verdana"/>
              </a:rPr>
              <a:t>and </a:t>
            </a:r>
            <a:r>
              <a:rPr dirty="0" sz="1000">
                <a:latin typeface="Verdana"/>
                <a:cs typeface="Verdana"/>
              </a:rPr>
              <a:t>vertices</a:t>
            </a:r>
            <a:r>
              <a:rPr dirty="0" sz="1000" spc="-4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with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trimming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data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and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connectivity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among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different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parts.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Trimmed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surface </a:t>
            </a:r>
            <a:r>
              <a:rPr dirty="0" sz="1000">
                <a:latin typeface="Verdana"/>
                <a:cs typeface="Verdana"/>
              </a:rPr>
              <a:t>are</a:t>
            </a:r>
            <a:r>
              <a:rPr dirty="0" sz="1000" spc="-3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also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represented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using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BRep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data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structure.</a:t>
            </a:r>
            <a:endParaRPr sz="1000">
              <a:latin typeface="Verdana"/>
              <a:cs typeface="Verdana"/>
            </a:endParaRPr>
          </a:p>
        </p:txBody>
      </p:sp>
      <p:pic>
        <p:nvPicPr>
          <p:cNvPr id="6" name="object 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90650" y="5448300"/>
            <a:ext cx="3905925" cy="1562100"/>
          </a:xfrm>
          <a:prstGeom prst="rect">
            <a:avLst/>
          </a:prstGeom>
        </p:spPr>
      </p:pic>
      <p:sp>
        <p:nvSpPr>
          <p:cNvPr id="7" name="object 7" descr=""/>
          <p:cNvSpPr txBox="1"/>
          <p:nvPr/>
        </p:nvSpPr>
        <p:spPr>
          <a:xfrm>
            <a:off x="1358900" y="7026275"/>
            <a:ext cx="5198745" cy="1012825"/>
          </a:xfrm>
          <a:prstGeom prst="rect">
            <a:avLst/>
          </a:prstGeom>
        </p:spPr>
        <p:txBody>
          <a:bodyPr wrap="square" lIns="0" tIns="20320" rIns="0" bIns="0" rtlCol="0" vert="horz">
            <a:spAutoFit/>
          </a:bodyPr>
          <a:lstStyle/>
          <a:p>
            <a:pPr marL="12700" marR="171450">
              <a:lnSpc>
                <a:spcPts val="1050"/>
              </a:lnSpc>
              <a:spcBef>
                <a:spcPts val="160"/>
              </a:spcBef>
            </a:pPr>
            <a:r>
              <a:rPr dirty="0" sz="900" i="1">
                <a:latin typeface="Verdana"/>
                <a:cs typeface="Verdana"/>
              </a:rPr>
              <a:t>Figure (70): Polysurfaces are made out of joined surfaces with common edges </a:t>
            </a:r>
            <a:r>
              <a:rPr dirty="0" sz="900" spc="-10" i="1">
                <a:latin typeface="Verdana"/>
                <a:cs typeface="Verdana"/>
              </a:rPr>
              <a:t>aligning</a:t>
            </a:r>
            <a:r>
              <a:rPr dirty="0" sz="900" spc="-10" i="1">
                <a:latin typeface="Verdana"/>
                <a:cs typeface="Verdana"/>
              </a:rPr>
              <a:t> </a:t>
            </a:r>
            <a:r>
              <a:rPr dirty="0" sz="900" i="1">
                <a:latin typeface="Verdana"/>
                <a:cs typeface="Verdana"/>
              </a:rPr>
              <a:t>perfectly within </a:t>
            </a:r>
            <a:r>
              <a:rPr dirty="0" sz="900" spc="-10" i="1">
                <a:latin typeface="Verdana"/>
                <a:cs typeface="Verdana"/>
              </a:rPr>
              <a:t>tolerance.</a:t>
            </a:r>
            <a:endParaRPr sz="900">
              <a:latin typeface="Verdana"/>
              <a:cs typeface="Verdana"/>
            </a:endParaRPr>
          </a:p>
          <a:p>
            <a:pPr marL="12700" marR="5080">
              <a:lnSpc>
                <a:spcPct val="100000"/>
              </a:lnSpc>
              <a:spcBef>
                <a:spcPts val="815"/>
              </a:spcBef>
            </a:pP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BRep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is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data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structure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that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describes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each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face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in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terms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of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its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underlying </a:t>
            </a:r>
            <a:r>
              <a:rPr dirty="0" sz="1000">
                <a:latin typeface="Verdana"/>
                <a:cs typeface="Verdana"/>
              </a:rPr>
              <a:t>surface,</a:t>
            </a:r>
            <a:r>
              <a:rPr dirty="0" sz="1000" spc="-4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surrounding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3-</a:t>
            </a:r>
            <a:r>
              <a:rPr dirty="0" sz="1000">
                <a:latin typeface="Verdana"/>
                <a:cs typeface="Verdana"/>
              </a:rPr>
              <a:t>D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edges,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vertices,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parameter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space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2-</a:t>
            </a:r>
            <a:r>
              <a:rPr dirty="0" sz="1000">
                <a:latin typeface="Verdana"/>
                <a:cs typeface="Verdana"/>
              </a:rPr>
              <a:t>D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trims,</a:t>
            </a:r>
            <a:r>
              <a:rPr dirty="0" sz="1000" spc="-25">
                <a:latin typeface="Verdana"/>
                <a:cs typeface="Verdana"/>
              </a:rPr>
              <a:t> and </a:t>
            </a:r>
            <a:r>
              <a:rPr dirty="0" sz="1000">
                <a:latin typeface="Verdana"/>
                <a:cs typeface="Verdana"/>
              </a:rPr>
              <a:t>relationship</a:t>
            </a:r>
            <a:r>
              <a:rPr dirty="0" sz="1000" spc="-4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between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neighboring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faces.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BRep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objects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are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also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called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 i="1">
                <a:latin typeface="Verdana"/>
                <a:cs typeface="Verdana"/>
              </a:rPr>
              <a:t>solids</a:t>
            </a:r>
            <a:r>
              <a:rPr dirty="0" sz="1000" spc="-25" i="1">
                <a:latin typeface="Verdana"/>
                <a:cs typeface="Verdana"/>
              </a:rPr>
              <a:t> </a:t>
            </a:r>
            <a:r>
              <a:rPr dirty="0" sz="1000" spc="-20">
                <a:latin typeface="Verdana"/>
                <a:cs typeface="Verdana"/>
              </a:rPr>
              <a:t>when </a:t>
            </a:r>
            <a:r>
              <a:rPr dirty="0" sz="1000">
                <a:latin typeface="Verdana"/>
                <a:cs typeface="Verdana"/>
              </a:rPr>
              <a:t>they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are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closed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(watertight).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8" name="object 8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54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 spc="-25"/>
              <a:t>56</a:t>
            </a:fld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358900" y="508031"/>
            <a:ext cx="5502910" cy="7207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403475">
              <a:lnSpc>
                <a:spcPct val="100000"/>
              </a:lnSpc>
              <a:spcBef>
                <a:spcPts val="100"/>
              </a:spcBef>
            </a:pPr>
            <a:r>
              <a:rPr dirty="0" sz="1000" i="1">
                <a:latin typeface="Verdana"/>
                <a:cs typeface="Verdana"/>
              </a:rPr>
              <a:t>Essential</a:t>
            </a:r>
            <a:r>
              <a:rPr dirty="0" sz="1000" spc="-40" i="1">
                <a:latin typeface="Verdana"/>
                <a:cs typeface="Verdana"/>
              </a:rPr>
              <a:t> </a:t>
            </a:r>
            <a:r>
              <a:rPr dirty="0" sz="1000" i="1">
                <a:latin typeface="Verdana"/>
                <a:cs typeface="Verdana"/>
              </a:rPr>
              <a:t>Mathematics</a:t>
            </a:r>
            <a:r>
              <a:rPr dirty="0" sz="1000" spc="-40" i="1">
                <a:latin typeface="Verdana"/>
                <a:cs typeface="Verdana"/>
              </a:rPr>
              <a:t> </a:t>
            </a:r>
            <a:r>
              <a:rPr dirty="0" sz="1000" i="1">
                <a:latin typeface="Verdana"/>
                <a:cs typeface="Verdana"/>
              </a:rPr>
              <a:t>for</a:t>
            </a:r>
            <a:r>
              <a:rPr dirty="0" sz="1000" spc="-40" i="1">
                <a:latin typeface="Verdana"/>
                <a:cs typeface="Verdana"/>
              </a:rPr>
              <a:t> </a:t>
            </a:r>
            <a:r>
              <a:rPr dirty="0" sz="1000" i="1">
                <a:latin typeface="Verdana"/>
                <a:cs typeface="Verdana"/>
              </a:rPr>
              <a:t>Computational</a:t>
            </a:r>
            <a:r>
              <a:rPr dirty="0" sz="1000" spc="-40" i="1">
                <a:latin typeface="Verdana"/>
                <a:cs typeface="Verdana"/>
              </a:rPr>
              <a:t> </a:t>
            </a:r>
            <a:r>
              <a:rPr dirty="0" sz="1000" spc="-10" i="1">
                <a:latin typeface="Verdana"/>
                <a:cs typeface="Verdana"/>
              </a:rPr>
              <a:t>Design</a:t>
            </a:r>
            <a:endParaRPr sz="10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500">
              <a:latin typeface="Verdana"/>
              <a:cs typeface="Verdana"/>
            </a:endParaRPr>
          </a:p>
          <a:p>
            <a:pPr marL="12700" marR="149860">
              <a:lnSpc>
                <a:spcPct val="100000"/>
              </a:lnSpc>
            </a:pPr>
            <a:r>
              <a:rPr dirty="0" sz="1000">
                <a:latin typeface="Verdana"/>
                <a:cs typeface="Verdana"/>
              </a:rPr>
              <a:t>An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example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polysurface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is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simple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box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that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is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made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out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of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six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untrimmed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surfaces </a:t>
            </a:r>
            <a:r>
              <a:rPr dirty="0" sz="1000">
                <a:latin typeface="Verdana"/>
                <a:cs typeface="Verdana"/>
              </a:rPr>
              <a:t>joined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together.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3" name="object 3" descr=""/>
          <p:cNvSpPr/>
          <p:nvPr/>
        </p:nvSpPr>
        <p:spPr>
          <a:xfrm>
            <a:off x="1143000" y="9210675"/>
            <a:ext cx="5715000" cy="9525"/>
          </a:xfrm>
          <a:custGeom>
            <a:avLst/>
            <a:gdLst/>
            <a:ahLst/>
            <a:cxnLst/>
            <a:rect l="l" t="t" r="r" b="b"/>
            <a:pathLst>
              <a:path w="5715000" h="9525">
                <a:moveTo>
                  <a:pt x="5715000" y="9525"/>
                </a:moveTo>
                <a:lnTo>
                  <a:pt x="0" y="9525"/>
                </a:lnTo>
                <a:lnTo>
                  <a:pt x="0" y="0"/>
                </a:lnTo>
                <a:lnTo>
                  <a:pt x="5715000" y="0"/>
                </a:lnTo>
                <a:lnTo>
                  <a:pt x="5715000" y="9525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90650" y="1352550"/>
            <a:ext cx="3855102" cy="1392731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1358900" y="2797175"/>
            <a:ext cx="5092700" cy="574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i="1">
                <a:latin typeface="Verdana"/>
                <a:cs typeface="Verdana"/>
              </a:rPr>
              <a:t>Figure (71): Box made out of six untrimmed surfaces joined in one </a:t>
            </a:r>
            <a:r>
              <a:rPr dirty="0" sz="900" spc="-10" i="1">
                <a:latin typeface="Verdana"/>
                <a:cs typeface="Verdana"/>
              </a:rPr>
              <a:t>polysurface.</a:t>
            </a:r>
            <a:endParaRPr sz="900">
              <a:latin typeface="Verdana"/>
              <a:cs typeface="Verdana"/>
            </a:endParaRPr>
          </a:p>
          <a:p>
            <a:pPr marL="12700" marR="5080">
              <a:lnSpc>
                <a:spcPct val="100000"/>
              </a:lnSpc>
              <a:spcBef>
                <a:spcPts val="844"/>
              </a:spcBef>
            </a:pP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same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box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can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be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made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using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trimmed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surfaces,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such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as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top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one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in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 spc="-25">
                <a:latin typeface="Verdana"/>
                <a:cs typeface="Verdana"/>
              </a:rPr>
              <a:t>the </a:t>
            </a:r>
            <a:r>
              <a:rPr dirty="0" sz="1000">
                <a:latin typeface="Verdana"/>
                <a:cs typeface="Verdana"/>
              </a:rPr>
              <a:t>following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example.</a:t>
            </a:r>
            <a:endParaRPr sz="1000">
              <a:latin typeface="Verdana"/>
              <a:cs typeface="Verdana"/>
            </a:endParaRPr>
          </a:p>
        </p:txBody>
      </p:sp>
      <p:pic>
        <p:nvPicPr>
          <p:cNvPr id="6" name="object 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90650" y="3495675"/>
            <a:ext cx="3943350" cy="1523351"/>
          </a:xfrm>
          <a:prstGeom prst="rect">
            <a:avLst/>
          </a:prstGeom>
        </p:spPr>
      </p:pic>
      <p:sp>
        <p:nvSpPr>
          <p:cNvPr id="7" name="object 7" descr=""/>
          <p:cNvSpPr txBox="1"/>
          <p:nvPr/>
        </p:nvSpPr>
        <p:spPr>
          <a:xfrm>
            <a:off x="1358900" y="5054600"/>
            <a:ext cx="5414010" cy="574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i="1">
                <a:latin typeface="Verdana"/>
                <a:cs typeface="Verdana"/>
              </a:rPr>
              <a:t>Figure (72): Box faces can be </a:t>
            </a:r>
            <a:r>
              <a:rPr dirty="0" sz="900" spc="-10" i="1">
                <a:latin typeface="Verdana"/>
                <a:cs typeface="Verdana"/>
              </a:rPr>
              <a:t>trimmed.</a:t>
            </a:r>
            <a:endParaRPr sz="900">
              <a:latin typeface="Verdana"/>
              <a:cs typeface="Verdana"/>
            </a:endParaRPr>
          </a:p>
          <a:p>
            <a:pPr marL="12700" marR="5080">
              <a:lnSpc>
                <a:spcPct val="100000"/>
              </a:lnSpc>
              <a:spcBef>
                <a:spcPts val="845"/>
              </a:spcBef>
            </a:pP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top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and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bottom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faces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of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cylinder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in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following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example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are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trimmed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 spc="-20">
                <a:latin typeface="Verdana"/>
                <a:cs typeface="Verdana"/>
              </a:rPr>
              <a:t>from </a:t>
            </a:r>
            <a:r>
              <a:rPr dirty="0" sz="1000">
                <a:latin typeface="Verdana"/>
                <a:cs typeface="Verdana"/>
              </a:rPr>
              <a:t>planar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surfaces.</a:t>
            </a:r>
            <a:endParaRPr sz="1000">
              <a:latin typeface="Verdana"/>
              <a:cs typeface="Verdana"/>
            </a:endParaRPr>
          </a:p>
        </p:txBody>
      </p:sp>
      <p:pic>
        <p:nvPicPr>
          <p:cNvPr id="8" name="object 8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90650" y="5753100"/>
            <a:ext cx="3308527" cy="2115747"/>
          </a:xfrm>
          <a:prstGeom prst="rect">
            <a:avLst/>
          </a:prstGeom>
        </p:spPr>
      </p:pic>
      <p:sp>
        <p:nvSpPr>
          <p:cNvPr id="9" name="object 9" descr=""/>
          <p:cNvSpPr txBox="1"/>
          <p:nvPr/>
        </p:nvSpPr>
        <p:spPr>
          <a:xfrm>
            <a:off x="1358900" y="7921625"/>
            <a:ext cx="369824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i="1">
                <a:latin typeface="Verdana"/>
                <a:cs typeface="Verdana"/>
              </a:rPr>
              <a:t>Figure (73) shows the control points of the underlying </a:t>
            </a:r>
            <a:r>
              <a:rPr dirty="0" sz="900" spc="-10" i="1">
                <a:latin typeface="Verdana"/>
                <a:cs typeface="Verdana"/>
              </a:rPr>
              <a:t>surfaces.</a:t>
            </a:r>
            <a:endParaRPr sz="900">
              <a:latin typeface="Verdana"/>
              <a:cs typeface="Verdana"/>
            </a:endParaRPr>
          </a:p>
        </p:txBody>
      </p:sp>
      <p:sp>
        <p:nvSpPr>
          <p:cNvPr id="10" name="object 10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54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 spc="-25"/>
              <a:t>56</a:t>
            </a:fld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358900" y="508031"/>
            <a:ext cx="5502910" cy="14827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403475">
              <a:lnSpc>
                <a:spcPct val="100000"/>
              </a:lnSpc>
              <a:spcBef>
                <a:spcPts val="100"/>
              </a:spcBef>
            </a:pPr>
            <a:r>
              <a:rPr dirty="0" sz="1000" i="1">
                <a:latin typeface="Verdana"/>
                <a:cs typeface="Verdana"/>
              </a:rPr>
              <a:t>Essential</a:t>
            </a:r>
            <a:r>
              <a:rPr dirty="0" sz="1000" spc="-40" i="1">
                <a:latin typeface="Verdana"/>
                <a:cs typeface="Verdana"/>
              </a:rPr>
              <a:t> </a:t>
            </a:r>
            <a:r>
              <a:rPr dirty="0" sz="1000" i="1">
                <a:latin typeface="Verdana"/>
                <a:cs typeface="Verdana"/>
              </a:rPr>
              <a:t>Mathematics</a:t>
            </a:r>
            <a:r>
              <a:rPr dirty="0" sz="1000" spc="-40" i="1">
                <a:latin typeface="Verdana"/>
                <a:cs typeface="Verdana"/>
              </a:rPr>
              <a:t> </a:t>
            </a:r>
            <a:r>
              <a:rPr dirty="0" sz="1000" i="1">
                <a:latin typeface="Verdana"/>
                <a:cs typeface="Verdana"/>
              </a:rPr>
              <a:t>for</a:t>
            </a:r>
            <a:r>
              <a:rPr dirty="0" sz="1000" spc="-40" i="1">
                <a:latin typeface="Verdana"/>
                <a:cs typeface="Verdana"/>
              </a:rPr>
              <a:t> </a:t>
            </a:r>
            <a:r>
              <a:rPr dirty="0" sz="1000" i="1">
                <a:latin typeface="Verdana"/>
                <a:cs typeface="Verdana"/>
              </a:rPr>
              <a:t>Computational</a:t>
            </a:r>
            <a:r>
              <a:rPr dirty="0" sz="1000" spc="-40" i="1">
                <a:latin typeface="Verdana"/>
                <a:cs typeface="Verdana"/>
              </a:rPr>
              <a:t> </a:t>
            </a:r>
            <a:r>
              <a:rPr dirty="0" sz="1000" spc="-10" i="1">
                <a:latin typeface="Verdana"/>
                <a:cs typeface="Verdana"/>
              </a:rPr>
              <a:t>Design</a:t>
            </a:r>
            <a:endParaRPr sz="10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500">
              <a:latin typeface="Verdana"/>
              <a:cs typeface="Verdana"/>
            </a:endParaRPr>
          </a:p>
          <a:p>
            <a:pPr marL="12700" marR="85725">
              <a:lnSpc>
                <a:spcPct val="100000"/>
              </a:lnSpc>
            </a:pPr>
            <a:r>
              <a:rPr dirty="0" sz="1000">
                <a:latin typeface="Verdana"/>
                <a:cs typeface="Verdana"/>
              </a:rPr>
              <a:t>We</a:t>
            </a:r>
            <a:r>
              <a:rPr dirty="0" sz="1000" spc="-3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saw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that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editing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NURBS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curves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and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untrimmed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surfaces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is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intuitive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and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can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 spc="-25">
                <a:latin typeface="Verdana"/>
                <a:cs typeface="Verdana"/>
              </a:rPr>
              <a:t>be </a:t>
            </a:r>
            <a:r>
              <a:rPr dirty="0" sz="1000">
                <a:latin typeface="Verdana"/>
                <a:cs typeface="Verdana"/>
              </a:rPr>
              <a:t>done</a:t>
            </a:r>
            <a:r>
              <a:rPr dirty="0" sz="1000" spc="-4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interactively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by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moving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control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points.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However,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editing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trimmed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surfaces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 spc="-25">
                <a:latin typeface="Verdana"/>
                <a:cs typeface="Verdana"/>
              </a:rPr>
              <a:t>and </a:t>
            </a:r>
            <a:r>
              <a:rPr dirty="0" sz="1000">
                <a:latin typeface="Verdana"/>
                <a:cs typeface="Verdana"/>
              </a:rPr>
              <a:t>polysurfaces</a:t>
            </a:r>
            <a:r>
              <a:rPr dirty="0" sz="1000" spc="-3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can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be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challenging.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main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challenge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is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to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be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able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to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maintain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joined </a:t>
            </a:r>
            <a:r>
              <a:rPr dirty="0" sz="1000">
                <a:latin typeface="Verdana"/>
                <a:cs typeface="Verdana"/>
              </a:rPr>
              <a:t>edges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of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different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faces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within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desired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tolerance.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Neighboring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faces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that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share </a:t>
            </a:r>
            <a:r>
              <a:rPr dirty="0" sz="1000">
                <a:latin typeface="Verdana"/>
                <a:cs typeface="Verdana"/>
              </a:rPr>
              <a:t>common</a:t>
            </a:r>
            <a:r>
              <a:rPr dirty="0" sz="1000" spc="-3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edges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can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be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trimmed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and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do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not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usually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have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matching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NURBS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structure, </a:t>
            </a:r>
            <a:r>
              <a:rPr dirty="0" sz="1000">
                <a:latin typeface="Verdana"/>
                <a:cs typeface="Verdana"/>
              </a:rPr>
              <a:t>and</a:t>
            </a:r>
            <a:r>
              <a:rPr dirty="0" sz="1000" spc="-3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therefore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modifying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object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in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way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that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deforms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that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common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edge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might </a:t>
            </a:r>
            <a:r>
              <a:rPr dirty="0" sz="1000">
                <a:latin typeface="Verdana"/>
                <a:cs typeface="Verdana"/>
              </a:rPr>
              <a:t>result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in</a:t>
            </a:r>
            <a:r>
              <a:rPr dirty="0" sz="1000" spc="-1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</a:t>
            </a:r>
            <a:r>
              <a:rPr dirty="0" sz="1000" spc="-10">
                <a:latin typeface="Verdana"/>
                <a:cs typeface="Verdana"/>
              </a:rPr>
              <a:t> </a:t>
            </a:r>
            <a:r>
              <a:rPr dirty="0" sz="1000" spc="-20">
                <a:latin typeface="Verdana"/>
                <a:cs typeface="Verdana"/>
              </a:rPr>
              <a:t>gap.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3" name="object 3" descr=""/>
          <p:cNvSpPr/>
          <p:nvPr/>
        </p:nvSpPr>
        <p:spPr>
          <a:xfrm>
            <a:off x="1143000" y="9210675"/>
            <a:ext cx="5715000" cy="9525"/>
          </a:xfrm>
          <a:custGeom>
            <a:avLst/>
            <a:gdLst/>
            <a:ahLst/>
            <a:cxnLst/>
            <a:rect l="l" t="t" r="r" b="b"/>
            <a:pathLst>
              <a:path w="5715000" h="9525">
                <a:moveTo>
                  <a:pt x="5715000" y="9525"/>
                </a:moveTo>
                <a:lnTo>
                  <a:pt x="0" y="9525"/>
                </a:lnTo>
                <a:lnTo>
                  <a:pt x="0" y="0"/>
                </a:lnTo>
                <a:lnTo>
                  <a:pt x="5715000" y="0"/>
                </a:lnTo>
                <a:lnTo>
                  <a:pt x="5715000" y="9525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90650" y="2114550"/>
            <a:ext cx="3298208" cy="1588654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1358900" y="3768725"/>
            <a:ext cx="5374005" cy="708025"/>
          </a:xfrm>
          <a:prstGeom prst="rect">
            <a:avLst/>
          </a:prstGeom>
        </p:spPr>
        <p:txBody>
          <a:bodyPr wrap="square" lIns="0" tIns="20320" rIns="0" bIns="0" rtlCol="0" vert="horz">
            <a:spAutoFit/>
          </a:bodyPr>
          <a:lstStyle/>
          <a:p>
            <a:pPr marL="12700" marR="46990">
              <a:lnSpc>
                <a:spcPts val="1050"/>
              </a:lnSpc>
              <a:spcBef>
                <a:spcPts val="160"/>
              </a:spcBef>
            </a:pPr>
            <a:r>
              <a:rPr dirty="0" sz="900" i="1">
                <a:latin typeface="Verdana"/>
                <a:cs typeface="Verdana"/>
              </a:rPr>
              <a:t>Figure (74): Two triangular faces joined in one polysurface but do not have matching </a:t>
            </a:r>
            <a:r>
              <a:rPr dirty="0" sz="900" spc="-10" i="1">
                <a:latin typeface="Verdana"/>
                <a:cs typeface="Verdana"/>
              </a:rPr>
              <a:t>joined</a:t>
            </a:r>
            <a:r>
              <a:rPr dirty="0" sz="900" spc="-10" i="1">
                <a:latin typeface="Verdana"/>
                <a:cs typeface="Verdana"/>
              </a:rPr>
              <a:t> </a:t>
            </a:r>
            <a:r>
              <a:rPr dirty="0" sz="900" i="1">
                <a:latin typeface="Verdana"/>
                <a:cs typeface="Verdana"/>
              </a:rPr>
              <a:t>edge. Moving one corner create a </a:t>
            </a:r>
            <a:r>
              <a:rPr dirty="0" sz="900" spc="-10" i="1">
                <a:latin typeface="Verdana"/>
                <a:cs typeface="Verdana"/>
              </a:rPr>
              <a:t>hole.</a:t>
            </a:r>
            <a:endParaRPr sz="900">
              <a:latin typeface="Verdana"/>
              <a:cs typeface="Verdana"/>
            </a:endParaRPr>
          </a:p>
          <a:p>
            <a:pPr marL="12700" marR="5080">
              <a:lnSpc>
                <a:spcPct val="100000"/>
              </a:lnSpc>
              <a:spcBef>
                <a:spcPts val="815"/>
              </a:spcBef>
            </a:pPr>
            <a:r>
              <a:rPr dirty="0" sz="1000">
                <a:latin typeface="Verdana"/>
                <a:cs typeface="Verdana"/>
              </a:rPr>
              <a:t>Another</a:t>
            </a:r>
            <a:r>
              <a:rPr dirty="0" sz="1000" spc="-3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challenge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is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that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there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is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typically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less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control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over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outcome,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especially </a:t>
            </a:r>
            <a:r>
              <a:rPr dirty="0" sz="1000">
                <a:latin typeface="Verdana"/>
                <a:cs typeface="Verdana"/>
              </a:rPr>
              <a:t>when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modifying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trimmed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geometry.</a:t>
            </a:r>
            <a:endParaRPr sz="1000">
              <a:latin typeface="Verdana"/>
              <a:cs typeface="Verdana"/>
            </a:endParaRPr>
          </a:p>
        </p:txBody>
      </p:sp>
      <p:pic>
        <p:nvPicPr>
          <p:cNvPr id="6" name="object 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50777" y="4600575"/>
            <a:ext cx="3908299" cy="1438275"/>
          </a:xfrm>
          <a:prstGeom prst="rect">
            <a:avLst/>
          </a:prstGeom>
        </p:spPr>
      </p:pic>
      <p:sp>
        <p:nvSpPr>
          <p:cNvPr id="7" name="object 7" descr=""/>
          <p:cNvSpPr txBox="1"/>
          <p:nvPr/>
        </p:nvSpPr>
        <p:spPr>
          <a:xfrm>
            <a:off x="1358900" y="6054725"/>
            <a:ext cx="517271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i="1">
                <a:latin typeface="Verdana"/>
                <a:cs typeface="Verdana"/>
              </a:rPr>
              <a:t>Figure (75): Once a trimmed surface is created, there is limited control to edit the </a:t>
            </a:r>
            <a:r>
              <a:rPr dirty="0" sz="900" spc="-10" i="1">
                <a:latin typeface="Verdana"/>
                <a:cs typeface="Verdana"/>
              </a:rPr>
              <a:t>result.</a:t>
            </a:r>
            <a:endParaRPr sz="900">
              <a:latin typeface="Verdana"/>
              <a:cs typeface="Verdana"/>
            </a:endParaRPr>
          </a:p>
        </p:txBody>
      </p:sp>
      <p:pic>
        <p:nvPicPr>
          <p:cNvPr id="8" name="object 8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90650" y="6334125"/>
            <a:ext cx="4095750" cy="2190815"/>
          </a:xfrm>
          <a:prstGeom prst="rect">
            <a:avLst/>
          </a:prstGeom>
        </p:spPr>
      </p:pic>
      <p:sp>
        <p:nvSpPr>
          <p:cNvPr id="9" name="object 9" descr=""/>
          <p:cNvSpPr txBox="1"/>
          <p:nvPr/>
        </p:nvSpPr>
        <p:spPr>
          <a:xfrm>
            <a:off x="1358900" y="8578850"/>
            <a:ext cx="385699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i="1">
                <a:latin typeface="Verdana"/>
                <a:cs typeface="Verdana"/>
              </a:rPr>
              <a:t>Figure (76): Use cage edit technique in Rhino to edit </a:t>
            </a:r>
            <a:r>
              <a:rPr dirty="0" sz="900" spc="-10" i="1">
                <a:latin typeface="Verdana"/>
                <a:cs typeface="Verdana"/>
              </a:rPr>
              <a:t>polysurfaces.</a:t>
            </a:r>
            <a:endParaRPr sz="900">
              <a:latin typeface="Verdana"/>
              <a:cs typeface="Verdana"/>
            </a:endParaRPr>
          </a:p>
        </p:txBody>
      </p:sp>
      <p:sp>
        <p:nvSpPr>
          <p:cNvPr id="10" name="object 10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54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 spc="-25"/>
              <a:t>56</a:t>
            </a:fld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358900" y="508031"/>
            <a:ext cx="5511800" cy="23495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403475">
              <a:lnSpc>
                <a:spcPct val="100000"/>
              </a:lnSpc>
              <a:spcBef>
                <a:spcPts val="100"/>
              </a:spcBef>
            </a:pPr>
            <a:r>
              <a:rPr dirty="0" sz="1000" i="1">
                <a:latin typeface="Verdana"/>
                <a:cs typeface="Verdana"/>
              </a:rPr>
              <a:t>Essential</a:t>
            </a:r>
            <a:r>
              <a:rPr dirty="0" sz="1000" spc="-40" i="1">
                <a:latin typeface="Verdana"/>
                <a:cs typeface="Verdana"/>
              </a:rPr>
              <a:t> </a:t>
            </a:r>
            <a:r>
              <a:rPr dirty="0" sz="1000" i="1">
                <a:latin typeface="Verdana"/>
                <a:cs typeface="Verdana"/>
              </a:rPr>
              <a:t>Mathematics</a:t>
            </a:r>
            <a:r>
              <a:rPr dirty="0" sz="1000" spc="-40" i="1">
                <a:latin typeface="Verdana"/>
                <a:cs typeface="Verdana"/>
              </a:rPr>
              <a:t> </a:t>
            </a:r>
            <a:r>
              <a:rPr dirty="0" sz="1000" i="1">
                <a:latin typeface="Verdana"/>
                <a:cs typeface="Verdana"/>
              </a:rPr>
              <a:t>for</a:t>
            </a:r>
            <a:r>
              <a:rPr dirty="0" sz="1000" spc="-40" i="1">
                <a:latin typeface="Verdana"/>
                <a:cs typeface="Verdana"/>
              </a:rPr>
              <a:t> </a:t>
            </a:r>
            <a:r>
              <a:rPr dirty="0" sz="1000" i="1">
                <a:latin typeface="Verdana"/>
                <a:cs typeface="Verdana"/>
              </a:rPr>
              <a:t>Computational</a:t>
            </a:r>
            <a:r>
              <a:rPr dirty="0" sz="1000" spc="-40" i="1">
                <a:latin typeface="Verdana"/>
                <a:cs typeface="Verdana"/>
              </a:rPr>
              <a:t> </a:t>
            </a:r>
            <a:r>
              <a:rPr dirty="0" sz="1000" spc="-10" i="1">
                <a:latin typeface="Verdana"/>
                <a:cs typeface="Verdana"/>
              </a:rPr>
              <a:t>Design</a:t>
            </a:r>
            <a:endParaRPr sz="10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500">
              <a:latin typeface="Verdana"/>
              <a:cs typeface="Verdana"/>
            </a:endParaRPr>
          </a:p>
          <a:p>
            <a:pPr algn="just" marL="12700" marR="60325">
              <a:lnSpc>
                <a:spcPct val="100000"/>
              </a:lnSpc>
            </a:pPr>
            <a:r>
              <a:rPr dirty="0" sz="1000">
                <a:latin typeface="Verdana"/>
                <a:cs typeface="Verdana"/>
              </a:rPr>
              <a:t>Trimmed</a:t>
            </a:r>
            <a:r>
              <a:rPr dirty="0" sz="1000" spc="-4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surfaces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are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described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in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parameter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space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using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untrimmed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underlying </a:t>
            </a:r>
            <a:r>
              <a:rPr dirty="0" sz="1000">
                <a:latin typeface="Verdana"/>
                <a:cs typeface="Verdana"/>
              </a:rPr>
              <a:t>surface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combined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with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2-</a:t>
            </a:r>
            <a:r>
              <a:rPr dirty="0" sz="1000">
                <a:latin typeface="Verdana"/>
                <a:cs typeface="Verdana"/>
              </a:rPr>
              <a:t>D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trim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curves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that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evaluate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to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3-</a:t>
            </a:r>
            <a:r>
              <a:rPr dirty="0" sz="1000">
                <a:latin typeface="Verdana"/>
                <a:cs typeface="Verdana"/>
              </a:rPr>
              <a:t>D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edges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within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 spc="-25">
                <a:latin typeface="Verdana"/>
                <a:cs typeface="Verdana"/>
              </a:rPr>
              <a:t>the </a:t>
            </a:r>
            <a:r>
              <a:rPr dirty="0" sz="1000" spc="-10">
                <a:latin typeface="Verdana"/>
                <a:cs typeface="Verdana"/>
              </a:rPr>
              <a:t>3-</a:t>
            </a:r>
            <a:r>
              <a:rPr dirty="0" sz="1000">
                <a:latin typeface="Verdana"/>
                <a:cs typeface="Verdana"/>
              </a:rPr>
              <a:t>D</a:t>
            </a:r>
            <a:r>
              <a:rPr dirty="0" sz="1000" spc="-5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surface.</a:t>
            </a:r>
            <a:endParaRPr sz="10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450">
              <a:latin typeface="Verdana"/>
              <a:cs typeface="Verdana"/>
            </a:endParaRPr>
          </a:p>
          <a:p>
            <a:pPr algn="just" marL="12700">
              <a:lnSpc>
                <a:spcPct val="100000"/>
              </a:lnSpc>
              <a:spcBef>
                <a:spcPts val="5"/>
              </a:spcBef>
              <a:tabLst>
                <a:tab pos="5498465" algn="l"/>
              </a:tabLst>
            </a:pPr>
            <a:r>
              <a:rPr dirty="0" u="sng" sz="1400" spc="-1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Tutorials</a:t>
            </a:r>
            <a:r>
              <a:rPr dirty="0" u="sng" sz="140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	</a:t>
            </a:r>
            <a:endParaRPr sz="1400">
              <a:latin typeface="Arial"/>
              <a:cs typeface="Arial"/>
            </a:endParaRPr>
          </a:p>
          <a:p>
            <a:pPr marL="12700" marR="805180">
              <a:lnSpc>
                <a:spcPct val="100000"/>
              </a:lnSpc>
              <a:spcBef>
                <a:spcPts val="445"/>
              </a:spcBef>
            </a:pP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3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following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tutorials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use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concepts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learned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in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this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chapter.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They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 spc="-25">
                <a:latin typeface="Verdana"/>
                <a:cs typeface="Verdana"/>
              </a:rPr>
              <a:t>use </a:t>
            </a:r>
            <a:r>
              <a:rPr dirty="0" sz="1000">
                <a:latin typeface="Verdana"/>
                <a:cs typeface="Verdana"/>
              </a:rPr>
              <a:t>Rhinoceros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5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and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Grasshopper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 spc="-20">
                <a:latin typeface="Verdana"/>
                <a:cs typeface="Verdana"/>
              </a:rPr>
              <a:t>0.9.</a:t>
            </a:r>
            <a:endParaRPr sz="10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9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1200" b="1">
                <a:latin typeface="Arial"/>
                <a:cs typeface="Arial"/>
              </a:rPr>
              <a:t>Continuity between </a:t>
            </a:r>
            <a:r>
              <a:rPr dirty="0" sz="1200" spc="-10" b="1">
                <a:latin typeface="Arial"/>
                <a:cs typeface="Arial"/>
              </a:rPr>
              <a:t>curves</a:t>
            </a:r>
            <a:endParaRPr sz="1200">
              <a:latin typeface="Arial"/>
              <a:cs typeface="Arial"/>
            </a:endParaRPr>
          </a:p>
          <a:p>
            <a:pPr marL="12700" marR="436245">
              <a:lnSpc>
                <a:spcPct val="100000"/>
              </a:lnSpc>
              <a:spcBef>
                <a:spcPts val="335"/>
              </a:spcBef>
            </a:pPr>
            <a:r>
              <a:rPr dirty="0" sz="1000">
                <a:latin typeface="Verdana"/>
                <a:cs typeface="Verdana"/>
              </a:rPr>
              <a:t>Examine</a:t>
            </a:r>
            <a:r>
              <a:rPr dirty="0" sz="1000" spc="-4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continuity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between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two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input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curves.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Continuity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assumes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that</a:t>
            </a:r>
            <a:r>
              <a:rPr dirty="0" sz="1000" spc="-25">
                <a:latin typeface="Verdana"/>
                <a:cs typeface="Verdana"/>
              </a:rPr>
              <a:t> the </a:t>
            </a:r>
            <a:r>
              <a:rPr dirty="0" sz="1000">
                <a:latin typeface="Verdana"/>
                <a:cs typeface="Verdana"/>
              </a:rPr>
              <a:t>curves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meet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at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end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of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first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curve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and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start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of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second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curve.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3" name="object 3" descr=""/>
          <p:cNvSpPr/>
          <p:nvPr/>
        </p:nvSpPr>
        <p:spPr>
          <a:xfrm>
            <a:off x="1143000" y="9210675"/>
            <a:ext cx="5715000" cy="9525"/>
          </a:xfrm>
          <a:custGeom>
            <a:avLst/>
            <a:gdLst/>
            <a:ahLst/>
            <a:cxnLst/>
            <a:rect l="l" t="t" r="r" b="b"/>
            <a:pathLst>
              <a:path w="5715000" h="9525">
                <a:moveTo>
                  <a:pt x="5715000" y="9525"/>
                </a:moveTo>
                <a:lnTo>
                  <a:pt x="0" y="9525"/>
                </a:lnTo>
                <a:lnTo>
                  <a:pt x="0" y="0"/>
                </a:lnTo>
                <a:lnTo>
                  <a:pt x="5715000" y="0"/>
                </a:lnTo>
                <a:lnTo>
                  <a:pt x="5715000" y="9525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51540" y="3042515"/>
            <a:ext cx="3272859" cy="917863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1358900" y="4093111"/>
            <a:ext cx="5083175" cy="736600"/>
          </a:xfrm>
          <a:prstGeom prst="rect">
            <a:avLst/>
          </a:prstGeom>
        </p:spPr>
        <p:txBody>
          <a:bodyPr wrap="square" lIns="0" tIns="406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20"/>
              </a:spcBef>
            </a:pPr>
            <a:r>
              <a:rPr dirty="0" sz="900" spc="-10" b="1">
                <a:latin typeface="Verdana"/>
                <a:cs typeface="Verdana"/>
              </a:rPr>
              <a:t>Input:</a:t>
            </a:r>
            <a:endParaRPr sz="9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245"/>
              </a:spcBef>
            </a:pPr>
            <a:r>
              <a:rPr dirty="0" sz="1000">
                <a:latin typeface="Verdana"/>
                <a:cs typeface="Verdana"/>
              </a:rPr>
              <a:t>Two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input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curves.</a:t>
            </a:r>
            <a:endParaRPr sz="10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325"/>
              </a:spcBef>
            </a:pPr>
            <a:r>
              <a:rPr dirty="0" sz="900" spc="-10" b="1">
                <a:latin typeface="Verdana"/>
                <a:cs typeface="Verdana"/>
              </a:rPr>
              <a:t>Parameters:</a:t>
            </a:r>
            <a:endParaRPr sz="9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245"/>
              </a:spcBef>
            </a:pPr>
            <a:r>
              <a:rPr dirty="0" sz="1000">
                <a:latin typeface="Verdana"/>
                <a:cs typeface="Verdana"/>
              </a:rPr>
              <a:t>Calculate</a:t>
            </a:r>
            <a:r>
              <a:rPr dirty="0" sz="1000" spc="-3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following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to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be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able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to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decide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continuity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between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two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curves:</a:t>
            </a:r>
            <a:endParaRPr sz="1000">
              <a:latin typeface="Verdana"/>
              <a:cs typeface="Verdana"/>
            </a:endParaRPr>
          </a:p>
        </p:txBody>
      </p:sp>
      <p:pic>
        <p:nvPicPr>
          <p:cNvPr id="6" name="object 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90650" y="4953000"/>
            <a:ext cx="2194560" cy="1295400"/>
          </a:xfrm>
          <a:prstGeom prst="rect">
            <a:avLst/>
          </a:prstGeom>
        </p:spPr>
      </p:pic>
      <p:sp>
        <p:nvSpPr>
          <p:cNvPr id="7" name="object 7" descr=""/>
          <p:cNvSpPr txBox="1"/>
          <p:nvPr/>
        </p:nvSpPr>
        <p:spPr>
          <a:xfrm>
            <a:off x="1358900" y="6337293"/>
            <a:ext cx="5439410" cy="1606550"/>
          </a:xfrm>
          <a:prstGeom prst="rect">
            <a:avLst/>
          </a:prstGeom>
        </p:spPr>
        <p:txBody>
          <a:bodyPr wrap="square" lIns="0" tIns="50800" rIns="0" bIns="0" rtlCol="0" vert="horz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400"/>
              </a:spcBef>
              <a:buFont typeface="Arial"/>
              <a:buChar char="●"/>
              <a:tabLst>
                <a:tab pos="240665" algn="l"/>
                <a:tab pos="241300" algn="l"/>
              </a:tabLst>
            </a:pP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end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point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of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first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curve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 spc="-20">
                <a:latin typeface="Verdana"/>
                <a:cs typeface="Verdana"/>
              </a:rPr>
              <a:t>(P1)</a:t>
            </a:r>
            <a:endParaRPr sz="1000">
              <a:latin typeface="Verdana"/>
              <a:cs typeface="Verdana"/>
            </a:endParaRPr>
          </a:p>
          <a:p>
            <a:pPr marL="240665" indent="-227965">
              <a:lnSpc>
                <a:spcPct val="100000"/>
              </a:lnSpc>
              <a:spcBef>
                <a:spcPts val="300"/>
              </a:spcBef>
              <a:buFont typeface="Arial"/>
              <a:buChar char="●"/>
              <a:tabLst>
                <a:tab pos="240665" algn="l"/>
                <a:tab pos="241300" algn="l"/>
              </a:tabLst>
            </a:pP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start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point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of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second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curve</a:t>
            </a:r>
            <a:r>
              <a:rPr dirty="0" sz="1000" spc="-20">
                <a:latin typeface="Verdana"/>
                <a:cs typeface="Verdana"/>
              </a:rPr>
              <a:t> (P2)</a:t>
            </a:r>
            <a:endParaRPr sz="1000">
              <a:latin typeface="Verdana"/>
              <a:cs typeface="Verdana"/>
            </a:endParaRPr>
          </a:p>
          <a:p>
            <a:pPr marL="240665" marR="5080" indent="-227965">
              <a:lnSpc>
                <a:spcPct val="100000"/>
              </a:lnSpc>
              <a:spcBef>
                <a:spcPts val="300"/>
              </a:spcBef>
              <a:buFont typeface="Arial"/>
              <a:buChar char="●"/>
              <a:tabLst>
                <a:tab pos="240665" algn="l"/>
                <a:tab pos="241300" algn="l"/>
              </a:tabLst>
            </a:pP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tangent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at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end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of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first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curve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and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at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start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of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second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curve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 spc="-25">
                <a:latin typeface="Verdana"/>
                <a:cs typeface="Verdana"/>
              </a:rPr>
              <a:t>(T1 </a:t>
            </a:r>
            <a:r>
              <a:rPr dirty="0" sz="1000">
                <a:latin typeface="Verdana"/>
                <a:cs typeface="Verdana"/>
              </a:rPr>
              <a:t>and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 spc="-20">
                <a:latin typeface="Verdana"/>
                <a:cs typeface="Verdana"/>
              </a:rPr>
              <a:t>T2).</a:t>
            </a:r>
            <a:endParaRPr sz="1000">
              <a:latin typeface="Verdana"/>
              <a:cs typeface="Verdana"/>
            </a:endParaRPr>
          </a:p>
          <a:p>
            <a:pPr marL="240665" marR="145415" indent="-227965">
              <a:lnSpc>
                <a:spcPct val="100000"/>
              </a:lnSpc>
              <a:spcBef>
                <a:spcPts val="300"/>
              </a:spcBef>
              <a:buFont typeface="Arial"/>
              <a:buChar char="●"/>
              <a:tabLst>
                <a:tab pos="240665" algn="l"/>
                <a:tab pos="241300" algn="l"/>
              </a:tabLst>
            </a:pP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curvature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at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end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of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first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curve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and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at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start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of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second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curve </a:t>
            </a:r>
            <a:r>
              <a:rPr dirty="0" sz="1000">
                <a:latin typeface="Verdana"/>
                <a:cs typeface="Verdana"/>
              </a:rPr>
              <a:t>(C1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and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 spc="-20">
                <a:latin typeface="Verdana"/>
                <a:cs typeface="Verdana"/>
              </a:rPr>
              <a:t>C2).</a:t>
            </a:r>
            <a:endParaRPr sz="10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325"/>
              </a:spcBef>
            </a:pPr>
            <a:r>
              <a:rPr dirty="0" sz="900" spc="-10" b="1">
                <a:latin typeface="Verdana"/>
                <a:cs typeface="Verdana"/>
              </a:rPr>
              <a:t>Solution:</a:t>
            </a:r>
            <a:endParaRPr sz="900">
              <a:latin typeface="Verdana"/>
              <a:cs typeface="Verdana"/>
            </a:endParaRPr>
          </a:p>
          <a:p>
            <a:pPr marL="241300" marR="154940" indent="-228600">
              <a:lnSpc>
                <a:spcPct val="100000"/>
              </a:lnSpc>
              <a:spcBef>
                <a:spcPts val="245"/>
              </a:spcBef>
            </a:pPr>
            <a:r>
              <a:rPr dirty="0" sz="1000">
                <a:latin typeface="Verdana"/>
                <a:cs typeface="Verdana"/>
              </a:rPr>
              <a:t>1.</a:t>
            </a:r>
            <a:r>
              <a:rPr dirty="0" sz="1000" spc="40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Reparameterize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input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curves.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We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do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that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so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that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we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know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that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start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 spc="-25">
                <a:latin typeface="Verdana"/>
                <a:cs typeface="Verdana"/>
              </a:rPr>
              <a:t>of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curve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evaluates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at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t=0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and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end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at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 spc="-20">
                <a:latin typeface="Verdana"/>
                <a:cs typeface="Verdana"/>
              </a:rPr>
              <a:t>t=1.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8" name="object 8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54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 spc="-25"/>
              <a:t>56</a:t>
            </a:fld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358900" y="508031"/>
            <a:ext cx="5502910" cy="7207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403475">
              <a:lnSpc>
                <a:spcPct val="100000"/>
              </a:lnSpc>
              <a:spcBef>
                <a:spcPts val="100"/>
              </a:spcBef>
            </a:pPr>
            <a:r>
              <a:rPr dirty="0" sz="1000" i="1">
                <a:latin typeface="Verdana"/>
                <a:cs typeface="Verdana"/>
              </a:rPr>
              <a:t>Essential</a:t>
            </a:r>
            <a:r>
              <a:rPr dirty="0" sz="1000" spc="-40" i="1">
                <a:latin typeface="Verdana"/>
                <a:cs typeface="Verdana"/>
              </a:rPr>
              <a:t> </a:t>
            </a:r>
            <a:r>
              <a:rPr dirty="0" sz="1000" i="1">
                <a:latin typeface="Verdana"/>
                <a:cs typeface="Verdana"/>
              </a:rPr>
              <a:t>Mathematics</a:t>
            </a:r>
            <a:r>
              <a:rPr dirty="0" sz="1000" spc="-40" i="1">
                <a:latin typeface="Verdana"/>
                <a:cs typeface="Verdana"/>
              </a:rPr>
              <a:t> </a:t>
            </a:r>
            <a:r>
              <a:rPr dirty="0" sz="1000" i="1">
                <a:latin typeface="Verdana"/>
                <a:cs typeface="Verdana"/>
              </a:rPr>
              <a:t>for</a:t>
            </a:r>
            <a:r>
              <a:rPr dirty="0" sz="1000" spc="-40" i="1">
                <a:latin typeface="Verdana"/>
                <a:cs typeface="Verdana"/>
              </a:rPr>
              <a:t> </a:t>
            </a:r>
            <a:r>
              <a:rPr dirty="0" sz="1000" i="1">
                <a:latin typeface="Verdana"/>
                <a:cs typeface="Verdana"/>
              </a:rPr>
              <a:t>Computational</a:t>
            </a:r>
            <a:r>
              <a:rPr dirty="0" sz="1000" spc="-40" i="1">
                <a:latin typeface="Verdana"/>
                <a:cs typeface="Verdana"/>
              </a:rPr>
              <a:t> </a:t>
            </a:r>
            <a:r>
              <a:rPr dirty="0" sz="1000" spc="-10" i="1">
                <a:latin typeface="Verdana"/>
                <a:cs typeface="Verdana"/>
              </a:rPr>
              <a:t>Design</a:t>
            </a:r>
            <a:endParaRPr sz="10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500">
              <a:latin typeface="Verdana"/>
              <a:cs typeface="Verdana"/>
            </a:endParaRPr>
          </a:p>
          <a:p>
            <a:pPr marL="241300" marR="437515" indent="-228600">
              <a:lnSpc>
                <a:spcPct val="100000"/>
              </a:lnSpc>
            </a:pPr>
            <a:r>
              <a:rPr dirty="0" sz="1000">
                <a:latin typeface="Verdana"/>
                <a:cs typeface="Verdana"/>
              </a:rPr>
              <a:t>2.</a:t>
            </a:r>
            <a:r>
              <a:rPr dirty="0" sz="1000" spc="40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Extract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end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and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start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points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of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two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curves,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and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check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whether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 spc="-20">
                <a:latin typeface="Verdana"/>
                <a:cs typeface="Verdana"/>
              </a:rPr>
              <a:t>they </a:t>
            </a:r>
            <a:r>
              <a:rPr dirty="0" sz="1000">
                <a:latin typeface="Verdana"/>
                <a:cs typeface="Verdana"/>
              </a:rPr>
              <a:t>coincide.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If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they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do,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two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curves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are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at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least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G0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continuous.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3" name="object 3" descr=""/>
          <p:cNvSpPr/>
          <p:nvPr/>
        </p:nvSpPr>
        <p:spPr>
          <a:xfrm>
            <a:off x="1143000" y="9210675"/>
            <a:ext cx="5715000" cy="9525"/>
          </a:xfrm>
          <a:custGeom>
            <a:avLst/>
            <a:gdLst/>
            <a:ahLst/>
            <a:cxnLst/>
            <a:rect l="l" t="t" r="r" b="b"/>
            <a:pathLst>
              <a:path w="5715000" h="9525">
                <a:moveTo>
                  <a:pt x="5715000" y="9525"/>
                </a:moveTo>
                <a:lnTo>
                  <a:pt x="0" y="9525"/>
                </a:lnTo>
                <a:lnTo>
                  <a:pt x="0" y="0"/>
                </a:lnTo>
                <a:lnTo>
                  <a:pt x="5715000" y="0"/>
                </a:lnTo>
                <a:lnTo>
                  <a:pt x="5715000" y="9525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19250" y="1276350"/>
            <a:ext cx="3657600" cy="1085850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1358900" y="2374893"/>
            <a:ext cx="5432425" cy="558800"/>
          </a:xfrm>
          <a:prstGeom prst="rect">
            <a:avLst/>
          </a:prstGeom>
        </p:spPr>
        <p:txBody>
          <a:bodyPr wrap="square" lIns="0" tIns="50800" rIns="0" bIns="0" rtlCol="0" vert="horz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400"/>
              </a:spcBef>
              <a:buAutoNum type="arabicPeriod" startAt="3"/>
              <a:tabLst>
                <a:tab pos="241300" algn="l"/>
              </a:tabLst>
            </a:pPr>
            <a:r>
              <a:rPr dirty="0" sz="1000">
                <a:latin typeface="Verdana"/>
                <a:cs typeface="Verdana"/>
              </a:rPr>
              <a:t>Calculate</a:t>
            </a:r>
            <a:r>
              <a:rPr dirty="0" sz="1000" spc="-35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tangents.</a:t>
            </a:r>
            <a:endParaRPr sz="1000">
              <a:latin typeface="Verdana"/>
              <a:cs typeface="Verdana"/>
            </a:endParaRPr>
          </a:p>
          <a:p>
            <a:pPr marL="241300" marR="5080" indent="-228600">
              <a:lnSpc>
                <a:spcPct val="100000"/>
              </a:lnSpc>
              <a:spcBef>
                <a:spcPts val="300"/>
              </a:spcBef>
              <a:buAutoNum type="arabicPeriod" startAt="3"/>
              <a:tabLst>
                <a:tab pos="241300" algn="l"/>
              </a:tabLst>
            </a:pPr>
            <a:r>
              <a:rPr dirty="0" sz="1000">
                <a:latin typeface="Verdana"/>
                <a:cs typeface="Verdana"/>
              </a:rPr>
              <a:t>Compare</a:t>
            </a:r>
            <a:r>
              <a:rPr dirty="0" sz="1000" spc="-3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tangents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using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dot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product.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Make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sure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to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unitize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vectors.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If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 spc="-25">
                <a:latin typeface="Verdana"/>
                <a:cs typeface="Verdana"/>
              </a:rPr>
              <a:t>the </a:t>
            </a:r>
            <a:r>
              <a:rPr dirty="0" sz="1000">
                <a:latin typeface="Verdana"/>
                <a:cs typeface="Verdana"/>
              </a:rPr>
              <a:t>curves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are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parallel,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then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we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have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at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least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G1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continuity.</a:t>
            </a:r>
            <a:endParaRPr sz="1000">
              <a:latin typeface="Verdana"/>
              <a:cs typeface="Verdana"/>
            </a:endParaRPr>
          </a:p>
        </p:txBody>
      </p:sp>
      <p:pic>
        <p:nvPicPr>
          <p:cNvPr id="6" name="object 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19250" y="2981325"/>
            <a:ext cx="5486400" cy="1657350"/>
          </a:xfrm>
          <a:prstGeom prst="rect">
            <a:avLst/>
          </a:prstGeom>
        </p:spPr>
      </p:pic>
      <p:sp>
        <p:nvSpPr>
          <p:cNvPr id="7" name="object 7" descr=""/>
          <p:cNvSpPr txBox="1"/>
          <p:nvPr/>
        </p:nvSpPr>
        <p:spPr>
          <a:xfrm>
            <a:off x="1358900" y="4651368"/>
            <a:ext cx="5468620" cy="406400"/>
          </a:xfrm>
          <a:prstGeom prst="rect">
            <a:avLst/>
          </a:prstGeom>
        </p:spPr>
        <p:txBody>
          <a:bodyPr wrap="square" lIns="0" tIns="50800" rIns="0" bIns="0" rtlCol="0" vert="horz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400"/>
              </a:spcBef>
              <a:buAutoNum type="arabicPeriod" startAt="5"/>
              <a:tabLst>
                <a:tab pos="241300" algn="l"/>
              </a:tabLst>
            </a:pPr>
            <a:r>
              <a:rPr dirty="0" sz="1000">
                <a:latin typeface="Verdana"/>
                <a:cs typeface="Verdana"/>
              </a:rPr>
              <a:t>Calculate</a:t>
            </a:r>
            <a:r>
              <a:rPr dirty="0" sz="1000" spc="-4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curvature</a:t>
            </a:r>
            <a:r>
              <a:rPr dirty="0" sz="1000" spc="-40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vectors.</a:t>
            </a:r>
            <a:endParaRPr sz="1000">
              <a:latin typeface="Verdana"/>
              <a:cs typeface="Verdana"/>
            </a:endParaRPr>
          </a:p>
          <a:p>
            <a:pPr marL="241300" indent="-228600">
              <a:lnSpc>
                <a:spcPct val="100000"/>
              </a:lnSpc>
              <a:spcBef>
                <a:spcPts val="300"/>
              </a:spcBef>
              <a:buAutoNum type="arabicPeriod" startAt="5"/>
              <a:tabLst>
                <a:tab pos="241300" algn="l"/>
              </a:tabLst>
            </a:pPr>
            <a:r>
              <a:rPr dirty="0" sz="1000">
                <a:latin typeface="Verdana"/>
                <a:cs typeface="Verdana"/>
              </a:rPr>
              <a:t>Compare</a:t>
            </a:r>
            <a:r>
              <a:rPr dirty="0" sz="1000" spc="-3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curvature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vectors,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and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if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they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agree,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two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curves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are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G2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continuous.</a:t>
            </a:r>
            <a:endParaRPr sz="1000">
              <a:latin typeface="Verdana"/>
              <a:cs typeface="Verdana"/>
            </a:endParaRPr>
          </a:p>
        </p:txBody>
      </p:sp>
      <p:pic>
        <p:nvPicPr>
          <p:cNvPr id="8" name="object 8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619250" y="5105400"/>
            <a:ext cx="4229100" cy="1971675"/>
          </a:xfrm>
          <a:prstGeom prst="rect">
            <a:avLst/>
          </a:prstGeom>
        </p:spPr>
      </p:pic>
      <p:sp>
        <p:nvSpPr>
          <p:cNvPr id="9" name="object 9" descr=""/>
          <p:cNvSpPr txBox="1"/>
          <p:nvPr/>
        </p:nvSpPr>
        <p:spPr>
          <a:xfrm>
            <a:off x="1358900" y="7127906"/>
            <a:ext cx="5469890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0"/>
              </a:spcBef>
            </a:pPr>
            <a:r>
              <a:rPr dirty="0" sz="1000">
                <a:latin typeface="Verdana"/>
                <a:cs typeface="Verdana"/>
              </a:rPr>
              <a:t>7.</a:t>
            </a:r>
            <a:r>
              <a:rPr dirty="0" sz="1000" spc="40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Create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logic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that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filters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through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three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results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(G1,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G2,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and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G3)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and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select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 spc="-25">
                <a:latin typeface="Verdana"/>
                <a:cs typeface="Verdana"/>
              </a:rPr>
              <a:t>the </a:t>
            </a:r>
            <a:r>
              <a:rPr dirty="0" sz="1000">
                <a:latin typeface="Verdana"/>
                <a:cs typeface="Verdana"/>
              </a:rPr>
              <a:t>highest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continuity.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10" name="object 10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54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 spc="-25"/>
              <a:t>56</a:t>
            </a:fld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3749675" y="508031"/>
            <a:ext cx="3112135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i="1">
                <a:latin typeface="Verdana"/>
                <a:cs typeface="Verdana"/>
              </a:rPr>
              <a:t>Essential</a:t>
            </a:r>
            <a:r>
              <a:rPr dirty="0" sz="1000" spc="-40" i="1">
                <a:latin typeface="Verdana"/>
                <a:cs typeface="Verdana"/>
              </a:rPr>
              <a:t> </a:t>
            </a:r>
            <a:r>
              <a:rPr dirty="0" sz="1000" i="1">
                <a:latin typeface="Verdana"/>
                <a:cs typeface="Verdana"/>
              </a:rPr>
              <a:t>Mathematics</a:t>
            </a:r>
            <a:r>
              <a:rPr dirty="0" sz="1000" spc="-40" i="1">
                <a:latin typeface="Verdana"/>
                <a:cs typeface="Verdana"/>
              </a:rPr>
              <a:t> </a:t>
            </a:r>
            <a:r>
              <a:rPr dirty="0" sz="1000" i="1">
                <a:latin typeface="Verdana"/>
                <a:cs typeface="Verdana"/>
              </a:rPr>
              <a:t>for</a:t>
            </a:r>
            <a:r>
              <a:rPr dirty="0" sz="1000" spc="-40" i="1">
                <a:latin typeface="Verdana"/>
                <a:cs typeface="Verdana"/>
              </a:rPr>
              <a:t> </a:t>
            </a:r>
            <a:r>
              <a:rPr dirty="0" sz="1000" i="1">
                <a:latin typeface="Verdana"/>
                <a:cs typeface="Verdana"/>
              </a:rPr>
              <a:t>Computational</a:t>
            </a:r>
            <a:r>
              <a:rPr dirty="0" sz="1000" spc="-40" i="1">
                <a:latin typeface="Verdana"/>
                <a:cs typeface="Verdana"/>
              </a:rPr>
              <a:t> </a:t>
            </a:r>
            <a:r>
              <a:rPr dirty="0" sz="1000" spc="-10" i="1">
                <a:latin typeface="Verdana"/>
                <a:cs typeface="Verdana"/>
              </a:rPr>
              <a:t>Design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3" name="object 3" descr=""/>
          <p:cNvSpPr/>
          <p:nvPr/>
        </p:nvSpPr>
        <p:spPr>
          <a:xfrm>
            <a:off x="1143000" y="9210675"/>
            <a:ext cx="5715000" cy="9525"/>
          </a:xfrm>
          <a:custGeom>
            <a:avLst/>
            <a:gdLst/>
            <a:ahLst/>
            <a:cxnLst/>
            <a:rect l="l" t="t" r="r" b="b"/>
            <a:pathLst>
              <a:path w="5715000" h="9525">
                <a:moveTo>
                  <a:pt x="5715000" y="9525"/>
                </a:moveTo>
                <a:lnTo>
                  <a:pt x="0" y="9525"/>
                </a:lnTo>
                <a:lnTo>
                  <a:pt x="0" y="0"/>
                </a:lnTo>
                <a:lnTo>
                  <a:pt x="5715000" y="0"/>
                </a:lnTo>
                <a:lnTo>
                  <a:pt x="5715000" y="9525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19250" y="933450"/>
            <a:ext cx="3771900" cy="1714499"/>
          </a:xfrm>
          <a:prstGeom prst="rect">
            <a:avLst/>
          </a:prstGeom>
        </p:spPr>
      </p:pic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54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 spc="-25"/>
              <a:t>56</a:t>
            </a:fld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358900" y="508031"/>
            <a:ext cx="5502910" cy="5683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403475">
              <a:lnSpc>
                <a:spcPct val="100000"/>
              </a:lnSpc>
              <a:spcBef>
                <a:spcPts val="100"/>
              </a:spcBef>
            </a:pPr>
            <a:r>
              <a:rPr dirty="0" sz="1000" i="1">
                <a:latin typeface="Verdana"/>
                <a:cs typeface="Verdana"/>
              </a:rPr>
              <a:t>Essential</a:t>
            </a:r>
            <a:r>
              <a:rPr dirty="0" sz="1000" spc="-40" i="1">
                <a:latin typeface="Verdana"/>
                <a:cs typeface="Verdana"/>
              </a:rPr>
              <a:t> </a:t>
            </a:r>
            <a:r>
              <a:rPr dirty="0" sz="1000" i="1">
                <a:latin typeface="Verdana"/>
                <a:cs typeface="Verdana"/>
              </a:rPr>
              <a:t>Mathematics</a:t>
            </a:r>
            <a:r>
              <a:rPr dirty="0" sz="1000" spc="-40" i="1">
                <a:latin typeface="Verdana"/>
                <a:cs typeface="Verdana"/>
              </a:rPr>
              <a:t> </a:t>
            </a:r>
            <a:r>
              <a:rPr dirty="0" sz="1000" i="1">
                <a:latin typeface="Verdana"/>
                <a:cs typeface="Verdana"/>
              </a:rPr>
              <a:t>for</a:t>
            </a:r>
            <a:r>
              <a:rPr dirty="0" sz="1000" spc="-40" i="1">
                <a:latin typeface="Verdana"/>
                <a:cs typeface="Verdana"/>
              </a:rPr>
              <a:t> </a:t>
            </a:r>
            <a:r>
              <a:rPr dirty="0" sz="1000" i="1">
                <a:latin typeface="Verdana"/>
                <a:cs typeface="Verdana"/>
              </a:rPr>
              <a:t>Computational</a:t>
            </a:r>
            <a:r>
              <a:rPr dirty="0" sz="1000" spc="-40" i="1">
                <a:latin typeface="Verdana"/>
                <a:cs typeface="Verdana"/>
              </a:rPr>
              <a:t> </a:t>
            </a:r>
            <a:r>
              <a:rPr dirty="0" sz="1000" spc="-10" i="1">
                <a:latin typeface="Verdana"/>
                <a:cs typeface="Verdana"/>
              </a:rPr>
              <a:t>Design</a:t>
            </a:r>
            <a:endParaRPr sz="10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5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1000" b="1">
                <a:latin typeface="Verdana"/>
                <a:cs typeface="Verdana"/>
              </a:rPr>
              <a:t>Using</a:t>
            </a:r>
            <a:r>
              <a:rPr dirty="0" sz="1000" spc="-30" b="1">
                <a:latin typeface="Verdana"/>
                <a:cs typeface="Verdana"/>
              </a:rPr>
              <a:t> </a:t>
            </a:r>
            <a:r>
              <a:rPr dirty="0" sz="1000" b="1">
                <a:latin typeface="Verdana"/>
                <a:cs typeface="Verdana"/>
              </a:rPr>
              <a:t>the</a:t>
            </a:r>
            <a:r>
              <a:rPr dirty="0" sz="1000" spc="-25" b="1">
                <a:latin typeface="Verdana"/>
                <a:cs typeface="Verdana"/>
              </a:rPr>
              <a:t> </a:t>
            </a:r>
            <a:r>
              <a:rPr dirty="0" sz="1000" b="1">
                <a:latin typeface="Verdana"/>
                <a:cs typeface="Verdana"/>
              </a:rPr>
              <a:t>Grasshopper</a:t>
            </a:r>
            <a:r>
              <a:rPr dirty="0" sz="1000" spc="290" b="1">
                <a:latin typeface="Verdana"/>
                <a:cs typeface="Verdana"/>
              </a:rPr>
              <a:t> </a:t>
            </a:r>
            <a:r>
              <a:rPr dirty="0" sz="1000" b="1">
                <a:latin typeface="Verdana"/>
                <a:cs typeface="Verdana"/>
              </a:rPr>
              <a:t>VBScript</a:t>
            </a:r>
            <a:r>
              <a:rPr dirty="0" sz="1000" spc="-25" b="1">
                <a:latin typeface="Verdana"/>
                <a:cs typeface="Verdana"/>
              </a:rPr>
              <a:t> </a:t>
            </a:r>
            <a:r>
              <a:rPr dirty="0" sz="1000" spc="-10" b="1">
                <a:latin typeface="Verdana"/>
                <a:cs typeface="Verdana"/>
              </a:rPr>
              <a:t>component: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3" name="object 3" descr=""/>
          <p:cNvSpPr/>
          <p:nvPr/>
        </p:nvSpPr>
        <p:spPr>
          <a:xfrm>
            <a:off x="1143000" y="9210675"/>
            <a:ext cx="5715000" cy="9525"/>
          </a:xfrm>
          <a:custGeom>
            <a:avLst/>
            <a:gdLst/>
            <a:ahLst/>
            <a:cxnLst/>
            <a:rect l="l" t="t" r="r" b="b"/>
            <a:pathLst>
              <a:path w="5715000" h="9525">
                <a:moveTo>
                  <a:pt x="5715000" y="9525"/>
                </a:moveTo>
                <a:lnTo>
                  <a:pt x="0" y="9525"/>
                </a:lnTo>
                <a:lnTo>
                  <a:pt x="0" y="0"/>
                </a:lnTo>
                <a:lnTo>
                  <a:pt x="5715000" y="0"/>
                </a:lnTo>
                <a:lnTo>
                  <a:pt x="5715000" y="9525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90650" y="1123950"/>
            <a:ext cx="5705475" cy="7677150"/>
          </a:xfrm>
          <a:prstGeom prst="rect">
            <a:avLst/>
          </a:prstGeom>
        </p:spPr>
      </p:pic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54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 spc="-25"/>
              <a:t>56</a:t>
            </a:fld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358900" y="508031"/>
            <a:ext cx="5502910" cy="5683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403475">
              <a:lnSpc>
                <a:spcPct val="100000"/>
              </a:lnSpc>
              <a:spcBef>
                <a:spcPts val="100"/>
              </a:spcBef>
            </a:pPr>
            <a:r>
              <a:rPr dirty="0" sz="1000" i="1">
                <a:latin typeface="Verdana"/>
                <a:cs typeface="Verdana"/>
              </a:rPr>
              <a:t>Essential</a:t>
            </a:r>
            <a:r>
              <a:rPr dirty="0" sz="1000" spc="-40" i="1">
                <a:latin typeface="Verdana"/>
                <a:cs typeface="Verdana"/>
              </a:rPr>
              <a:t> </a:t>
            </a:r>
            <a:r>
              <a:rPr dirty="0" sz="1000" i="1">
                <a:latin typeface="Verdana"/>
                <a:cs typeface="Verdana"/>
              </a:rPr>
              <a:t>Mathematics</a:t>
            </a:r>
            <a:r>
              <a:rPr dirty="0" sz="1000" spc="-40" i="1">
                <a:latin typeface="Verdana"/>
                <a:cs typeface="Verdana"/>
              </a:rPr>
              <a:t> </a:t>
            </a:r>
            <a:r>
              <a:rPr dirty="0" sz="1000" i="1">
                <a:latin typeface="Verdana"/>
                <a:cs typeface="Verdana"/>
              </a:rPr>
              <a:t>for</a:t>
            </a:r>
            <a:r>
              <a:rPr dirty="0" sz="1000" spc="-40" i="1">
                <a:latin typeface="Verdana"/>
                <a:cs typeface="Verdana"/>
              </a:rPr>
              <a:t> </a:t>
            </a:r>
            <a:r>
              <a:rPr dirty="0" sz="1000" i="1">
                <a:latin typeface="Verdana"/>
                <a:cs typeface="Verdana"/>
              </a:rPr>
              <a:t>Computational</a:t>
            </a:r>
            <a:r>
              <a:rPr dirty="0" sz="1000" spc="-40" i="1">
                <a:latin typeface="Verdana"/>
                <a:cs typeface="Verdana"/>
              </a:rPr>
              <a:t> </a:t>
            </a:r>
            <a:r>
              <a:rPr dirty="0" sz="1000" spc="-10" i="1">
                <a:latin typeface="Verdana"/>
                <a:cs typeface="Verdana"/>
              </a:rPr>
              <a:t>Design</a:t>
            </a:r>
            <a:endParaRPr sz="10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5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1000" b="1">
                <a:latin typeface="Verdana"/>
                <a:cs typeface="Verdana"/>
              </a:rPr>
              <a:t>Using</a:t>
            </a:r>
            <a:r>
              <a:rPr dirty="0" sz="1000" spc="-35" b="1">
                <a:latin typeface="Verdana"/>
                <a:cs typeface="Verdana"/>
              </a:rPr>
              <a:t> </a:t>
            </a:r>
            <a:r>
              <a:rPr dirty="0" sz="1000" b="1">
                <a:latin typeface="Verdana"/>
                <a:cs typeface="Verdana"/>
              </a:rPr>
              <a:t>the</a:t>
            </a:r>
            <a:r>
              <a:rPr dirty="0" sz="1000" spc="-25" b="1">
                <a:latin typeface="Verdana"/>
                <a:cs typeface="Verdana"/>
              </a:rPr>
              <a:t> </a:t>
            </a:r>
            <a:r>
              <a:rPr dirty="0" sz="1000" b="1">
                <a:latin typeface="Verdana"/>
                <a:cs typeface="Verdana"/>
              </a:rPr>
              <a:t>Grasshopper</a:t>
            </a:r>
            <a:r>
              <a:rPr dirty="0" sz="1000" spc="-25" b="1">
                <a:latin typeface="Verdana"/>
                <a:cs typeface="Verdana"/>
              </a:rPr>
              <a:t> </a:t>
            </a:r>
            <a:r>
              <a:rPr dirty="0" sz="1000" b="1">
                <a:latin typeface="Verdana"/>
                <a:cs typeface="Verdana"/>
              </a:rPr>
              <a:t>C#</a:t>
            </a:r>
            <a:r>
              <a:rPr dirty="0" sz="1000" spc="-25" b="1">
                <a:latin typeface="Verdana"/>
                <a:cs typeface="Verdana"/>
              </a:rPr>
              <a:t> </a:t>
            </a:r>
            <a:r>
              <a:rPr dirty="0" sz="1000" spc="-10" b="1">
                <a:latin typeface="Verdana"/>
                <a:cs typeface="Verdana"/>
              </a:rPr>
              <a:t>component: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3" name="object 3" descr=""/>
          <p:cNvSpPr/>
          <p:nvPr/>
        </p:nvSpPr>
        <p:spPr>
          <a:xfrm>
            <a:off x="1143000" y="9210675"/>
            <a:ext cx="5715000" cy="9525"/>
          </a:xfrm>
          <a:custGeom>
            <a:avLst/>
            <a:gdLst/>
            <a:ahLst/>
            <a:cxnLst/>
            <a:rect l="l" t="t" r="r" b="b"/>
            <a:pathLst>
              <a:path w="5715000" h="9525">
                <a:moveTo>
                  <a:pt x="5715000" y="9525"/>
                </a:moveTo>
                <a:lnTo>
                  <a:pt x="0" y="9525"/>
                </a:lnTo>
                <a:lnTo>
                  <a:pt x="0" y="0"/>
                </a:lnTo>
                <a:lnTo>
                  <a:pt x="5715000" y="0"/>
                </a:lnTo>
                <a:lnTo>
                  <a:pt x="5715000" y="9525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54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 spc="-25"/>
              <a:t>56</a:t>
            </a:fld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3749675" y="508031"/>
            <a:ext cx="3112135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i="1">
                <a:latin typeface="Verdana"/>
                <a:cs typeface="Verdana"/>
              </a:rPr>
              <a:t>Essential</a:t>
            </a:r>
            <a:r>
              <a:rPr dirty="0" sz="1000" spc="-40" i="1">
                <a:latin typeface="Verdana"/>
                <a:cs typeface="Verdana"/>
              </a:rPr>
              <a:t> </a:t>
            </a:r>
            <a:r>
              <a:rPr dirty="0" sz="1000" i="1">
                <a:latin typeface="Verdana"/>
                <a:cs typeface="Verdana"/>
              </a:rPr>
              <a:t>Mathematics</a:t>
            </a:r>
            <a:r>
              <a:rPr dirty="0" sz="1000" spc="-40" i="1">
                <a:latin typeface="Verdana"/>
                <a:cs typeface="Verdana"/>
              </a:rPr>
              <a:t> </a:t>
            </a:r>
            <a:r>
              <a:rPr dirty="0" sz="1000" i="1">
                <a:latin typeface="Verdana"/>
                <a:cs typeface="Verdana"/>
              </a:rPr>
              <a:t>for</a:t>
            </a:r>
            <a:r>
              <a:rPr dirty="0" sz="1000" spc="-40" i="1">
                <a:latin typeface="Verdana"/>
                <a:cs typeface="Verdana"/>
              </a:rPr>
              <a:t> </a:t>
            </a:r>
            <a:r>
              <a:rPr dirty="0" sz="1000" i="1">
                <a:latin typeface="Verdana"/>
                <a:cs typeface="Verdana"/>
              </a:rPr>
              <a:t>Computational</a:t>
            </a:r>
            <a:r>
              <a:rPr dirty="0" sz="1000" spc="-40" i="1">
                <a:latin typeface="Verdana"/>
                <a:cs typeface="Verdana"/>
              </a:rPr>
              <a:t> </a:t>
            </a:r>
            <a:r>
              <a:rPr dirty="0" sz="1000" spc="-10" i="1">
                <a:latin typeface="Verdana"/>
                <a:cs typeface="Verdana"/>
              </a:rPr>
              <a:t>Design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3" name="object 3" descr=""/>
          <p:cNvSpPr/>
          <p:nvPr/>
        </p:nvSpPr>
        <p:spPr>
          <a:xfrm>
            <a:off x="1143000" y="9210675"/>
            <a:ext cx="5715000" cy="9525"/>
          </a:xfrm>
          <a:custGeom>
            <a:avLst/>
            <a:gdLst/>
            <a:ahLst/>
            <a:cxnLst/>
            <a:rect l="l" t="t" r="r" b="b"/>
            <a:pathLst>
              <a:path w="5715000" h="9525">
                <a:moveTo>
                  <a:pt x="5715000" y="9525"/>
                </a:moveTo>
                <a:lnTo>
                  <a:pt x="0" y="9525"/>
                </a:lnTo>
                <a:lnTo>
                  <a:pt x="0" y="0"/>
                </a:lnTo>
                <a:lnTo>
                  <a:pt x="5715000" y="0"/>
                </a:lnTo>
                <a:lnTo>
                  <a:pt x="5715000" y="9525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90650" y="933450"/>
            <a:ext cx="4791075" cy="7991475"/>
          </a:xfrm>
          <a:prstGeom prst="rect">
            <a:avLst/>
          </a:prstGeom>
        </p:spPr>
      </p:pic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54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 spc="-25"/>
              <a:t>56</a:t>
            </a:fld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3749675" y="508031"/>
            <a:ext cx="3112135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i="1">
                <a:latin typeface="Verdana"/>
                <a:cs typeface="Verdana"/>
              </a:rPr>
              <a:t>Essential</a:t>
            </a:r>
            <a:r>
              <a:rPr dirty="0" sz="1000" spc="-40" i="1">
                <a:latin typeface="Verdana"/>
                <a:cs typeface="Verdana"/>
              </a:rPr>
              <a:t> </a:t>
            </a:r>
            <a:r>
              <a:rPr dirty="0" sz="1000" i="1">
                <a:latin typeface="Verdana"/>
                <a:cs typeface="Verdana"/>
              </a:rPr>
              <a:t>Mathematics</a:t>
            </a:r>
            <a:r>
              <a:rPr dirty="0" sz="1000" spc="-40" i="1">
                <a:latin typeface="Verdana"/>
                <a:cs typeface="Verdana"/>
              </a:rPr>
              <a:t> </a:t>
            </a:r>
            <a:r>
              <a:rPr dirty="0" sz="1000" i="1">
                <a:latin typeface="Verdana"/>
                <a:cs typeface="Verdana"/>
              </a:rPr>
              <a:t>for</a:t>
            </a:r>
            <a:r>
              <a:rPr dirty="0" sz="1000" spc="-40" i="1">
                <a:latin typeface="Verdana"/>
                <a:cs typeface="Verdana"/>
              </a:rPr>
              <a:t> </a:t>
            </a:r>
            <a:r>
              <a:rPr dirty="0" sz="1000" i="1">
                <a:latin typeface="Verdana"/>
                <a:cs typeface="Verdana"/>
              </a:rPr>
              <a:t>Computational</a:t>
            </a:r>
            <a:r>
              <a:rPr dirty="0" sz="1000" spc="-40" i="1">
                <a:latin typeface="Verdana"/>
                <a:cs typeface="Verdana"/>
              </a:rPr>
              <a:t> </a:t>
            </a:r>
            <a:r>
              <a:rPr dirty="0" sz="1000" spc="-10" i="1">
                <a:latin typeface="Verdana"/>
                <a:cs typeface="Verdana"/>
              </a:rPr>
              <a:t>Design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3" name="object 3" descr=""/>
          <p:cNvSpPr/>
          <p:nvPr/>
        </p:nvSpPr>
        <p:spPr>
          <a:xfrm>
            <a:off x="1143000" y="9210675"/>
            <a:ext cx="5715000" cy="9525"/>
          </a:xfrm>
          <a:custGeom>
            <a:avLst/>
            <a:gdLst/>
            <a:ahLst/>
            <a:cxnLst/>
            <a:rect l="l" t="t" r="r" b="b"/>
            <a:pathLst>
              <a:path w="5715000" h="9525">
                <a:moveTo>
                  <a:pt x="5715000" y="9525"/>
                </a:moveTo>
                <a:lnTo>
                  <a:pt x="0" y="9525"/>
                </a:lnTo>
                <a:lnTo>
                  <a:pt x="0" y="0"/>
                </a:lnTo>
                <a:lnTo>
                  <a:pt x="5715000" y="0"/>
                </a:lnTo>
                <a:lnTo>
                  <a:pt x="5715000" y="9525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90650" y="1009650"/>
            <a:ext cx="2442186" cy="895350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1358900" y="1920875"/>
            <a:ext cx="5384165" cy="1498600"/>
          </a:xfrm>
          <a:prstGeom prst="rect">
            <a:avLst/>
          </a:prstGeom>
        </p:spPr>
        <p:txBody>
          <a:bodyPr wrap="square" lIns="0" tIns="20320" rIns="0" bIns="0" rtlCol="0" vert="horz">
            <a:spAutoFit/>
          </a:bodyPr>
          <a:lstStyle/>
          <a:p>
            <a:pPr marL="12700" marR="467359">
              <a:lnSpc>
                <a:spcPts val="1050"/>
              </a:lnSpc>
              <a:spcBef>
                <a:spcPts val="160"/>
              </a:spcBef>
            </a:pPr>
            <a:r>
              <a:rPr dirty="0" sz="900" i="1">
                <a:latin typeface="Verdana"/>
                <a:cs typeface="Verdana"/>
              </a:rPr>
              <a:t>Figure (2): The relationship between a vector, the vector anchor point, and the </a:t>
            </a:r>
            <a:r>
              <a:rPr dirty="0" sz="900" spc="-10" i="1">
                <a:latin typeface="Verdana"/>
                <a:cs typeface="Verdana"/>
              </a:rPr>
              <a:t>point</a:t>
            </a:r>
            <a:r>
              <a:rPr dirty="0" sz="900" spc="-10" i="1">
                <a:latin typeface="Verdana"/>
                <a:cs typeface="Verdana"/>
              </a:rPr>
              <a:t> </a:t>
            </a:r>
            <a:r>
              <a:rPr dirty="0" sz="900" i="1">
                <a:latin typeface="Verdana"/>
                <a:cs typeface="Verdana"/>
              </a:rPr>
              <a:t>coinciding with the vector tip </a:t>
            </a:r>
            <a:r>
              <a:rPr dirty="0" sz="900" spc="-10" i="1">
                <a:latin typeface="Verdana"/>
                <a:cs typeface="Verdana"/>
              </a:rPr>
              <a:t>location.</a:t>
            </a:r>
            <a:endParaRPr sz="9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8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1200" b="1">
                <a:latin typeface="Arial"/>
                <a:cs typeface="Arial"/>
              </a:rPr>
              <a:t>Position </a:t>
            </a:r>
            <a:r>
              <a:rPr dirty="0" sz="1200" spc="-10" b="1">
                <a:latin typeface="Arial"/>
                <a:cs typeface="Arial"/>
              </a:rPr>
              <a:t>vector</a:t>
            </a:r>
            <a:endParaRPr sz="12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spcBef>
                <a:spcPts val="335"/>
              </a:spcBef>
            </a:pPr>
            <a:r>
              <a:rPr dirty="0" sz="1000">
                <a:latin typeface="Verdana"/>
                <a:cs typeface="Verdana"/>
              </a:rPr>
              <a:t>One</a:t>
            </a:r>
            <a:r>
              <a:rPr dirty="0" sz="1000" spc="-3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special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vector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representation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uses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origin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point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(0,0,0)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as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vector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anchor </a:t>
            </a:r>
            <a:r>
              <a:rPr dirty="0" sz="1000">
                <a:latin typeface="Verdana"/>
                <a:cs typeface="Verdana"/>
              </a:rPr>
              <a:t>point.</a:t>
            </a:r>
            <a:r>
              <a:rPr dirty="0" sz="1000" spc="-3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position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vector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 b="1">
                <a:latin typeface="Verdana"/>
                <a:cs typeface="Verdana"/>
              </a:rPr>
              <a:t>v</a:t>
            </a:r>
            <a:r>
              <a:rPr dirty="0" sz="1000" spc="-20" b="1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=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&lt;a1,a2,a3&gt;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is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represented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with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line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segment </a:t>
            </a:r>
            <a:r>
              <a:rPr dirty="0" sz="1000">
                <a:latin typeface="Verdana"/>
                <a:cs typeface="Verdana"/>
              </a:rPr>
              <a:t>between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two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points,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origin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and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B,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so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that:</a:t>
            </a:r>
            <a:endParaRPr sz="1000">
              <a:latin typeface="Verdana"/>
              <a:cs typeface="Verdana"/>
            </a:endParaRPr>
          </a:p>
          <a:p>
            <a:pPr marL="241300" marR="3742690">
              <a:lnSpc>
                <a:spcPct val="125000"/>
              </a:lnSpc>
            </a:pPr>
            <a:r>
              <a:rPr dirty="0" sz="1000">
                <a:latin typeface="Verdana"/>
                <a:cs typeface="Verdana"/>
              </a:rPr>
              <a:t>Origin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point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=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(0,0,0) </a:t>
            </a:r>
            <a:r>
              <a:rPr dirty="0" sz="1000">
                <a:latin typeface="Verdana"/>
                <a:cs typeface="Verdana"/>
              </a:rPr>
              <a:t>B</a:t>
            </a:r>
            <a:r>
              <a:rPr dirty="0" sz="1000" spc="-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=</a:t>
            </a:r>
            <a:r>
              <a:rPr dirty="0" sz="1000" spc="-5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(a1,a2,a3)</a:t>
            </a:r>
            <a:endParaRPr sz="1000">
              <a:latin typeface="Verdana"/>
              <a:cs typeface="Verdana"/>
            </a:endParaRPr>
          </a:p>
        </p:txBody>
      </p:sp>
      <p:pic>
        <p:nvPicPr>
          <p:cNvPr id="6" name="object 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19250" y="3543300"/>
            <a:ext cx="2409825" cy="752475"/>
          </a:xfrm>
          <a:prstGeom prst="rect">
            <a:avLst/>
          </a:prstGeom>
        </p:spPr>
      </p:pic>
      <p:sp>
        <p:nvSpPr>
          <p:cNvPr id="7" name="object 7" descr=""/>
          <p:cNvSpPr txBox="1"/>
          <p:nvPr/>
        </p:nvSpPr>
        <p:spPr>
          <a:xfrm>
            <a:off x="1587500" y="4311650"/>
            <a:ext cx="4879975" cy="295910"/>
          </a:xfrm>
          <a:prstGeom prst="rect">
            <a:avLst/>
          </a:prstGeom>
        </p:spPr>
        <p:txBody>
          <a:bodyPr wrap="square" lIns="0" tIns="20320" rIns="0" bIns="0" rtlCol="0" vert="horz">
            <a:spAutoFit/>
          </a:bodyPr>
          <a:lstStyle/>
          <a:p>
            <a:pPr marL="12700" marR="5080">
              <a:lnSpc>
                <a:spcPts val="1050"/>
              </a:lnSpc>
              <a:spcBef>
                <a:spcPts val="160"/>
              </a:spcBef>
            </a:pPr>
            <a:r>
              <a:rPr dirty="0" sz="900" i="1">
                <a:latin typeface="Verdana"/>
                <a:cs typeface="Verdana"/>
              </a:rPr>
              <a:t>Figure (3): Position vector. The tip point coordinates equal the corresponding </a:t>
            </a:r>
            <a:r>
              <a:rPr dirty="0" sz="900" spc="-10" i="1">
                <a:latin typeface="Verdana"/>
                <a:cs typeface="Verdana"/>
              </a:rPr>
              <a:t>vector</a:t>
            </a:r>
            <a:r>
              <a:rPr dirty="0" sz="900" spc="-10" i="1">
                <a:latin typeface="Verdana"/>
                <a:cs typeface="Verdana"/>
              </a:rPr>
              <a:t> components.</a:t>
            </a:r>
            <a:endParaRPr sz="900">
              <a:latin typeface="Verdana"/>
              <a:cs typeface="Verdana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1771650" y="4714875"/>
            <a:ext cx="4686300" cy="495300"/>
          </a:xfrm>
          <a:prstGeom prst="rect">
            <a:avLst/>
          </a:prstGeom>
          <a:ln w="19050">
            <a:solidFill>
              <a:srgbClr val="CB1300"/>
            </a:solidFill>
          </a:ln>
        </p:spPr>
        <p:txBody>
          <a:bodyPr wrap="square" lIns="0" tIns="15875" rIns="0" bIns="0" rtlCol="0" vert="horz">
            <a:spAutoFit/>
          </a:bodyPr>
          <a:lstStyle/>
          <a:p>
            <a:pPr marL="57150" marR="223520">
              <a:lnSpc>
                <a:spcPct val="100000"/>
              </a:lnSpc>
              <a:spcBef>
                <a:spcPts val="125"/>
              </a:spcBef>
            </a:pPr>
            <a:r>
              <a:rPr dirty="0" sz="1000">
                <a:latin typeface="Verdana"/>
                <a:cs typeface="Verdana"/>
              </a:rPr>
              <a:t>A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position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vector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for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given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vector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 b="1" i="1">
                <a:latin typeface="Verdana"/>
                <a:cs typeface="Verdana"/>
              </a:rPr>
              <a:t>v</a:t>
            </a:r>
            <a:r>
              <a:rPr dirty="0" sz="1000">
                <a:latin typeface="Verdana"/>
                <a:cs typeface="Verdana"/>
              </a:rPr>
              <a:t>=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&lt;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a1,a2,a3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&gt;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is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special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 spc="-20">
                <a:latin typeface="Verdana"/>
                <a:cs typeface="Verdana"/>
              </a:rPr>
              <a:t>line </a:t>
            </a:r>
            <a:r>
              <a:rPr dirty="0" sz="1000">
                <a:latin typeface="Verdana"/>
                <a:cs typeface="Verdana"/>
              </a:rPr>
              <a:t>segment</a:t>
            </a:r>
            <a:r>
              <a:rPr dirty="0" sz="1000" spc="-4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representation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from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origin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point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(0,0,0)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to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point (a1,a2,a3).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1358900" y="5298769"/>
            <a:ext cx="5501005" cy="1673860"/>
          </a:xfrm>
          <a:prstGeom prst="rect">
            <a:avLst/>
          </a:prstGeom>
        </p:spPr>
        <p:txBody>
          <a:bodyPr wrap="square" lIns="0" tIns="635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00"/>
              </a:spcBef>
            </a:pPr>
            <a:r>
              <a:rPr dirty="0" sz="1200" b="1">
                <a:latin typeface="Arial"/>
                <a:cs typeface="Arial"/>
              </a:rPr>
              <a:t>Vectors vs. </a:t>
            </a:r>
            <a:r>
              <a:rPr dirty="0" sz="1200" spc="-10" b="1">
                <a:latin typeface="Arial"/>
                <a:cs typeface="Arial"/>
              </a:rPr>
              <a:t>points</a:t>
            </a:r>
            <a:endParaRPr sz="12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spcBef>
                <a:spcPts val="335"/>
              </a:spcBef>
            </a:pPr>
            <a:r>
              <a:rPr dirty="0" sz="1000">
                <a:latin typeface="Verdana"/>
                <a:cs typeface="Verdana"/>
              </a:rPr>
              <a:t>Do</a:t>
            </a:r>
            <a:r>
              <a:rPr dirty="0" sz="1000" spc="-3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not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confuse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vectors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and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points.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They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are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very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different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concepts.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Vectors,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as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 spc="-25">
                <a:latin typeface="Verdana"/>
                <a:cs typeface="Verdana"/>
              </a:rPr>
              <a:t>we </a:t>
            </a:r>
            <a:r>
              <a:rPr dirty="0" sz="1000">
                <a:latin typeface="Verdana"/>
                <a:cs typeface="Verdana"/>
              </a:rPr>
              <a:t>mentioned,</a:t>
            </a:r>
            <a:r>
              <a:rPr dirty="0" sz="1000" spc="-4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represent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quantity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that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has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direction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and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length,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while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points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indicate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 spc="-50">
                <a:latin typeface="Verdana"/>
                <a:cs typeface="Verdana"/>
              </a:rPr>
              <a:t>a </a:t>
            </a:r>
            <a:r>
              <a:rPr dirty="0" sz="1000">
                <a:latin typeface="Verdana"/>
                <a:cs typeface="Verdana"/>
              </a:rPr>
              <a:t>location.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For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example,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North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direction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is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vector,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while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North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Pole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is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 spc="-50">
                <a:latin typeface="Verdana"/>
                <a:cs typeface="Verdana"/>
              </a:rPr>
              <a:t>a </a:t>
            </a:r>
            <a:r>
              <a:rPr dirty="0" sz="1000">
                <a:latin typeface="Verdana"/>
                <a:cs typeface="Verdana"/>
              </a:rPr>
              <a:t>location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(point).</a:t>
            </a:r>
            <a:endParaRPr sz="10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dirty="0" sz="1000">
                <a:latin typeface="Verdana"/>
                <a:cs typeface="Verdana"/>
              </a:rPr>
              <a:t>If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we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have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vector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and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point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that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have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same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components,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such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 spc="-25">
                <a:latin typeface="Verdana"/>
                <a:cs typeface="Verdana"/>
              </a:rPr>
              <a:t>as:</a:t>
            </a:r>
            <a:endParaRPr sz="10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  <a:spcBef>
                <a:spcPts val="300"/>
              </a:spcBef>
            </a:pPr>
            <a:r>
              <a:rPr dirty="0" sz="1000" b="1">
                <a:latin typeface="Verdana"/>
                <a:cs typeface="Verdana"/>
              </a:rPr>
              <a:t>v</a:t>
            </a:r>
            <a:r>
              <a:rPr dirty="0" sz="1000" spc="5" b="1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=</a:t>
            </a:r>
            <a:r>
              <a:rPr dirty="0" sz="1000" spc="-5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&lt;3,1,0&gt;</a:t>
            </a:r>
            <a:endParaRPr sz="10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  <a:spcBef>
                <a:spcPts val="300"/>
              </a:spcBef>
            </a:pPr>
            <a:r>
              <a:rPr dirty="0" sz="1000">
                <a:latin typeface="Verdana"/>
                <a:cs typeface="Verdana"/>
              </a:rPr>
              <a:t>P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=</a:t>
            </a:r>
            <a:r>
              <a:rPr dirty="0" sz="1000" spc="-5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(3,1,0)</a:t>
            </a:r>
            <a:endParaRPr sz="10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dirty="0" sz="1000">
                <a:latin typeface="Verdana"/>
                <a:cs typeface="Verdana"/>
              </a:rPr>
              <a:t>We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can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draw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vector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and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point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as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follows:</a:t>
            </a:r>
            <a:endParaRPr sz="1000">
              <a:latin typeface="Verdana"/>
              <a:cs typeface="Verdana"/>
            </a:endParaRPr>
          </a:p>
        </p:txBody>
      </p:sp>
      <p:pic>
        <p:nvPicPr>
          <p:cNvPr id="10" name="object 10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90650" y="7096125"/>
            <a:ext cx="2686050" cy="876300"/>
          </a:xfrm>
          <a:prstGeom prst="rect">
            <a:avLst/>
          </a:prstGeom>
        </p:spPr>
      </p:pic>
      <p:sp>
        <p:nvSpPr>
          <p:cNvPr id="11" name="object 11" descr=""/>
          <p:cNvSpPr txBox="1"/>
          <p:nvPr/>
        </p:nvSpPr>
        <p:spPr>
          <a:xfrm>
            <a:off x="1358900" y="7988300"/>
            <a:ext cx="449643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i="1">
                <a:latin typeface="Verdana"/>
                <a:cs typeface="Verdana"/>
              </a:rPr>
              <a:t>Figure (4): A vector defines a direction and length. A point defines a </a:t>
            </a:r>
            <a:r>
              <a:rPr dirty="0" sz="900" spc="-10" i="1">
                <a:latin typeface="Verdana"/>
                <a:cs typeface="Verdana"/>
              </a:rPr>
              <a:t>location.</a:t>
            </a:r>
            <a:endParaRPr sz="900">
              <a:latin typeface="Verdana"/>
              <a:cs typeface="Verdana"/>
            </a:endParaRPr>
          </a:p>
        </p:txBody>
      </p:sp>
      <p:sp>
        <p:nvSpPr>
          <p:cNvPr id="12" name="object 12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54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 spc="-25"/>
              <a:t>10</a:t>
            </a:fld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358900" y="508031"/>
            <a:ext cx="5502910" cy="5683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403475">
              <a:lnSpc>
                <a:spcPct val="100000"/>
              </a:lnSpc>
              <a:spcBef>
                <a:spcPts val="100"/>
              </a:spcBef>
            </a:pPr>
            <a:r>
              <a:rPr dirty="0" sz="1000" i="1">
                <a:latin typeface="Verdana"/>
                <a:cs typeface="Verdana"/>
              </a:rPr>
              <a:t>Essential</a:t>
            </a:r>
            <a:r>
              <a:rPr dirty="0" sz="1000" spc="-40" i="1">
                <a:latin typeface="Verdana"/>
                <a:cs typeface="Verdana"/>
              </a:rPr>
              <a:t> </a:t>
            </a:r>
            <a:r>
              <a:rPr dirty="0" sz="1000" i="1">
                <a:latin typeface="Verdana"/>
                <a:cs typeface="Verdana"/>
              </a:rPr>
              <a:t>Mathematics</a:t>
            </a:r>
            <a:r>
              <a:rPr dirty="0" sz="1000" spc="-40" i="1">
                <a:latin typeface="Verdana"/>
                <a:cs typeface="Verdana"/>
              </a:rPr>
              <a:t> </a:t>
            </a:r>
            <a:r>
              <a:rPr dirty="0" sz="1000" i="1">
                <a:latin typeface="Verdana"/>
                <a:cs typeface="Verdana"/>
              </a:rPr>
              <a:t>for</a:t>
            </a:r>
            <a:r>
              <a:rPr dirty="0" sz="1000" spc="-40" i="1">
                <a:latin typeface="Verdana"/>
                <a:cs typeface="Verdana"/>
              </a:rPr>
              <a:t> </a:t>
            </a:r>
            <a:r>
              <a:rPr dirty="0" sz="1000" i="1">
                <a:latin typeface="Verdana"/>
                <a:cs typeface="Verdana"/>
              </a:rPr>
              <a:t>Computational</a:t>
            </a:r>
            <a:r>
              <a:rPr dirty="0" sz="1000" spc="-40" i="1">
                <a:latin typeface="Verdana"/>
                <a:cs typeface="Verdana"/>
              </a:rPr>
              <a:t> </a:t>
            </a:r>
            <a:r>
              <a:rPr dirty="0" sz="1000" spc="-10" i="1">
                <a:latin typeface="Verdana"/>
                <a:cs typeface="Verdana"/>
              </a:rPr>
              <a:t>Design</a:t>
            </a:r>
            <a:endParaRPr sz="10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5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1000" b="1">
                <a:latin typeface="Verdana"/>
                <a:cs typeface="Verdana"/>
              </a:rPr>
              <a:t>Using</a:t>
            </a:r>
            <a:r>
              <a:rPr dirty="0" sz="1000" spc="-30" b="1">
                <a:latin typeface="Verdana"/>
                <a:cs typeface="Verdana"/>
              </a:rPr>
              <a:t> </a:t>
            </a:r>
            <a:r>
              <a:rPr dirty="0" sz="1000" b="1">
                <a:latin typeface="Verdana"/>
                <a:cs typeface="Verdana"/>
              </a:rPr>
              <a:t>the</a:t>
            </a:r>
            <a:r>
              <a:rPr dirty="0" sz="1000" spc="-30" b="1">
                <a:latin typeface="Verdana"/>
                <a:cs typeface="Verdana"/>
              </a:rPr>
              <a:t> </a:t>
            </a:r>
            <a:r>
              <a:rPr dirty="0" sz="1000" b="1">
                <a:latin typeface="Verdana"/>
                <a:cs typeface="Verdana"/>
              </a:rPr>
              <a:t>Grasshopper</a:t>
            </a:r>
            <a:r>
              <a:rPr dirty="0" sz="1000" spc="-30" b="1">
                <a:latin typeface="Verdana"/>
                <a:cs typeface="Verdana"/>
              </a:rPr>
              <a:t> </a:t>
            </a:r>
            <a:r>
              <a:rPr dirty="0" sz="1000" b="1">
                <a:latin typeface="Verdana"/>
                <a:cs typeface="Verdana"/>
              </a:rPr>
              <a:t>Python</a:t>
            </a:r>
            <a:r>
              <a:rPr dirty="0" sz="1000" spc="-30" b="1">
                <a:latin typeface="Verdana"/>
                <a:cs typeface="Verdana"/>
              </a:rPr>
              <a:t> </a:t>
            </a:r>
            <a:r>
              <a:rPr dirty="0" sz="1000" spc="-10" b="1">
                <a:latin typeface="Verdana"/>
                <a:cs typeface="Verdana"/>
              </a:rPr>
              <a:t>component: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3" name="object 3" descr=""/>
          <p:cNvSpPr/>
          <p:nvPr/>
        </p:nvSpPr>
        <p:spPr>
          <a:xfrm>
            <a:off x="1143000" y="9210675"/>
            <a:ext cx="5715000" cy="9525"/>
          </a:xfrm>
          <a:custGeom>
            <a:avLst/>
            <a:gdLst/>
            <a:ahLst/>
            <a:cxnLst/>
            <a:rect l="l" t="t" r="r" b="b"/>
            <a:pathLst>
              <a:path w="5715000" h="9525">
                <a:moveTo>
                  <a:pt x="5715000" y="9525"/>
                </a:moveTo>
                <a:lnTo>
                  <a:pt x="0" y="9525"/>
                </a:lnTo>
                <a:lnTo>
                  <a:pt x="0" y="0"/>
                </a:lnTo>
                <a:lnTo>
                  <a:pt x="5715000" y="0"/>
                </a:lnTo>
                <a:lnTo>
                  <a:pt x="5715000" y="9525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90650" y="1123950"/>
            <a:ext cx="4740165" cy="7283996"/>
          </a:xfrm>
          <a:prstGeom prst="rect">
            <a:avLst/>
          </a:prstGeom>
        </p:spPr>
      </p:pic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54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 spc="-25"/>
              <a:t>56</a:t>
            </a:fld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358900" y="508031"/>
            <a:ext cx="5502910" cy="12636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403475">
              <a:lnSpc>
                <a:spcPct val="100000"/>
              </a:lnSpc>
              <a:spcBef>
                <a:spcPts val="100"/>
              </a:spcBef>
            </a:pPr>
            <a:r>
              <a:rPr dirty="0" sz="1000" i="1">
                <a:latin typeface="Verdana"/>
                <a:cs typeface="Verdana"/>
              </a:rPr>
              <a:t>Essential</a:t>
            </a:r>
            <a:r>
              <a:rPr dirty="0" sz="1000" spc="-40" i="1">
                <a:latin typeface="Verdana"/>
                <a:cs typeface="Verdana"/>
              </a:rPr>
              <a:t> </a:t>
            </a:r>
            <a:r>
              <a:rPr dirty="0" sz="1000" i="1">
                <a:latin typeface="Verdana"/>
                <a:cs typeface="Verdana"/>
              </a:rPr>
              <a:t>Mathematics</a:t>
            </a:r>
            <a:r>
              <a:rPr dirty="0" sz="1000" spc="-40" i="1">
                <a:latin typeface="Verdana"/>
                <a:cs typeface="Verdana"/>
              </a:rPr>
              <a:t> </a:t>
            </a:r>
            <a:r>
              <a:rPr dirty="0" sz="1000" i="1">
                <a:latin typeface="Verdana"/>
                <a:cs typeface="Verdana"/>
              </a:rPr>
              <a:t>for</a:t>
            </a:r>
            <a:r>
              <a:rPr dirty="0" sz="1000" spc="-40" i="1">
                <a:latin typeface="Verdana"/>
                <a:cs typeface="Verdana"/>
              </a:rPr>
              <a:t> </a:t>
            </a:r>
            <a:r>
              <a:rPr dirty="0" sz="1000" i="1">
                <a:latin typeface="Verdana"/>
                <a:cs typeface="Verdana"/>
              </a:rPr>
              <a:t>Computational</a:t>
            </a:r>
            <a:r>
              <a:rPr dirty="0" sz="1000" spc="-40" i="1">
                <a:latin typeface="Verdana"/>
                <a:cs typeface="Verdana"/>
              </a:rPr>
              <a:t> </a:t>
            </a:r>
            <a:r>
              <a:rPr dirty="0" sz="1000" spc="-10" i="1">
                <a:latin typeface="Verdana"/>
                <a:cs typeface="Verdana"/>
              </a:rPr>
              <a:t>Design</a:t>
            </a:r>
            <a:endParaRPr sz="1000">
              <a:latin typeface="Verdana"/>
              <a:cs typeface="Verdana"/>
            </a:endParaRPr>
          </a:p>
          <a:p>
            <a:pPr>
              <a:lnSpc>
                <a:spcPct val="100000"/>
              </a:lnSpc>
            </a:pPr>
            <a:endParaRPr sz="12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1200" b="1">
                <a:latin typeface="Arial"/>
                <a:cs typeface="Arial"/>
              </a:rPr>
              <a:t>Surfaces with </a:t>
            </a:r>
            <a:r>
              <a:rPr dirty="0" sz="1200" spc="-10" b="1">
                <a:latin typeface="Arial"/>
                <a:cs typeface="Arial"/>
              </a:rPr>
              <a:t>singularity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dirty="0" sz="1000">
                <a:latin typeface="Verdana"/>
                <a:cs typeface="Verdana"/>
              </a:rPr>
              <a:t>Extract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singular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points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in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sphere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and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cone.</a:t>
            </a:r>
            <a:endParaRPr sz="10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325"/>
              </a:spcBef>
            </a:pPr>
            <a:r>
              <a:rPr dirty="0" sz="900" spc="-10" b="1">
                <a:latin typeface="Verdana"/>
                <a:cs typeface="Verdana"/>
              </a:rPr>
              <a:t>Input:</a:t>
            </a:r>
            <a:endParaRPr sz="9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245"/>
              </a:spcBef>
            </a:pPr>
            <a:r>
              <a:rPr dirty="0" sz="1000">
                <a:latin typeface="Verdana"/>
                <a:cs typeface="Verdana"/>
              </a:rPr>
              <a:t>One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sphere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and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one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cone.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3" name="object 3" descr=""/>
          <p:cNvSpPr/>
          <p:nvPr/>
        </p:nvSpPr>
        <p:spPr>
          <a:xfrm>
            <a:off x="1143000" y="9210675"/>
            <a:ext cx="5715000" cy="9525"/>
          </a:xfrm>
          <a:custGeom>
            <a:avLst/>
            <a:gdLst/>
            <a:ahLst/>
            <a:cxnLst/>
            <a:rect l="l" t="t" r="r" b="b"/>
            <a:pathLst>
              <a:path w="5715000" h="9525">
                <a:moveTo>
                  <a:pt x="5715000" y="9525"/>
                </a:moveTo>
                <a:lnTo>
                  <a:pt x="0" y="9525"/>
                </a:lnTo>
                <a:lnTo>
                  <a:pt x="0" y="0"/>
                </a:lnTo>
                <a:lnTo>
                  <a:pt x="5715000" y="0"/>
                </a:lnTo>
                <a:lnTo>
                  <a:pt x="5715000" y="9525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19250" y="1819275"/>
            <a:ext cx="2686050" cy="1485900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1358900" y="3331111"/>
            <a:ext cx="5334000" cy="1460500"/>
          </a:xfrm>
          <a:prstGeom prst="rect">
            <a:avLst/>
          </a:prstGeom>
        </p:spPr>
        <p:txBody>
          <a:bodyPr wrap="square" lIns="0" tIns="406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20"/>
              </a:spcBef>
            </a:pPr>
            <a:r>
              <a:rPr dirty="0" sz="900" spc="-10" b="1">
                <a:latin typeface="Verdana"/>
                <a:cs typeface="Verdana"/>
              </a:rPr>
              <a:t>Parameters:</a:t>
            </a:r>
            <a:endParaRPr sz="900">
              <a:latin typeface="Verdana"/>
              <a:cs typeface="Verdana"/>
            </a:endParaRPr>
          </a:p>
          <a:p>
            <a:pPr marL="12700" marR="5080">
              <a:lnSpc>
                <a:spcPct val="100000"/>
              </a:lnSpc>
              <a:spcBef>
                <a:spcPts val="245"/>
              </a:spcBef>
            </a:pPr>
            <a:r>
              <a:rPr dirty="0" sz="1000">
                <a:latin typeface="Verdana"/>
                <a:cs typeface="Verdana"/>
              </a:rPr>
              <a:t>Singularity</a:t>
            </a:r>
            <a:r>
              <a:rPr dirty="0" sz="1000" spc="-3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can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be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detected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through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analyzing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2-</a:t>
            </a:r>
            <a:r>
              <a:rPr dirty="0" sz="1000">
                <a:latin typeface="Verdana"/>
                <a:cs typeface="Verdana"/>
              </a:rPr>
              <a:t>D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parameter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space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trims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 spc="-20">
                <a:latin typeface="Verdana"/>
                <a:cs typeface="Verdana"/>
              </a:rPr>
              <a:t>that </a:t>
            </a:r>
            <a:r>
              <a:rPr dirty="0" sz="1000">
                <a:latin typeface="Verdana"/>
                <a:cs typeface="Verdana"/>
              </a:rPr>
              <a:t>have</a:t>
            </a:r>
            <a:r>
              <a:rPr dirty="0" sz="1000" spc="-3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invalid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or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zero-</a:t>
            </a:r>
            <a:r>
              <a:rPr dirty="0" sz="1000">
                <a:latin typeface="Verdana"/>
                <a:cs typeface="Verdana"/>
              </a:rPr>
              <a:t>length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corresponding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edges.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Those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trims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ought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to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be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singular.</a:t>
            </a:r>
            <a:endParaRPr sz="10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325"/>
              </a:spcBef>
            </a:pPr>
            <a:r>
              <a:rPr dirty="0" sz="900" spc="-10" b="1">
                <a:latin typeface="Verdana"/>
                <a:cs typeface="Verdana"/>
              </a:rPr>
              <a:t>Solution:</a:t>
            </a:r>
            <a:endParaRPr sz="900">
              <a:latin typeface="Verdana"/>
              <a:cs typeface="Verdana"/>
            </a:endParaRPr>
          </a:p>
          <a:p>
            <a:pPr marL="241300" indent="-228600">
              <a:lnSpc>
                <a:spcPct val="100000"/>
              </a:lnSpc>
              <a:spcBef>
                <a:spcPts val="245"/>
              </a:spcBef>
              <a:buAutoNum type="arabicPeriod"/>
              <a:tabLst>
                <a:tab pos="241300" algn="l"/>
              </a:tabLst>
            </a:pPr>
            <a:r>
              <a:rPr dirty="0" sz="1000">
                <a:latin typeface="Verdana"/>
                <a:cs typeface="Verdana"/>
              </a:rPr>
              <a:t>Traverse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through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all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trims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in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the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input.</a:t>
            </a:r>
            <a:endParaRPr sz="1000">
              <a:latin typeface="Verdana"/>
              <a:cs typeface="Verdana"/>
            </a:endParaRPr>
          </a:p>
          <a:p>
            <a:pPr marL="241300" indent="-228600">
              <a:lnSpc>
                <a:spcPct val="100000"/>
              </a:lnSpc>
              <a:spcBef>
                <a:spcPts val="300"/>
              </a:spcBef>
              <a:buAutoNum type="arabicPeriod"/>
              <a:tabLst>
                <a:tab pos="241300" algn="l"/>
              </a:tabLst>
            </a:pPr>
            <a:r>
              <a:rPr dirty="0" sz="1000">
                <a:latin typeface="Verdana"/>
                <a:cs typeface="Verdana"/>
              </a:rPr>
              <a:t>Check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if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any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trim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has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an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invalid</a:t>
            </a:r>
            <a:r>
              <a:rPr dirty="0" sz="1000" spc="-1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edge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and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flag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it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as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singular</a:t>
            </a:r>
            <a:r>
              <a:rPr dirty="0" sz="1000" spc="-10">
                <a:latin typeface="Verdana"/>
                <a:cs typeface="Verdana"/>
              </a:rPr>
              <a:t> trim.</a:t>
            </a:r>
            <a:endParaRPr sz="1000">
              <a:latin typeface="Verdana"/>
              <a:cs typeface="Verdana"/>
            </a:endParaRPr>
          </a:p>
          <a:p>
            <a:pPr marL="241300" indent="-228600">
              <a:lnSpc>
                <a:spcPct val="100000"/>
              </a:lnSpc>
              <a:spcBef>
                <a:spcPts val="300"/>
              </a:spcBef>
              <a:buAutoNum type="arabicPeriod"/>
              <a:tabLst>
                <a:tab pos="241300" algn="l"/>
              </a:tabLst>
            </a:pPr>
            <a:r>
              <a:rPr dirty="0" sz="1000">
                <a:latin typeface="Verdana"/>
                <a:cs typeface="Verdana"/>
              </a:rPr>
              <a:t>Extract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point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locations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in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3-</a:t>
            </a:r>
            <a:r>
              <a:rPr dirty="0" sz="1000">
                <a:latin typeface="Verdana"/>
                <a:cs typeface="Verdana"/>
              </a:rPr>
              <a:t>D</a:t>
            </a:r>
            <a:r>
              <a:rPr dirty="0" sz="1000" spc="-15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space.</a:t>
            </a:r>
            <a:endParaRPr sz="10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dirty="0" sz="1000" b="1">
                <a:latin typeface="Verdana"/>
                <a:cs typeface="Verdana"/>
              </a:rPr>
              <a:t>Using</a:t>
            </a:r>
            <a:r>
              <a:rPr dirty="0" sz="1000" spc="-35" b="1">
                <a:latin typeface="Verdana"/>
                <a:cs typeface="Verdana"/>
              </a:rPr>
              <a:t> </a:t>
            </a:r>
            <a:r>
              <a:rPr dirty="0" sz="1000" b="1">
                <a:latin typeface="Verdana"/>
                <a:cs typeface="Verdana"/>
              </a:rPr>
              <a:t>the</a:t>
            </a:r>
            <a:r>
              <a:rPr dirty="0" sz="1000" spc="-25" b="1">
                <a:latin typeface="Verdana"/>
                <a:cs typeface="Verdana"/>
              </a:rPr>
              <a:t> </a:t>
            </a:r>
            <a:r>
              <a:rPr dirty="0" sz="1000" b="1">
                <a:latin typeface="Verdana"/>
                <a:cs typeface="Verdana"/>
              </a:rPr>
              <a:t>Grasshopper</a:t>
            </a:r>
            <a:r>
              <a:rPr dirty="0" sz="1000" spc="-25" b="1">
                <a:latin typeface="Verdana"/>
                <a:cs typeface="Verdana"/>
              </a:rPr>
              <a:t> </a:t>
            </a:r>
            <a:r>
              <a:rPr dirty="0" sz="1000" b="1">
                <a:latin typeface="Verdana"/>
                <a:cs typeface="Verdana"/>
              </a:rPr>
              <a:t>VB</a:t>
            </a:r>
            <a:r>
              <a:rPr dirty="0" sz="1000" spc="-25" b="1">
                <a:latin typeface="Verdana"/>
                <a:cs typeface="Verdana"/>
              </a:rPr>
              <a:t> </a:t>
            </a:r>
            <a:r>
              <a:rPr dirty="0" sz="1000" spc="-10" b="1">
                <a:latin typeface="Verdana"/>
                <a:cs typeface="Verdana"/>
              </a:rPr>
              <a:t>component:</a:t>
            </a:r>
            <a:endParaRPr sz="1000">
              <a:latin typeface="Verdana"/>
              <a:cs typeface="Verdana"/>
            </a:endParaRPr>
          </a:p>
        </p:txBody>
      </p:sp>
      <p:pic>
        <p:nvPicPr>
          <p:cNvPr id="6" name="object 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90650" y="4838700"/>
            <a:ext cx="3705225" cy="885825"/>
          </a:xfrm>
          <a:prstGeom prst="rect">
            <a:avLst/>
          </a:prstGeom>
        </p:spPr>
      </p:pic>
      <p:sp>
        <p:nvSpPr>
          <p:cNvPr id="7" name="object 7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54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 spc="-25"/>
              <a:t>56</a:t>
            </a:fld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3749675" y="508031"/>
            <a:ext cx="3112135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i="1">
                <a:latin typeface="Verdana"/>
                <a:cs typeface="Verdana"/>
              </a:rPr>
              <a:t>Essential</a:t>
            </a:r>
            <a:r>
              <a:rPr dirty="0" sz="1000" spc="-40" i="1">
                <a:latin typeface="Verdana"/>
                <a:cs typeface="Verdana"/>
              </a:rPr>
              <a:t> </a:t>
            </a:r>
            <a:r>
              <a:rPr dirty="0" sz="1000" i="1">
                <a:latin typeface="Verdana"/>
                <a:cs typeface="Verdana"/>
              </a:rPr>
              <a:t>Mathematics</a:t>
            </a:r>
            <a:r>
              <a:rPr dirty="0" sz="1000" spc="-40" i="1">
                <a:latin typeface="Verdana"/>
                <a:cs typeface="Verdana"/>
              </a:rPr>
              <a:t> </a:t>
            </a:r>
            <a:r>
              <a:rPr dirty="0" sz="1000" i="1">
                <a:latin typeface="Verdana"/>
                <a:cs typeface="Verdana"/>
              </a:rPr>
              <a:t>for</a:t>
            </a:r>
            <a:r>
              <a:rPr dirty="0" sz="1000" spc="-40" i="1">
                <a:latin typeface="Verdana"/>
                <a:cs typeface="Verdana"/>
              </a:rPr>
              <a:t> </a:t>
            </a:r>
            <a:r>
              <a:rPr dirty="0" sz="1000" i="1">
                <a:latin typeface="Verdana"/>
                <a:cs typeface="Verdana"/>
              </a:rPr>
              <a:t>Computational</a:t>
            </a:r>
            <a:r>
              <a:rPr dirty="0" sz="1000" spc="-40" i="1">
                <a:latin typeface="Verdana"/>
                <a:cs typeface="Verdana"/>
              </a:rPr>
              <a:t> </a:t>
            </a:r>
            <a:r>
              <a:rPr dirty="0" sz="1000" spc="-10" i="1">
                <a:latin typeface="Verdana"/>
                <a:cs typeface="Verdana"/>
              </a:rPr>
              <a:t>Design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3" name="object 3" descr=""/>
          <p:cNvSpPr/>
          <p:nvPr/>
        </p:nvSpPr>
        <p:spPr>
          <a:xfrm>
            <a:off x="1143000" y="9210675"/>
            <a:ext cx="5715000" cy="9525"/>
          </a:xfrm>
          <a:custGeom>
            <a:avLst/>
            <a:gdLst/>
            <a:ahLst/>
            <a:cxnLst/>
            <a:rect l="l" t="t" r="r" b="b"/>
            <a:pathLst>
              <a:path w="5715000" h="9525">
                <a:moveTo>
                  <a:pt x="5715000" y="9525"/>
                </a:moveTo>
                <a:lnTo>
                  <a:pt x="0" y="9525"/>
                </a:lnTo>
                <a:lnTo>
                  <a:pt x="0" y="0"/>
                </a:lnTo>
                <a:lnTo>
                  <a:pt x="5715000" y="0"/>
                </a:lnTo>
                <a:lnTo>
                  <a:pt x="5715000" y="9525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90650" y="933450"/>
            <a:ext cx="4572000" cy="3343275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1358900" y="4327556"/>
            <a:ext cx="2785110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b="1">
                <a:latin typeface="Verdana"/>
                <a:cs typeface="Verdana"/>
              </a:rPr>
              <a:t>Using</a:t>
            </a:r>
            <a:r>
              <a:rPr dirty="0" sz="1000" spc="-35" b="1">
                <a:latin typeface="Verdana"/>
                <a:cs typeface="Verdana"/>
              </a:rPr>
              <a:t> </a:t>
            </a:r>
            <a:r>
              <a:rPr dirty="0" sz="1000" b="1">
                <a:latin typeface="Verdana"/>
                <a:cs typeface="Verdana"/>
              </a:rPr>
              <a:t>the</a:t>
            </a:r>
            <a:r>
              <a:rPr dirty="0" sz="1000" spc="-25" b="1">
                <a:latin typeface="Verdana"/>
                <a:cs typeface="Verdana"/>
              </a:rPr>
              <a:t> </a:t>
            </a:r>
            <a:r>
              <a:rPr dirty="0" sz="1000" b="1">
                <a:latin typeface="Verdana"/>
                <a:cs typeface="Verdana"/>
              </a:rPr>
              <a:t>Grasshopper</a:t>
            </a:r>
            <a:r>
              <a:rPr dirty="0" sz="1000" spc="-25" b="1">
                <a:latin typeface="Verdana"/>
                <a:cs typeface="Verdana"/>
              </a:rPr>
              <a:t> </a:t>
            </a:r>
            <a:r>
              <a:rPr dirty="0" sz="1000" b="1">
                <a:latin typeface="Verdana"/>
                <a:cs typeface="Verdana"/>
              </a:rPr>
              <a:t>C#</a:t>
            </a:r>
            <a:r>
              <a:rPr dirty="0" sz="1000" spc="-25" b="1">
                <a:latin typeface="Verdana"/>
                <a:cs typeface="Verdana"/>
              </a:rPr>
              <a:t> </a:t>
            </a:r>
            <a:r>
              <a:rPr dirty="0" sz="1000" spc="-10" b="1">
                <a:latin typeface="Verdana"/>
                <a:cs typeface="Verdana"/>
              </a:rPr>
              <a:t>component:</a:t>
            </a:r>
            <a:endParaRPr sz="1000">
              <a:latin typeface="Verdana"/>
              <a:cs typeface="Verdana"/>
            </a:endParaRPr>
          </a:p>
        </p:txBody>
      </p:sp>
      <p:pic>
        <p:nvPicPr>
          <p:cNvPr id="6" name="object 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90650" y="4552950"/>
            <a:ext cx="4533900" cy="1162050"/>
          </a:xfrm>
          <a:prstGeom prst="rect">
            <a:avLst/>
          </a:prstGeom>
        </p:spPr>
      </p:pic>
      <p:sp>
        <p:nvSpPr>
          <p:cNvPr id="7" name="object 7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54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 spc="-25"/>
              <a:t>56</a:t>
            </a:fld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3749675" y="508031"/>
            <a:ext cx="3112135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i="1">
                <a:latin typeface="Verdana"/>
                <a:cs typeface="Verdana"/>
              </a:rPr>
              <a:t>Essential</a:t>
            </a:r>
            <a:r>
              <a:rPr dirty="0" sz="1000" spc="-40" i="1">
                <a:latin typeface="Verdana"/>
                <a:cs typeface="Verdana"/>
              </a:rPr>
              <a:t> </a:t>
            </a:r>
            <a:r>
              <a:rPr dirty="0" sz="1000" i="1">
                <a:latin typeface="Verdana"/>
                <a:cs typeface="Verdana"/>
              </a:rPr>
              <a:t>Mathematics</a:t>
            </a:r>
            <a:r>
              <a:rPr dirty="0" sz="1000" spc="-40" i="1">
                <a:latin typeface="Verdana"/>
                <a:cs typeface="Verdana"/>
              </a:rPr>
              <a:t> </a:t>
            </a:r>
            <a:r>
              <a:rPr dirty="0" sz="1000" i="1">
                <a:latin typeface="Verdana"/>
                <a:cs typeface="Verdana"/>
              </a:rPr>
              <a:t>for</a:t>
            </a:r>
            <a:r>
              <a:rPr dirty="0" sz="1000" spc="-40" i="1">
                <a:latin typeface="Verdana"/>
                <a:cs typeface="Verdana"/>
              </a:rPr>
              <a:t> </a:t>
            </a:r>
            <a:r>
              <a:rPr dirty="0" sz="1000" i="1">
                <a:latin typeface="Verdana"/>
                <a:cs typeface="Verdana"/>
              </a:rPr>
              <a:t>Computational</a:t>
            </a:r>
            <a:r>
              <a:rPr dirty="0" sz="1000" spc="-40" i="1">
                <a:latin typeface="Verdana"/>
                <a:cs typeface="Verdana"/>
              </a:rPr>
              <a:t> </a:t>
            </a:r>
            <a:r>
              <a:rPr dirty="0" sz="1000" spc="-10" i="1">
                <a:latin typeface="Verdana"/>
                <a:cs typeface="Verdana"/>
              </a:rPr>
              <a:t>Design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3" name="object 3" descr=""/>
          <p:cNvSpPr/>
          <p:nvPr/>
        </p:nvSpPr>
        <p:spPr>
          <a:xfrm>
            <a:off x="1143000" y="9210675"/>
            <a:ext cx="5715000" cy="9525"/>
          </a:xfrm>
          <a:custGeom>
            <a:avLst/>
            <a:gdLst/>
            <a:ahLst/>
            <a:cxnLst/>
            <a:rect l="l" t="t" r="r" b="b"/>
            <a:pathLst>
              <a:path w="5715000" h="9525">
                <a:moveTo>
                  <a:pt x="5715000" y="9525"/>
                </a:moveTo>
                <a:lnTo>
                  <a:pt x="0" y="9525"/>
                </a:lnTo>
                <a:lnTo>
                  <a:pt x="0" y="0"/>
                </a:lnTo>
                <a:lnTo>
                  <a:pt x="5715000" y="0"/>
                </a:lnTo>
                <a:lnTo>
                  <a:pt x="5715000" y="9525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90650" y="933450"/>
            <a:ext cx="4962525" cy="3371850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1358900" y="4356131"/>
            <a:ext cx="3084830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b="1">
                <a:latin typeface="Verdana"/>
                <a:cs typeface="Verdana"/>
              </a:rPr>
              <a:t>Using</a:t>
            </a:r>
            <a:r>
              <a:rPr dirty="0" sz="1000" spc="-30" b="1">
                <a:latin typeface="Verdana"/>
                <a:cs typeface="Verdana"/>
              </a:rPr>
              <a:t> </a:t>
            </a:r>
            <a:r>
              <a:rPr dirty="0" sz="1000" b="1">
                <a:latin typeface="Verdana"/>
                <a:cs typeface="Verdana"/>
              </a:rPr>
              <a:t>the</a:t>
            </a:r>
            <a:r>
              <a:rPr dirty="0" sz="1000" spc="-30" b="1">
                <a:latin typeface="Verdana"/>
                <a:cs typeface="Verdana"/>
              </a:rPr>
              <a:t> </a:t>
            </a:r>
            <a:r>
              <a:rPr dirty="0" sz="1000" b="1">
                <a:latin typeface="Verdana"/>
                <a:cs typeface="Verdana"/>
              </a:rPr>
              <a:t>Grasshopper</a:t>
            </a:r>
            <a:r>
              <a:rPr dirty="0" sz="1000" spc="-30" b="1">
                <a:latin typeface="Verdana"/>
                <a:cs typeface="Verdana"/>
              </a:rPr>
              <a:t> </a:t>
            </a:r>
            <a:r>
              <a:rPr dirty="0" sz="1000" b="1">
                <a:latin typeface="Verdana"/>
                <a:cs typeface="Verdana"/>
              </a:rPr>
              <a:t>Python</a:t>
            </a:r>
            <a:r>
              <a:rPr dirty="0" sz="1000" spc="-30" b="1">
                <a:latin typeface="Verdana"/>
                <a:cs typeface="Verdana"/>
              </a:rPr>
              <a:t> </a:t>
            </a:r>
            <a:r>
              <a:rPr dirty="0" sz="1000" spc="-10" b="1">
                <a:latin typeface="Verdana"/>
                <a:cs typeface="Verdana"/>
              </a:rPr>
              <a:t>component:</a:t>
            </a:r>
            <a:endParaRPr sz="1000">
              <a:latin typeface="Verdana"/>
              <a:cs typeface="Verdana"/>
            </a:endParaRPr>
          </a:p>
        </p:txBody>
      </p:sp>
      <p:pic>
        <p:nvPicPr>
          <p:cNvPr id="6" name="object 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00295" y="4581525"/>
            <a:ext cx="4385809" cy="4168544"/>
          </a:xfrm>
          <a:prstGeom prst="rect">
            <a:avLst/>
          </a:prstGeom>
        </p:spPr>
      </p:pic>
      <p:sp>
        <p:nvSpPr>
          <p:cNvPr id="7" name="object 7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54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 spc="-25"/>
              <a:t>56</a:t>
            </a:fld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3749675" y="508031"/>
            <a:ext cx="3112135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i="1">
                <a:latin typeface="Verdana"/>
                <a:cs typeface="Verdana"/>
              </a:rPr>
              <a:t>Essential</a:t>
            </a:r>
            <a:r>
              <a:rPr dirty="0" sz="1000" spc="-40" i="1">
                <a:latin typeface="Verdana"/>
                <a:cs typeface="Verdana"/>
              </a:rPr>
              <a:t> </a:t>
            </a:r>
            <a:r>
              <a:rPr dirty="0" sz="1000" i="1">
                <a:latin typeface="Verdana"/>
                <a:cs typeface="Verdana"/>
              </a:rPr>
              <a:t>Mathematics</a:t>
            </a:r>
            <a:r>
              <a:rPr dirty="0" sz="1000" spc="-40" i="1">
                <a:latin typeface="Verdana"/>
                <a:cs typeface="Verdana"/>
              </a:rPr>
              <a:t> </a:t>
            </a:r>
            <a:r>
              <a:rPr dirty="0" sz="1000" i="1">
                <a:latin typeface="Verdana"/>
                <a:cs typeface="Verdana"/>
              </a:rPr>
              <a:t>for</a:t>
            </a:r>
            <a:r>
              <a:rPr dirty="0" sz="1000" spc="-40" i="1">
                <a:latin typeface="Verdana"/>
                <a:cs typeface="Verdana"/>
              </a:rPr>
              <a:t> </a:t>
            </a:r>
            <a:r>
              <a:rPr dirty="0" sz="1000" i="1">
                <a:latin typeface="Verdana"/>
                <a:cs typeface="Verdana"/>
              </a:rPr>
              <a:t>Computational</a:t>
            </a:r>
            <a:r>
              <a:rPr dirty="0" sz="1000" spc="-40" i="1">
                <a:latin typeface="Verdana"/>
                <a:cs typeface="Verdana"/>
              </a:rPr>
              <a:t> </a:t>
            </a:r>
            <a:r>
              <a:rPr dirty="0" sz="1000" spc="-10" i="1">
                <a:latin typeface="Verdana"/>
                <a:cs typeface="Verdana"/>
              </a:rPr>
              <a:t>Design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3" name="object 3" descr=""/>
          <p:cNvSpPr/>
          <p:nvPr/>
        </p:nvSpPr>
        <p:spPr>
          <a:xfrm>
            <a:off x="1143000" y="914400"/>
            <a:ext cx="5715000" cy="314325"/>
          </a:xfrm>
          <a:custGeom>
            <a:avLst/>
            <a:gdLst/>
            <a:ahLst/>
            <a:cxnLst/>
            <a:rect l="l" t="t" r="r" b="b"/>
            <a:pathLst>
              <a:path w="5715000" h="314325">
                <a:moveTo>
                  <a:pt x="5715000" y="314325"/>
                </a:moveTo>
                <a:lnTo>
                  <a:pt x="0" y="314325"/>
                </a:lnTo>
                <a:lnTo>
                  <a:pt x="0" y="0"/>
                </a:lnTo>
                <a:lnTo>
                  <a:pt x="5715000" y="0"/>
                </a:lnTo>
                <a:lnTo>
                  <a:pt x="5715000" y="314325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/>
          <p:nvPr/>
        </p:nvSpPr>
        <p:spPr>
          <a:xfrm>
            <a:off x="1143000" y="9210675"/>
            <a:ext cx="5715000" cy="9525"/>
          </a:xfrm>
          <a:custGeom>
            <a:avLst/>
            <a:gdLst/>
            <a:ahLst/>
            <a:cxnLst/>
            <a:rect l="l" t="t" r="r" b="b"/>
            <a:pathLst>
              <a:path w="5715000" h="9525">
                <a:moveTo>
                  <a:pt x="5715000" y="9525"/>
                </a:moveTo>
                <a:lnTo>
                  <a:pt x="0" y="9525"/>
                </a:lnTo>
                <a:lnTo>
                  <a:pt x="0" y="0"/>
                </a:lnTo>
                <a:lnTo>
                  <a:pt x="5715000" y="0"/>
                </a:lnTo>
                <a:lnTo>
                  <a:pt x="5715000" y="9525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54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 spc="-25"/>
              <a:t>56</a:t>
            </a:fld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3749675" y="508031"/>
            <a:ext cx="3112135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i="1">
                <a:latin typeface="Verdana"/>
                <a:cs typeface="Verdana"/>
              </a:rPr>
              <a:t>Essential</a:t>
            </a:r>
            <a:r>
              <a:rPr dirty="0" sz="1000" spc="-40" i="1">
                <a:latin typeface="Verdana"/>
                <a:cs typeface="Verdana"/>
              </a:rPr>
              <a:t> </a:t>
            </a:r>
            <a:r>
              <a:rPr dirty="0" sz="1000" i="1">
                <a:latin typeface="Verdana"/>
                <a:cs typeface="Verdana"/>
              </a:rPr>
              <a:t>Mathematics</a:t>
            </a:r>
            <a:r>
              <a:rPr dirty="0" sz="1000" spc="-40" i="1">
                <a:latin typeface="Verdana"/>
                <a:cs typeface="Verdana"/>
              </a:rPr>
              <a:t> </a:t>
            </a:r>
            <a:r>
              <a:rPr dirty="0" sz="1000" i="1">
                <a:latin typeface="Verdana"/>
                <a:cs typeface="Verdana"/>
              </a:rPr>
              <a:t>for</a:t>
            </a:r>
            <a:r>
              <a:rPr dirty="0" sz="1000" spc="-40" i="1">
                <a:latin typeface="Verdana"/>
                <a:cs typeface="Verdana"/>
              </a:rPr>
              <a:t> </a:t>
            </a:r>
            <a:r>
              <a:rPr dirty="0" sz="1000" i="1">
                <a:latin typeface="Verdana"/>
                <a:cs typeface="Verdana"/>
              </a:rPr>
              <a:t>Computational</a:t>
            </a:r>
            <a:r>
              <a:rPr dirty="0" sz="1000" spc="-40" i="1">
                <a:latin typeface="Verdana"/>
                <a:cs typeface="Verdana"/>
              </a:rPr>
              <a:t> </a:t>
            </a:r>
            <a:r>
              <a:rPr dirty="0" sz="1000" spc="-10" i="1">
                <a:latin typeface="Verdana"/>
                <a:cs typeface="Verdana"/>
              </a:rPr>
              <a:t>Design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3" name="object 3" descr=""/>
          <p:cNvSpPr/>
          <p:nvPr/>
        </p:nvSpPr>
        <p:spPr>
          <a:xfrm>
            <a:off x="1143000" y="9210675"/>
            <a:ext cx="5715000" cy="9525"/>
          </a:xfrm>
          <a:custGeom>
            <a:avLst/>
            <a:gdLst/>
            <a:ahLst/>
            <a:cxnLst/>
            <a:rect l="l" t="t" r="r" b="b"/>
            <a:pathLst>
              <a:path w="5715000" h="9525">
                <a:moveTo>
                  <a:pt x="5715000" y="9525"/>
                </a:moveTo>
                <a:lnTo>
                  <a:pt x="0" y="9525"/>
                </a:lnTo>
                <a:lnTo>
                  <a:pt x="0" y="0"/>
                </a:lnTo>
                <a:lnTo>
                  <a:pt x="5715000" y="0"/>
                </a:lnTo>
                <a:lnTo>
                  <a:pt x="5715000" y="9525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 txBox="1"/>
          <p:nvPr/>
        </p:nvSpPr>
        <p:spPr>
          <a:xfrm>
            <a:off x="1143000" y="914400"/>
            <a:ext cx="5715000" cy="314325"/>
          </a:xfrm>
          <a:prstGeom prst="rect">
            <a:avLst/>
          </a:prstGeom>
          <a:solidFill>
            <a:srgbClr val="D9D9D9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350"/>
              </a:lnSpc>
            </a:pPr>
            <a:r>
              <a:rPr dirty="0" sz="2000" spc="-10" b="1">
                <a:latin typeface="Arial"/>
                <a:cs typeface="Arial"/>
              </a:rPr>
              <a:t>References</a:t>
            </a:r>
            <a:endParaRPr sz="2000">
              <a:latin typeface="Arial"/>
              <a:cs typeface="Arial"/>
            </a:endParaRPr>
          </a:p>
        </p:txBody>
      </p:sp>
      <p:sp>
        <p:nvSpPr>
          <p:cNvPr id="6" name="object 6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54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 spc="-25"/>
              <a:t>56</a:t>
            </a:fld>
          </a:p>
        </p:txBody>
      </p:sp>
      <p:sp>
        <p:nvSpPr>
          <p:cNvPr id="5" name="object 5" descr=""/>
          <p:cNvSpPr txBox="1"/>
          <p:nvPr/>
        </p:nvSpPr>
        <p:spPr>
          <a:xfrm>
            <a:off x="1358900" y="1241456"/>
            <a:ext cx="5026025" cy="168338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000">
                <a:latin typeface="Verdana"/>
                <a:cs typeface="Verdana"/>
              </a:rPr>
              <a:t>Edward</a:t>
            </a:r>
            <a:r>
              <a:rPr dirty="0" sz="1000" spc="-4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Angel,</a:t>
            </a:r>
            <a:r>
              <a:rPr dirty="0" sz="1000" spc="-3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"Interactive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Computer</a:t>
            </a:r>
            <a:r>
              <a:rPr dirty="0" sz="1000" spc="-3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Graphics</a:t>
            </a:r>
            <a:r>
              <a:rPr dirty="0" sz="1000" spc="-3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with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OpenGL,”</a:t>
            </a:r>
            <a:r>
              <a:rPr dirty="0" sz="1000" spc="-3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Addison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Wesley </a:t>
            </a:r>
            <a:r>
              <a:rPr dirty="0" sz="1000">
                <a:latin typeface="Verdana"/>
                <a:cs typeface="Verdana"/>
              </a:rPr>
              <a:t>Longman,</a:t>
            </a:r>
            <a:r>
              <a:rPr dirty="0" sz="1000" spc="-3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Inc.,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 spc="-20">
                <a:latin typeface="Verdana"/>
                <a:cs typeface="Verdana"/>
              </a:rPr>
              <a:t>2000.</a:t>
            </a:r>
            <a:endParaRPr sz="1000">
              <a:latin typeface="Verdana"/>
              <a:cs typeface="Verdana"/>
            </a:endParaRPr>
          </a:p>
          <a:p>
            <a:pPr marL="12700" marR="175895">
              <a:lnSpc>
                <a:spcPct val="100000"/>
              </a:lnSpc>
              <a:spcBef>
                <a:spcPts val="300"/>
              </a:spcBef>
            </a:pPr>
            <a:r>
              <a:rPr dirty="0" sz="1000">
                <a:latin typeface="Verdana"/>
                <a:cs typeface="Verdana"/>
              </a:rPr>
              <a:t>James</a:t>
            </a:r>
            <a:r>
              <a:rPr dirty="0" sz="1000" spc="-3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D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Foley,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Steven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K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Feiner,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John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F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Hughes,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"Introduction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to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Computer </a:t>
            </a:r>
            <a:r>
              <a:rPr dirty="0" sz="1000">
                <a:latin typeface="Verdana"/>
                <a:cs typeface="Verdana"/>
              </a:rPr>
              <a:t>Graphics"</a:t>
            </a:r>
            <a:r>
              <a:rPr dirty="0" sz="1000" spc="-35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Addison-</a:t>
            </a:r>
            <a:r>
              <a:rPr dirty="0" sz="1000">
                <a:latin typeface="Verdana"/>
                <a:cs typeface="Verdana"/>
              </a:rPr>
              <a:t>Wesley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Publishing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Company,</a:t>
            </a:r>
            <a:r>
              <a:rPr dirty="0" sz="1000" spc="-2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Inc.,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1997.</a:t>
            </a:r>
            <a:endParaRPr sz="10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dirty="0" sz="1000">
                <a:latin typeface="Verdana"/>
                <a:cs typeface="Verdana"/>
              </a:rPr>
              <a:t>James</a:t>
            </a:r>
            <a:r>
              <a:rPr dirty="0" sz="1000" spc="-5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Stewart,</a:t>
            </a:r>
            <a:r>
              <a:rPr dirty="0" sz="1000" spc="-3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"Calculus,"</a:t>
            </a:r>
            <a:r>
              <a:rPr dirty="0" sz="1000" spc="-3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Wadsworth,</a:t>
            </a:r>
            <a:r>
              <a:rPr dirty="0" sz="1000" spc="-3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Inc.,</a:t>
            </a:r>
            <a:r>
              <a:rPr dirty="0" sz="1000" spc="-35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1991.</a:t>
            </a:r>
            <a:endParaRPr sz="1000">
              <a:latin typeface="Verdana"/>
              <a:cs typeface="Verdana"/>
            </a:endParaRPr>
          </a:p>
          <a:p>
            <a:pPr marL="12700" marR="339090">
              <a:lnSpc>
                <a:spcPct val="125000"/>
              </a:lnSpc>
            </a:pPr>
            <a:r>
              <a:rPr dirty="0" sz="1000">
                <a:latin typeface="Verdana"/>
                <a:cs typeface="Verdana"/>
              </a:rPr>
              <a:t>Kenneth</a:t>
            </a:r>
            <a:r>
              <a:rPr dirty="0" sz="1000" spc="-3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Hoffman,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Ray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Kunze,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“Linear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Algebra”,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Prentice-</a:t>
            </a:r>
            <a:r>
              <a:rPr dirty="0" sz="1000">
                <a:latin typeface="Verdana"/>
                <a:cs typeface="Verdana"/>
              </a:rPr>
              <a:t>Hall,</a:t>
            </a:r>
            <a:r>
              <a:rPr dirty="0" sz="1000" spc="-2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Inc.,</a:t>
            </a:r>
            <a:r>
              <a:rPr dirty="0" sz="1000" spc="-20">
                <a:latin typeface="Verdana"/>
                <a:cs typeface="Verdana"/>
              </a:rPr>
              <a:t> 1971 </a:t>
            </a:r>
            <a:r>
              <a:rPr dirty="0" sz="1000">
                <a:latin typeface="Verdana"/>
                <a:cs typeface="Verdana"/>
              </a:rPr>
              <a:t>Rhinoceros®</a:t>
            </a:r>
            <a:r>
              <a:rPr dirty="0" sz="1000" spc="-4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help</a:t>
            </a:r>
            <a:r>
              <a:rPr dirty="0" sz="1000" spc="-3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document,</a:t>
            </a:r>
            <a:r>
              <a:rPr dirty="0" sz="1000" spc="-3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Robert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McNeel</a:t>
            </a:r>
            <a:r>
              <a:rPr dirty="0" sz="1000" spc="-3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and</a:t>
            </a:r>
            <a:r>
              <a:rPr dirty="0" sz="1000" spc="-3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Associates,</a:t>
            </a:r>
            <a:r>
              <a:rPr dirty="0" sz="1000" spc="-30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2009.</a:t>
            </a:r>
            <a:endParaRPr sz="10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4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1400" spc="-10" b="1">
                <a:latin typeface="Arial"/>
                <a:cs typeface="Arial"/>
              </a:rPr>
              <a:t>Notes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2023-01-31T13:56:39Z</dcterms:created>
  <dcterms:modified xsi:type="dcterms:W3CDTF">2023-01-31T13:56:39Z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oducer">
    <vt:lpwstr>Skia/PDF m76</vt:lpwstr>
  </property>
</Properties>
</file>